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media/image18.JPG" ContentType="image/jpeg"/>
  <Override PartName="/ppt/notesSlides/notesSlide10.xml" ContentType="application/vnd.openxmlformats-officedocument.presentationml.notesSlide+xml"/>
  <Override PartName="/ppt/media/image19.JPG" ContentType="image/jpeg"/>
  <Override PartName="/ppt/notesSlides/notesSlide11.xml" ContentType="application/vnd.openxmlformats-officedocument.presentationml.notesSlide+xml"/>
  <Override PartName="/ppt/media/image20.JPG" ContentType="image/jpeg"/>
  <Override PartName="/ppt/notesSlides/notesSlide12.xml" ContentType="application/vnd.openxmlformats-officedocument.presentationml.notesSlide+xml"/>
  <Override PartName="/ppt/media/image21.JPG" ContentType="image/jpeg"/>
  <Override PartName="/ppt/notesSlides/notesSlide13.xml" ContentType="application/vnd.openxmlformats-officedocument.presentationml.notesSlide+xml"/>
  <Override PartName="/ppt/media/image22.JPG" ContentType="image/jpeg"/>
  <Override PartName="/ppt/notesSlides/notesSlide14.xml" ContentType="application/vnd.openxmlformats-officedocument.presentationml.notesSlide+xml"/>
  <Override PartName="/ppt/media/image23.JPG" ContentType="image/jpeg"/>
  <Override PartName="/ppt/notesSlides/notesSlide15.xml" ContentType="application/vnd.openxmlformats-officedocument.presentationml.notesSlide+xml"/>
  <Override PartName="/ppt/media/image24.JPG" ContentType="image/jpeg"/>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media/image32.jpg" ContentType="image/jpeg"/>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66" r:id="rId2"/>
    <p:sldId id="282" r:id="rId3"/>
    <p:sldId id="257" r:id="rId4"/>
    <p:sldId id="258" r:id="rId5"/>
    <p:sldId id="259" r:id="rId6"/>
    <p:sldId id="263" r:id="rId7"/>
    <p:sldId id="287" r:id="rId8"/>
    <p:sldId id="262" r:id="rId9"/>
    <p:sldId id="276" r:id="rId10"/>
    <p:sldId id="280" r:id="rId11"/>
    <p:sldId id="275" r:id="rId12"/>
    <p:sldId id="264" r:id="rId13"/>
    <p:sldId id="277" r:id="rId14"/>
    <p:sldId id="279" r:id="rId15"/>
    <p:sldId id="278" r:id="rId16"/>
    <p:sldId id="283" r:id="rId17"/>
    <p:sldId id="284" r:id="rId18"/>
    <p:sldId id="285" r:id="rId19"/>
    <p:sldId id="286" r:id="rId20"/>
    <p:sldId id="261" r:id="rId21"/>
    <p:sldId id="267" r:id="rId22"/>
    <p:sldId id="273" r:id="rId23"/>
    <p:sldId id="268" r:id="rId24"/>
    <p:sldId id="270" r:id="rId25"/>
    <p:sldId id="272" r:id="rId26"/>
    <p:sldId id="274" r:id="rId27"/>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72518" autoAdjust="0"/>
  </p:normalViewPr>
  <p:slideViewPr>
    <p:cSldViewPr>
      <p:cViewPr varScale="1">
        <p:scale>
          <a:sx n="66" d="100"/>
          <a:sy n="66" d="100"/>
        </p:scale>
        <p:origin x="-1548"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71FFA2-9852-401F-B054-9A7B442BCDA4}" type="doc">
      <dgm:prSet loTypeId="urn:microsoft.com/office/officeart/2005/8/layout/venn1" loCatId="relationship" qsTypeId="urn:microsoft.com/office/officeart/2005/8/quickstyle/simple1" qsCatId="simple" csTypeId="urn:microsoft.com/office/officeart/2005/8/colors/accent2_5" csCatId="accent2" phldr="1"/>
      <dgm:spPr/>
    </dgm:pt>
    <dgm:pt modelId="{7EB505AC-DCBB-4623-A596-24B14C315249}">
      <dgm:prSet phldrT="[Text]" custT="1"/>
      <dgm:spPr/>
      <dgm:t>
        <a:bodyPr/>
        <a:lstStyle/>
        <a:p>
          <a:r>
            <a:rPr lang="en-US" sz="2000" dirty="0"/>
            <a:t>Student</a:t>
          </a:r>
        </a:p>
      </dgm:t>
    </dgm:pt>
    <dgm:pt modelId="{2E937C12-6E61-4BFB-A05D-05A1B12D31AF}" type="parTrans" cxnId="{706DF4A0-02DA-483B-BB43-9863A6A71DDA}">
      <dgm:prSet/>
      <dgm:spPr/>
      <dgm:t>
        <a:bodyPr/>
        <a:lstStyle/>
        <a:p>
          <a:endParaRPr lang="en-US"/>
        </a:p>
      </dgm:t>
    </dgm:pt>
    <dgm:pt modelId="{C756A097-B5A7-4968-8C0E-B7AAD0070471}" type="sibTrans" cxnId="{706DF4A0-02DA-483B-BB43-9863A6A71DDA}">
      <dgm:prSet/>
      <dgm:spPr/>
      <dgm:t>
        <a:bodyPr/>
        <a:lstStyle/>
        <a:p>
          <a:endParaRPr lang="en-US"/>
        </a:p>
      </dgm:t>
    </dgm:pt>
    <dgm:pt modelId="{22A5AE34-223B-464B-8959-3EDB220F949D}">
      <dgm:prSet phldrT="[Text]"/>
      <dgm:spPr/>
      <dgm:t>
        <a:bodyPr/>
        <a:lstStyle/>
        <a:p>
          <a:r>
            <a:rPr lang="en-US" dirty="0" smtClean="0"/>
            <a:t>      </a:t>
          </a:r>
          <a:r>
            <a:rPr lang="en-US" b="1" dirty="0" smtClean="0"/>
            <a:t>Teacher </a:t>
          </a:r>
          <a:endParaRPr lang="en-US" b="1" dirty="0"/>
        </a:p>
      </dgm:t>
    </dgm:pt>
    <dgm:pt modelId="{235814EA-4FA2-42FF-89F8-CE0A3224C5B2}" type="parTrans" cxnId="{0B4CBCAC-81E0-4BD7-B643-1847ADDC797F}">
      <dgm:prSet/>
      <dgm:spPr/>
      <dgm:t>
        <a:bodyPr/>
        <a:lstStyle/>
        <a:p>
          <a:endParaRPr lang="en-US"/>
        </a:p>
      </dgm:t>
    </dgm:pt>
    <dgm:pt modelId="{C3D5AA9B-CA91-4BF4-B0BB-36E36031AED7}" type="sibTrans" cxnId="{0B4CBCAC-81E0-4BD7-B643-1847ADDC797F}">
      <dgm:prSet/>
      <dgm:spPr/>
      <dgm:t>
        <a:bodyPr/>
        <a:lstStyle/>
        <a:p>
          <a:endParaRPr lang="en-US"/>
        </a:p>
      </dgm:t>
    </dgm:pt>
    <dgm:pt modelId="{E69F1677-0725-4208-B7AD-FB0DEDE4B859}">
      <dgm:prSet phldrT="[Text]" custT="1"/>
      <dgm:spPr/>
      <dgm:t>
        <a:bodyPr/>
        <a:lstStyle/>
        <a:p>
          <a:pPr algn="ctr"/>
          <a:r>
            <a:rPr lang="en-US" sz="1100"/>
            <a:t>Federal, State &amp; Local Mandates</a:t>
          </a:r>
        </a:p>
      </dgm:t>
    </dgm:pt>
    <dgm:pt modelId="{B236A738-0573-43A1-9CA7-7B1411DA6947}" type="parTrans" cxnId="{0A0B99B0-A154-433E-BA4B-4BFA6E145B77}">
      <dgm:prSet/>
      <dgm:spPr/>
      <dgm:t>
        <a:bodyPr/>
        <a:lstStyle/>
        <a:p>
          <a:endParaRPr lang="en-US"/>
        </a:p>
      </dgm:t>
    </dgm:pt>
    <dgm:pt modelId="{0204D7D8-4E51-4BA9-8BDC-027E2D1E778F}" type="sibTrans" cxnId="{0A0B99B0-A154-433E-BA4B-4BFA6E145B77}">
      <dgm:prSet/>
      <dgm:spPr/>
      <dgm:t>
        <a:bodyPr/>
        <a:lstStyle/>
        <a:p>
          <a:endParaRPr lang="en-US"/>
        </a:p>
      </dgm:t>
    </dgm:pt>
    <dgm:pt modelId="{8431433C-AA4C-45F5-8234-816B7A8A0FDC}">
      <dgm:prSet phldrT="[Text]" custT="1"/>
      <dgm:spPr/>
      <dgm:t>
        <a:bodyPr/>
        <a:lstStyle/>
        <a:p>
          <a:r>
            <a:rPr lang="en-US" sz="2000"/>
            <a:t>Funds of Knowledge</a:t>
          </a:r>
        </a:p>
      </dgm:t>
    </dgm:pt>
    <dgm:pt modelId="{DBF9897B-3661-4EFD-81BF-2DC4E5193CA9}" type="parTrans" cxnId="{31990399-951B-44F2-8FC9-1E216BC73AAC}">
      <dgm:prSet/>
      <dgm:spPr/>
      <dgm:t>
        <a:bodyPr/>
        <a:lstStyle/>
        <a:p>
          <a:endParaRPr lang="en-US"/>
        </a:p>
      </dgm:t>
    </dgm:pt>
    <dgm:pt modelId="{4A59F640-FB9D-4554-B66A-A55A15C0403B}" type="sibTrans" cxnId="{31990399-951B-44F2-8FC9-1E216BC73AAC}">
      <dgm:prSet/>
      <dgm:spPr/>
      <dgm:t>
        <a:bodyPr/>
        <a:lstStyle/>
        <a:p>
          <a:endParaRPr lang="en-US"/>
        </a:p>
      </dgm:t>
    </dgm:pt>
    <dgm:pt modelId="{7E26328B-07B5-41F6-8715-B0C9F7968115}">
      <dgm:prSet phldrT="[Text]" custT="1"/>
      <dgm:spPr/>
      <dgm:t>
        <a:bodyPr/>
        <a:lstStyle/>
        <a:p>
          <a:r>
            <a:rPr lang="en-US" sz="2000" dirty="0" smtClean="0"/>
            <a:t>Academic Skills</a:t>
          </a:r>
          <a:endParaRPr lang="en-US" sz="2000" dirty="0"/>
        </a:p>
      </dgm:t>
    </dgm:pt>
    <dgm:pt modelId="{5D1AE37A-9A57-4414-B49D-35397A03DC5A}" type="parTrans" cxnId="{25CE5659-8347-44B7-9C3F-0D04A4D9E1B8}">
      <dgm:prSet/>
      <dgm:spPr/>
      <dgm:t>
        <a:bodyPr/>
        <a:lstStyle/>
        <a:p>
          <a:endParaRPr lang="en-US"/>
        </a:p>
      </dgm:t>
    </dgm:pt>
    <dgm:pt modelId="{28B1200D-6E0B-46FE-A6D2-D9A112BEB1CB}" type="sibTrans" cxnId="{25CE5659-8347-44B7-9C3F-0D04A4D9E1B8}">
      <dgm:prSet/>
      <dgm:spPr/>
      <dgm:t>
        <a:bodyPr/>
        <a:lstStyle/>
        <a:p>
          <a:endParaRPr lang="en-US"/>
        </a:p>
      </dgm:t>
    </dgm:pt>
    <dgm:pt modelId="{16A05D6B-5FE6-4DA3-8569-6C85B1E6C214}">
      <dgm:prSet phldrT="[Text]"/>
      <dgm:spPr/>
      <dgm:t>
        <a:bodyPr/>
        <a:lstStyle/>
        <a:p>
          <a:r>
            <a:rPr lang="en-US"/>
            <a:t>Learning Tools (books, web</a:t>
          </a:r>
        </a:p>
      </dgm:t>
    </dgm:pt>
    <dgm:pt modelId="{957B2185-AEE2-4BCA-8877-D28163A453A4}" type="parTrans" cxnId="{0A61FCEB-19AA-4848-9996-2BF59F8ECBC4}">
      <dgm:prSet/>
      <dgm:spPr/>
      <dgm:t>
        <a:bodyPr/>
        <a:lstStyle/>
        <a:p>
          <a:endParaRPr lang="en-US"/>
        </a:p>
      </dgm:t>
    </dgm:pt>
    <dgm:pt modelId="{5C1B1639-C595-4263-BA2D-6C74BA939F08}" type="sibTrans" cxnId="{0A61FCEB-19AA-4848-9996-2BF59F8ECBC4}">
      <dgm:prSet/>
      <dgm:spPr/>
      <dgm:t>
        <a:bodyPr/>
        <a:lstStyle/>
        <a:p>
          <a:endParaRPr lang="en-US"/>
        </a:p>
      </dgm:t>
    </dgm:pt>
    <dgm:pt modelId="{03C15177-8190-4C7E-B3C4-E60366E77845}">
      <dgm:prSet phldrT="[Text]"/>
      <dgm:spPr/>
      <dgm:t>
        <a:bodyPr/>
        <a:lstStyle/>
        <a:p>
          <a:pPr algn="l"/>
          <a:r>
            <a:rPr lang="en-US" sz="700"/>
            <a:t>Curriculum</a:t>
          </a:r>
        </a:p>
      </dgm:t>
    </dgm:pt>
    <dgm:pt modelId="{7EEC4434-1933-478A-BFE5-002482E1CC2E}" type="parTrans" cxnId="{8C1FE0E7-471E-4872-9E55-E77020A7F44F}">
      <dgm:prSet/>
      <dgm:spPr/>
      <dgm:t>
        <a:bodyPr/>
        <a:lstStyle/>
        <a:p>
          <a:endParaRPr lang="en-US"/>
        </a:p>
      </dgm:t>
    </dgm:pt>
    <dgm:pt modelId="{7E74080B-0B69-4748-A221-4498A7A9680C}" type="sibTrans" cxnId="{8C1FE0E7-471E-4872-9E55-E77020A7F44F}">
      <dgm:prSet/>
      <dgm:spPr/>
      <dgm:t>
        <a:bodyPr/>
        <a:lstStyle/>
        <a:p>
          <a:endParaRPr lang="en-US"/>
        </a:p>
      </dgm:t>
    </dgm:pt>
    <dgm:pt modelId="{4E2BAB06-AE13-405F-9775-45A0EBE4FE7E}">
      <dgm:prSet phldrT="[Text]"/>
      <dgm:spPr/>
      <dgm:t>
        <a:bodyPr/>
        <a:lstStyle/>
        <a:p>
          <a:r>
            <a:rPr lang="en-US" dirty="0"/>
            <a:t>Decision Making (Knowledge)</a:t>
          </a:r>
        </a:p>
      </dgm:t>
    </dgm:pt>
    <dgm:pt modelId="{5600A48C-F6DB-4653-9E7C-CC162156E56A}" type="parTrans" cxnId="{B55BB514-D947-4785-96AD-8A956980DFF2}">
      <dgm:prSet/>
      <dgm:spPr/>
      <dgm:t>
        <a:bodyPr/>
        <a:lstStyle/>
        <a:p>
          <a:endParaRPr lang="en-US"/>
        </a:p>
      </dgm:t>
    </dgm:pt>
    <dgm:pt modelId="{A44FAE08-E55A-44D3-975D-AC101F1DDE50}" type="sibTrans" cxnId="{B55BB514-D947-4785-96AD-8A956980DFF2}">
      <dgm:prSet/>
      <dgm:spPr/>
      <dgm:t>
        <a:bodyPr/>
        <a:lstStyle/>
        <a:p>
          <a:endParaRPr lang="en-US"/>
        </a:p>
      </dgm:t>
    </dgm:pt>
    <dgm:pt modelId="{0367A4ED-6584-47A8-AD5B-935F5B8C18B5}">
      <dgm:prSet phldrT="[Text]"/>
      <dgm:spPr/>
      <dgm:t>
        <a:bodyPr/>
        <a:lstStyle/>
        <a:p>
          <a:pPr algn="l"/>
          <a:r>
            <a:rPr lang="en-US" sz="700"/>
            <a:t>Common Core State Standards</a:t>
          </a:r>
        </a:p>
      </dgm:t>
    </dgm:pt>
    <dgm:pt modelId="{59C543A4-FF78-4BA6-BA42-E2C50A968B68}" type="parTrans" cxnId="{168D47CC-2934-4EFF-969A-3E8D44D29920}">
      <dgm:prSet/>
      <dgm:spPr/>
      <dgm:t>
        <a:bodyPr/>
        <a:lstStyle/>
        <a:p>
          <a:endParaRPr lang="en-US"/>
        </a:p>
      </dgm:t>
    </dgm:pt>
    <dgm:pt modelId="{97F04C50-5D37-40C0-8B8C-DAAB4506C3DB}" type="sibTrans" cxnId="{168D47CC-2934-4EFF-969A-3E8D44D29920}">
      <dgm:prSet/>
      <dgm:spPr/>
      <dgm:t>
        <a:bodyPr/>
        <a:lstStyle/>
        <a:p>
          <a:endParaRPr lang="en-US"/>
        </a:p>
      </dgm:t>
    </dgm:pt>
    <dgm:pt modelId="{BE93710E-F346-4226-BD62-A4CA303591EC}">
      <dgm:prSet phldrT="[Text]"/>
      <dgm:spPr/>
      <dgm:t>
        <a:bodyPr/>
        <a:lstStyle/>
        <a:p>
          <a:pPr algn="l"/>
          <a:r>
            <a:rPr lang="en-US" sz="700" dirty="0"/>
            <a:t>NCLB Testing</a:t>
          </a:r>
        </a:p>
      </dgm:t>
    </dgm:pt>
    <dgm:pt modelId="{E460D310-2997-4D36-A965-DA8EB2C2D901}" type="parTrans" cxnId="{2C3B46EA-9BC3-4F93-9B96-447792B0D885}">
      <dgm:prSet/>
      <dgm:spPr/>
      <dgm:t>
        <a:bodyPr/>
        <a:lstStyle/>
        <a:p>
          <a:endParaRPr lang="en-US"/>
        </a:p>
      </dgm:t>
    </dgm:pt>
    <dgm:pt modelId="{2D49FA25-BD03-405E-BCE2-DBE71600FE28}" type="sibTrans" cxnId="{2C3B46EA-9BC3-4F93-9B96-447792B0D885}">
      <dgm:prSet/>
      <dgm:spPr/>
      <dgm:t>
        <a:bodyPr/>
        <a:lstStyle/>
        <a:p>
          <a:endParaRPr lang="en-US"/>
        </a:p>
      </dgm:t>
    </dgm:pt>
    <dgm:pt modelId="{4A3C702F-F51D-47A1-872D-3749EE12FEB2}" type="pres">
      <dgm:prSet presAssocID="{9A71FFA2-9852-401F-B054-9A7B442BCDA4}" presName="compositeShape" presStyleCnt="0">
        <dgm:presLayoutVars>
          <dgm:chMax val="7"/>
          <dgm:dir/>
          <dgm:resizeHandles val="exact"/>
        </dgm:presLayoutVars>
      </dgm:prSet>
      <dgm:spPr/>
    </dgm:pt>
    <dgm:pt modelId="{D920B235-3543-4742-AD03-2C6D2F0824BF}" type="pres">
      <dgm:prSet presAssocID="{7EB505AC-DCBB-4623-A596-24B14C315249}" presName="circ1" presStyleLbl="vennNode1" presStyleIdx="0" presStyleCnt="3" custScaleX="112299" custScaleY="108205" custLinFactNeighborX="-9987" custLinFactNeighborY="10866"/>
      <dgm:spPr/>
      <dgm:t>
        <a:bodyPr/>
        <a:lstStyle/>
        <a:p>
          <a:endParaRPr lang="en-US"/>
        </a:p>
      </dgm:t>
    </dgm:pt>
    <dgm:pt modelId="{F84073E0-46C5-4B24-9A0E-20F3EFDCC8D5}" type="pres">
      <dgm:prSet presAssocID="{7EB505AC-DCBB-4623-A596-24B14C315249}" presName="circ1Tx" presStyleLbl="revTx" presStyleIdx="0" presStyleCnt="0">
        <dgm:presLayoutVars>
          <dgm:chMax val="0"/>
          <dgm:chPref val="0"/>
          <dgm:bulletEnabled val="1"/>
        </dgm:presLayoutVars>
      </dgm:prSet>
      <dgm:spPr/>
      <dgm:t>
        <a:bodyPr/>
        <a:lstStyle/>
        <a:p>
          <a:endParaRPr lang="en-US"/>
        </a:p>
      </dgm:t>
    </dgm:pt>
    <dgm:pt modelId="{DB9D8AD2-656E-417F-BFC9-2A209F90169E}" type="pres">
      <dgm:prSet presAssocID="{22A5AE34-223B-464B-8959-3EDB220F949D}" presName="circ2" presStyleLbl="vennNode1" presStyleIdx="1" presStyleCnt="3" custScaleX="84309" custScaleY="79228" custLinFactNeighborX="-7890" custLinFactNeighborY="6343"/>
      <dgm:spPr/>
      <dgm:t>
        <a:bodyPr/>
        <a:lstStyle/>
        <a:p>
          <a:endParaRPr lang="en-US"/>
        </a:p>
      </dgm:t>
    </dgm:pt>
    <dgm:pt modelId="{6CB697C2-3B86-43E8-AA65-299A74D6C2FC}" type="pres">
      <dgm:prSet presAssocID="{22A5AE34-223B-464B-8959-3EDB220F949D}" presName="circ2Tx" presStyleLbl="revTx" presStyleIdx="0" presStyleCnt="0">
        <dgm:presLayoutVars>
          <dgm:chMax val="0"/>
          <dgm:chPref val="0"/>
          <dgm:bulletEnabled val="1"/>
        </dgm:presLayoutVars>
      </dgm:prSet>
      <dgm:spPr/>
      <dgm:t>
        <a:bodyPr/>
        <a:lstStyle/>
        <a:p>
          <a:endParaRPr lang="en-US"/>
        </a:p>
      </dgm:t>
    </dgm:pt>
    <dgm:pt modelId="{1AE92F88-AA34-49F9-9859-85A47EFFB0E2}" type="pres">
      <dgm:prSet presAssocID="{E69F1677-0725-4208-B7AD-FB0DEDE4B859}" presName="circ3" presStyleLbl="vennNode1" presStyleIdx="2" presStyleCnt="3" custScaleX="58993" custScaleY="52767" custLinFactNeighborX="7629" custLinFactNeighborY="9055"/>
      <dgm:spPr/>
      <dgm:t>
        <a:bodyPr/>
        <a:lstStyle/>
        <a:p>
          <a:endParaRPr lang="en-US"/>
        </a:p>
      </dgm:t>
    </dgm:pt>
    <dgm:pt modelId="{58B6EC04-615F-4AF8-9FA1-D3D1B7998F1F}" type="pres">
      <dgm:prSet presAssocID="{E69F1677-0725-4208-B7AD-FB0DEDE4B859}" presName="circ3Tx" presStyleLbl="revTx" presStyleIdx="0" presStyleCnt="0">
        <dgm:presLayoutVars>
          <dgm:chMax val="0"/>
          <dgm:chPref val="0"/>
          <dgm:bulletEnabled val="1"/>
        </dgm:presLayoutVars>
      </dgm:prSet>
      <dgm:spPr/>
      <dgm:t>
        <a:bodyPr/>
        <a:lstStyle/>
        <a:p>
          <a:endParaRPr lang="en-US"/>
        </a:p>
      </dgm:t>
    </dgm:pt>
  </dgm:ptLst>
  <dgm:cxnLst>
    <dgm:cxn modelId="{9DD7D734-9649-497F-A47D-872BEFB54041}" type="presOf" srcId="{E69F1677-0725-4208-B7AD-FB0DEDE4B859}" destId="{1AE92F88-AA34-49F9-9859-85A47EFFB0E2}" srcOrd="0" destOrd="0" presId="urn:microsoft.com/office/officeart/2005/8/layout/venn1"/>
    <dgm:cxn modelId="{7A48E8FC-6CBF-473E-B8F7-B96C5AD83EF8}" type="presOf" srcId="{4E2BAB06-AE13-405F-9775-45A0EBE4FE7E}" destId="{6CB697C2-3B86-43E8-AA65-299A74D6C2FC}" srcOrd="1" destOrd="1" presId="urn:microsoft.com/office/officeart/2005/8/layout/venn1"/>
    <dgm:cxn modelId="{0A0B99B0-A154-433E-BA4B-4BFA6E145B77}" srcId="{9A71FFA2-9852-401F-B054-9A7B442BCDA4}" destId="{E69F1677-0725-4208-B7AD-FB0DEDE4B859}" srcOrd="2" destOrd="0" parTransId="{B236A738-0573-43A1-9CA7-7B1411DA6947}" sibTransId="{0204D7D8-4E51-4BA9-8BDC-027E2D1E778F}"/>
    <dgm:cxn modelId="{A78271BD-9BDC-4BDC-99EA-4DCEFF4A4788}" type="presOf" srcId="{8431433C-AA4C-45F5-8234-816B7A8A0FDC}" destId="{F84073E0-46C5-4B24-9A0E-20F3EFDCC8D5}" srcOrd="1" destOrd="1" presId="urn:microsoft.com/office/officeart/2005/8/layout/venn1"/>
    <dgm:cxn modelId="{14BF6629-465F-4E9F-9C20-1277BF0DD35D}" type="presOf" srcId="{7E26328B-07B5-41F6-8715-B0C9F7968115}" destId="{D920B235-3543-4742-AD03-2C6D2F0824BF}" srcOrd="0" destOrd="2" presId="urn:microsoft.com/office/officeart/2005/8/layout/venn1"/>
    <dgm:cxn modelId="{3CDF3C3F-0832-450A-8C18-A06B2A6E2D5A}" type="presOf" srcId="{4E2BAB06-AE13-405F-9775-45A0EBE4FE7E}" destId="{DB9D8AD2-656E-417F-BFC9-2A209F90169E}" srcOrd="0" destOrd="1" presId="urn:microsoft.com/office/officeart/2005/8/layout/venn1"/>
    <dgm:cxn modelId="{0B4CBCAC-81E0-4BD7-B643-1847ADDC797F}" srcId="{9A71FFA2-9852-401F-B054-9A7B442BCDA4}" destId="{22A5AE34-223B-464B-8959-3EDB220F949D}" srcOrd="1" destOrd="0" parTransId="{235814EA-4FA2-42FF-89F8-CE0A3224C5B2}" sibTransId="{C3D5AA9B-CA91-4BF4-B0BB-36E36031AED7}"/>
    <dgm:cxn modelId="{966DFEA8-C763-4093-825A-76E80B018263}" type="presOf" srcId="{16A05D6B-5FE6-4DA3-8569-6C85B1E6C214}" destId="{DB9D8AD2-656E-417F-BFC9-2A209F90169E}" srcOrd="0" destOrd="2" presId="urn:microsoft.com/office/officeart/2005/8/layout/venn1"/>
    <dgm:cxn modelId="{25CE5659-8347-44B7-9C3F-0D04A4D9E1B8}" srcId="{7EB505AC-DCBB-4623-A596-24B14C315249}" destId="{7E26328B-07B5-41F6-8715-B0C9F7968115}" srcOrd="1" destOrd="0" parTransId="{5D1AE37A-9A57-4414-B49D-35397A03DC5A}" sibTransId="{28B1200D-6E0B-46FE-A6D2-D9A112BEB1CB}"/>
    <dgm:cxn modelId="{E12EC2D7-89C9-4461-9088-46F9434F1E0E}" type="presOf" srcId="{22A5AE34-223B-464B-8959-3EDB220F949D}" destId="{6CB697C2-3B86-43E8-AA65-299A74D6C2FC}" srcOrd="1" destOrd="0" presId="urn:microsoft.com/office/officeart/2005/8/layout/venn1"/>
    <dgm:cxn modelId="{AD962337-050A-4B41-B83A-FC83EE667C8B}" type="presOf" srcId="{7E26328B-07B5-41F6-8715-B0C9F7968115}" destId="{F84073E0-46C5-4B24-9A0E-20F3EFDCC8D5}" srcOrd="1" destOrd="2" presId="urn:microsoft.com/office/officeart/2005/8/layout/venn1"/>
    <dgm:cxn modelId="{1091A2EB-72BD-48C1-84E0-BCF7B082E121}" type="presOf" srcId="{16A05D6B-5FE6-4DA3-8569-6C85B1E6C214}" destId="{6CB697C2-3B86-43E8-AA65-299A74D6C2FC}" srcOrd="1" destOrd="2" presId="urn:microsoft.com/office/officeart/2005/8/layout/venn1"/>
    <dgm:cxn modelId="{C04F5E34-D0B3-4F94-8C08-F7C54555EB01}" type="presOf" srcId="{E69F1677-0725-4208-B7AD-FB0DEDE4B859}" destId="{58B6EC04-615F-4AF8-9FA1-D3D1B7998F1F}" srcOrd="1" destOrd="0" presId="urn:microsoft.com/office/officeart/2005/8/layout/venn1"/>
    <dgm:cxn modelId="{168D47CC-2934-4EFF-969A-3E8D44D29920}" srcId="{E69F1677-0725-4208-B7AD-FB0DEDE4B859}" destId="{0367A4ED-6584-47A8-AD5B-935F5B8C18B5}" srcOrd="0" destOrd="0" parTransId="{59C543A4-FF78-4BA6-BA42-E2C50A968B68}" sibTransId="{97F04C50-5D37-40C0-8B8C-DAAB4506C3DB}"/>
    <dgm:cxn modelId="{2C3B46EA-9BC3-4F93-9B96-447792B0D885}" srcId="{E69F1677-0725-4208-B7AD-FB0DEDE4B859}" destId="{BE93710E-F346-4226-BD62-A4CA303591EC}" srcOrd="1" destOrd="0" parTransId="{E460D310-2997-4D36-A965-DA8EB2C2D901}" sibTransId="{2D49FA25-BD03-405E-BCE2-DBE71600FE28}"/>
    <dgm:cxn modelId="{42D6D21C-254F-4486-8FB0-AB8D56BFF660}" type="presOf" srcId="{BE93710E-F346-4226-BD62-A4CA303591EC}" destId="{1AE92F88-AA34-49F9-9859-85A47EFFB0E2}" srcOrd="0" destOrd="2" presId="urn:microsoft.com/office/officeart/2005/8/layout/venn1"/>
    <dgm:cxn modelId="{31990399-951B-44F2-8FC9-1E216BC73AAC}" srcId="{7EB505AC-DCBB-4623-A596-24B14C315249}" destId="{8431433C-AA4C-45F5-8234-816B7A8A0FDC}" srcOrd="0" destOrd="0" parTransId="{DBF9897B-3661-4EFD-81BF-2DC4E5193CA9}" sibTransId="{4A59F640-FB9D-4554-B66A-A55A15C0403B}"/>
    <dgm:cxn modelId="{5E192C4D-0665-41C6-BBB1-8B216C17628E}" type="presOf" srcId="{BE93710E-F346-4226-BD62-A4CA303591EC}" destId="{58B6EC04-615F-4AF8-9FA1-D3D1B7998F1F}" srcOrd="1" destOrd="2" presId="urn:microsoft.com/office/officeart/2005/8/layout/venn1"/>
    <dgm:cxn modelId="{8BC5B71C-BDAC-4652-910F-160884046428}" type="presOf" srcId="{0367A4ED-6584-47A8-AD5B-935F5B8C18B5}" destId="{58B6EC04-615F-4AF8-9FA1-D3D1B7998F1F}" srcOrd="1" destOrd="1" presId="urn:microsoft.com/office/officeart/2005/8/layout/venn1"/>
    <dgm:cxn modelId="{706DF4A0-02DA-483B-BB43-9863A6A71DDA}" srcId="{9A71FFA2-9852-401F-B054-9A7B442BCDA4}" destId="{7EB505AC-DCBB-4623-A596-24B14C315249}" srcOrd="0" destOrd="0" parTransId="{2E937C12-6E61-4BFB-A05D-05A1B12D31AF}" sibTransId="{C756A097-B5A7-4968-8C0E-B7AAD0070471}"/>
    <dgm:cxn modelId="{EBDCA112-70F8-4736-AA20-49C568B6B416}" type="presOf" srcId="{0367A4ED-6584-47A8-AD5B-935F5B8C18B5}" destId="{1AE92F88-AA34-49F9-9859-85A47EFFB0E2}" srcOrd="0" destOrd="1" presId="urn:microsoft.com/office/officeart/2005/8/layout/venn1"/>
    <dgm:cxn modelId="{E35E8362-7437-4181-B940-80B0DCE72879}" type="presOf" srcId="{9A71FFA2-9852-401F-B054-9A7B442BCDA4}" destId="{4A3C702F-F51D-47A1-872D-3749EE12FEB2}" srcOrd="0" destOrd="0" presId="urn:microsoft.com/office/officeart/2005/8/layout/venn1"/>
    <dgm:cxn modelId="{6DD1FAB4-F3BE-4E6B-9080-A2F07461D952}" type="presOf" srcId="{22A5AE34-223B-464B-8959-3EDB220F949D}" destId="{DB9D8AD2-656E-417F-BFC9-2A209F90169E}" srcOrd="0" destOrd="0" presId="urn:microsoft.com/office/officeart/2005/8/layout/venn1"/>
    <dgm:cxn modelId="{C65A1ABF-8756-47DF-AECF-932719787B00}" type="presOf" srcId="{7EB505AC-DCBB-4623-A596-24B14C315249}" destId="{F84073E0-46C5-4B24-9A0E-20F3EFDCC8D5}" srcOrd="1" destOrd="0" presId="urn:microsoft.com/office/officeart/2005/8/layout/venn1"/>
    <dgm:cxn modelId="{8C1FE0E7-471E-4872-9E55-E77020A7F44F}" srcId="{E69F1677-0725-4208-B7AD-FB0DEDE4B859}" destId="{03C15177-8190-4C7E-B3C4-E60366E77845}" srcOrd="2" destOrd="0" parTransId="{7EEC4434-1933-478A-BFE5-002482E1CC2E}" sibTransId="{7E74080B-0B69-4748-A221-4498A7A9680C}"/>
    <dgm:cxn modelId="{B3845E09-15DE-4DC3-B93B-BCB271A7A591}" type="presOf" srcId="{03C15177-8190-4C7E-B3C4-E60366E77845}" destId="{1AE92F88-AA34-49F9-9859-85A47EFFB0E2}" srcOrd="0" destOrd="3" presId="urn:microsoft.com/office/officeart/2005/8/layout/venn1"/>
    <dgm:cxn modelId="{A10718E1-5B9A-4CFF-9A63-0CEC66E24E81}" type="presOf" srcId="{03C15177-8190-4C7E-B3C4-E60366E77845}" destId="{58B6EC04-615F-4AF8-9FA1-D3D1B7998F1F}" srcOrd="1" destOrd="3" presId="urn:microsoft.com/office/officeart/2005/8/layout/venn1"/>
    <dgm:cxn modelId="{B55BB514-D947-4785-96AD-8A956980DFF2}" srcId="{22A5AE34-223B-464B-8959-3EDB220F949D}" destId="{4E2BAB06-AE13-405F-9775-45A0EBE4FE7E}" srcOrd="0" destOrd="0" parTransId="{5600A48C-F6DB-4653-9E7C-CC162156E56A}" sibTransId="{A44FAE08-E55A-44D3-975D-AC101F1DDE50}"/>
    <dgm:cxn modelId="{08CFCA41-5418-4C3B-883A-832D4B9DECC4}" type="presOf" srcId="{7EB505AC-DCBB-4623-A596-24B14C315249}" destId="{D920B235-3543-4742-AD03-2C6D2F0824BF}" srcOrd="0" destOrd="0" presId="urn:microsoft.com/office/officeart/2005/8/layout/venn1"/>
    <dgm:cxn modelId="{0A61FCEB-19AA-4848-9996-2BF59F8ECBC4}" srcId="{22A5AE34-223B-464B-8959-3EDB220F949D}" destId="{16A05D6B-5FE6-4DA3-8569-6C85B1E6C214}" srcOrd="1" destOrd="0" parTransId="{957B2185-AEE2-4BCA-8877-D28163A453A4}" sibTransId="{5C1B1639-C595-4263-BA2D-6C74BA939F08}"/>
    <dgm:cxn modelId="{72E52DD4-0EBC-4915-8BB4-93DA49CF3494}" type="presOf" srcId="{8431433C-AA4C-45F5-8234-816B7A8A0FDC}" destId="{D920B235-3543-4742-AD03-2C6D2F0824BF}" srcOrd="0" destOrd="1" presId="urn:microsoft.com/office/officeart/2005/8/layout/venn1"/>
    <dgm:cxn modelId="{F6932007-2266-4B99-814F-F24465C9F56C}" type="presParOf" srcId="{4A3C702F-F51D-47A1-872D-3749EE12FEB2}" destId="{D920B235-3543-4742-AD03-2C6D2F0824BF}" srcOrd="0" destOrd="0" presId="urn:microsoft.com/office/officeart/2005/8/layout/venn1"/>
    <dgm:cxn modelId="{6A1AEB49-423C-4997-A002-86F82FB32E04}" type="presParOf" srcId="{4A3C702F-F51D-47A1-872D-3749EE12FEB2}" destId="{F84073E0-46C5-4B24-9A0E-20F3EFDCC8D5}" srcOrd="1" destOrd="0" presId="urn:microsoft.com/office/officeart/2005/8/layout/venn1"/>
    <dgm:cxn modelId="{77067DB3-4937-41EA-85AF-CB0BF5552103}" type="presParOf" srcId="{4A3C702F-F51D-47A1-872D-3749EE12FEB2}" destId="{DB9D8AD2-656E-417F-BFC9-2A209F90169E}" srcOrd="2" destOrd="0" presId="urn:microsoft.com/office/officeart/2005/8/layout/venn1"/>
    <dgm:cxn modelId="{5BDCA946-7D7D-4E2C-A46A-DA2C849E1796}" type="presParOf" srcId="{4A3C702F-F51D-47A1-872D-3749EE12FEB2}" destId="{6CB697C2-3B86-43E8-AA65-299A74D6C2FC}" srcOrd="3" destOrd="0" presId="urn:microsoft.com/office/officeart/2005/8/layout/venn1"/>
    <dgm:cxn modelId="{170163B3-B6D5-4870-83FF-1211F1E86347}" type="presParOf" srcId="{4A3C702F-F51D-47A1-872D-3749EE12FEB2}" destId="{1AE92F88-AA34-49F9-9859-85A47EFFB0E2}" srcOrd="4" destOrd="0" presId="urn:microsoft.com/office/officeart/2005/8/layout/venn1"/>
    <dgm:cxn modelId="{EDEA5444-4A9B-4292-AB04-7CD6A33F42C7}" type="presParOf" srcId="{4A3C702F-F51D-47A1-872D-3749EE12FEB2}" destId="{58B6EC04-615F-4AF8-9FA1-D3D1B7998F1F}"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F2597AB5-CE84-4D4B-9CA2-E38E06C25DBC}" type="doc">
      <dgm:prSet loTypeId="urn:microsoft.com/office/officeart/2005/8/layout/arrow3" loCatId="relationship" qsTypeId="urn:microsoft.com/office/officeart/2005/8/quickstyle/simple4" qsCatId="simple" csTypeId="urn:microsoft.com/office/officeart/2005/8/colors/accent2_2" csCatId="accent2" phldr="1"/>
      <dgm:spPr/>
      <dgm:t>
        <a:bodyPr/>
        <a:lstStyle/>
        <a:p>
          <a:endParaRPr lang="en-US"/>
        </a:p>
      </dgm:t>
    </dgm:pt>
    <dgm:pt modelId="{29EBF114-2049-4248-BCB0-A4BC0E337E47}">
      <dgm:prSet phldrT="[Text]"/>
      <dgm:spPr/>
      <dgm:t>
        <a:bodyPr/>
        <a:lstStyle/>
        <a:p>
          <a:r>
            <a:rPr lang="en-US" altLang="en-US" dirty="0" smtClean="0">
              <a:ea typeface="ＭＳ Ｐゴシック" charset="-128"/>
            </a:rPr>
            <a:t>Provide characters and events with which readers can identify and through which they can consider their own actions, beliefs and emotions</a:t>
          </a:r>
          <a:endParaRPr lang="en-US" dirty="0"/>
        </a:p>
      </dgm:t>
    </dgm:pt>
    <dgm:pt modelId="{7FEE4EA7-71D3-40F3-9064-E3C246CFE830}" type="parTrans" cxnId="{A177630E-3399-42CE-BA9A-B6FEFFB5E318}">
      <dgm:prSet/>
      <dgm:spPr/>
      <dgm:t>
        <a:bodyPr/>
        <a:lstStyle/>
        <a:p>
          <a:endParaRPr lang="en-US"/>
        </a:p>
      </dgm:t>
    </dgm:pt>
    <dgm:pt modelId="{D29C39F2-55A8-4FAD-B41C-A1082FCB2EDE}" type="sibTrans" cxnId="{A177630E-3399-42CE-BA9A-B6FEFFB5E318}">
      <dgm:prSet/>
      <dgm:spPr/>
      <dgm:t>
        <a:bodyPr/>
        <a:lstStyle/>
        <a:p>
          <a:endParaRPr lang="en-US"/>
        </a:p>
      </dgm:t>
    </dgm:pt>
    <dgm:pt modelId="{F03CD14D-1581-4C76-8E23-387B4E28E795}">
      <dgm:prSet phldrT="[Text]"/>
      <dgm:spPr/>
      <dgm:t>
        <a:bodyPr/>
        <a:lstStyle/>
        <a:p>
          <a:r>
            <a:rPr lang="en-US" altLang="en-US" dirty="0" smtClean="0">
              <a:ea typeface="ＭＳ Ｐゴシック" charset="-128"/>
            </a:rPr>
            <a:t>Introduce readers to what the world may look like through others’ eyes and offer a chance to further construct their own views of self and the world</a:t>
          </a:r>
          <a:endParaRPr lang="en-US" dirty="0"/>
        </a:p>
      </dgm:t>
    </dgm:pt>
    <dgm:pt modelId="{659B67B7-5D36-48F3-B757-945A495302FA}" type="parTrans" cxnId="{B28479B7-E058-4ED2-BCB8-931831B2B63C}">
      <dgm:prSet/>
      <dgm:spPr/>
      <dgm:t>
        <a:bodyPr/>
        <a:lstStyle/>
        <a:p>
          <a:endParaRPr lang="en-US"/>
        </a:p>
      </dgm:t>
    </dgm:pt>
    <dgm:pt modelId="{86DAE07A-069E-429A-8126-22F67064A4CF}" type="sibTrans" cxnId="{B28479B7-E058-4ED2-BCB8-931831B2B63C}">
      <dgm:prSet/>
      <dgm:spPr/>
      <dgm:t>
        <a:bodyPr/>
        <a:lstStyle/>
        <a:p>
          <a:endParaRPr lang="en-US"/>
        </a:p>
      </dgm:t>
    </dgm:pt>
    <dgm:pt modelId="{22244E1D-FB2F-4399-AF1E-2FC1411C06C9}" type="pres">
      <dgm:prSet presAssocID="{F2597AB5-CE84-4D4B-9CA2-E38E06C25DBC}" presName="compositeShape" presStyleCnt="0">
        <dgm:presLayoutVars>
          <dgm:chMax val="2"/>
          <dgm:dir/>
          <dgm:resizeHandles val="exact"/>
        </dgm:presLayoutVars>
      </dgm:prSet>
      <dgm:spPr/>
      <dgm:t>
        <a:bodyPr/>
        <a:lstStyle/>
        <a:p>
          <a:endParaRPr lang="en-US"/>
        </a:p>
      </dgm:t>
    </dgm:pt>
    <dgm:pt modelId="{A9FAC18D-05C3-4F3E-BF40-DB0A84255F49}" type="pres">
      <dgm:prSet presAssocID="{F2597AB5-CE84-4D4B-9CA2-E38E06C25DBC}" presName="divider" presStyleLbl="fgShp" presStyleIdx="0" presStyleCnt="1"/>
      <dgm:spPr/>
    </dgm:pt>
    <dgm:pt modelId="{FE80B12E-6BF9-41B8-938B-56C05BC195C2}" type="pres">
      <dgm:prSet presAssocID="{29EBF114-2049-4248-BCB0-A4BC0E337E47}" presName="downArrow" presStyleLbl="node1" presStyleIdx="0" presStyleCnt="2"/>
      <dgm:spPr/>
    </dgm:pt>
    <dgm:pt modelId="{FE0FC66F-298F-4D2F-ACFF-652E8F671BAA}" type="pres">
      <dgm:prSet presAssocID="{29EBF114-2049-4248-BCB0-A4BC0E337E47}" presName="downArrowText" presStyleLbl="revTx" presStyleIdx="0" presStyleCnt="2">
        <dgm:presLayoutVars>
          <dgm:bulletEnabled val="1"/>
        </dgm:presLayoutVars>
      </dgm:prSet>
      <dgm:spPr/>
      <dgm:t>
        <a:bodyPr/>
        <a:lstStyle/>
        <a:p>
          <a:endParaRPr lang="en-US"/>
        </a:p>
      </dgm:t>
    </dgm:pt>
    <dgm:pt modelId="{C272E341-BFF1-4579-BD53-79A45A7460E0}" type="pres">
      <dgm:prSet presAssocID="{F03CD14D-1581-4C76-8E23-387B4E28E795}" presName="upArrow" presStyleLbl="node1" presStyleIdx="1" presStyleCnt="2"/>
      <dgm:spPr/>
    </dgm:pt>
    <dgm:pt modelId="{57A1085D-A528-463A-A25B-F451034CF244}" type="pres">
      <dgm:prSet presAssocID="{F03CD14D-1581-4C76-8E23-387B4E28E795}" presName="upArrowText" presStyleLbl="revTx" presStyleIdx="1" presStyleCnt="2">
        <dgm:presLayoutVars>
          <dgm:bulletEnabled val="1"/>
        </dgm:presLayoutVars>
      </dgm:prSet>
      <dgm:spPr/>
      <dgm:t>
        <a:bodyPr/>
        <a:lstStyle/>
        <a:p>
          <a:endParaRPr lang="en-US"/>
        </a:p>
      </dgm:t>
    </dgm:pt>
  </dgm:ptLst>
  <dgm:cxnLst>
    <dgm:cxn modelId="{15EF5DEC-8E5F-4611-BF26-309B98B26C20}" type="presOf" srcId="{F2597AB5-CE84-4D4B-9CA2-E38E06C25DBC}" destId="{22244E1D-FB2F-4399-AF1E-2FC1411C06C9}" srcOrd="0" destOrd="0" presId="urn:microsoft.com/office/officeart/2005/8/layout/arrow3"/>
    <dgm:cxn modelId="{B28479B7-E058-4ED2-BCB8-931831B2B63C}" srcId="{F2597AB5-CE84-4D4B-9CA2-E38E06C25DBC}" destId="{F03CD14D-1581-4C76-8E23-387B4E28E795}" srcOrd="1" destOrd="0" parTransId="{659B67B7-5D36-48F3-B757-945A495302FA}" sibTransId="{86DAE07A-069E-429A-8126-22F67064A4CF}"/>
    <dgm:cxn modelId="{5B39AFFD-9C56-413A-85B7-5F9A6D5A425D}" type="presOf" srcId="{29EBF114-2049-4248-BCB0-A4BC0E337E47}" destId="{FE0FC66F-298F-4D2F-ACFF-652E8F671BAA}" srcOrd="0" destOrd="0" presId="urn:microsoft.com/office/officeart/2005/8/layout/arrow3"/>
    <dgm:cxn modelId="{38347A37-2562-403A-BC9A-F2C9F1E98052}" type="presOf" srcId="{F03CD14D-1581-4C76-8E23-387B4E28E795}" destId="{57A1085D-A528-463A-A25B-F451034CF244}" srcOrd="0" destOrd="0" presId="urn:microsoft.com/office/officeart/2005/8/layout/arrow3"/>
    <dgm:cxn modelId="{A177630E-3399-42CE-BA9A-B6FEFFB5E318}" srcId="{F2597AB5-CE84-4D4B-9CA2-E38E06C25DBC}" destId="{29EBF114-2049-4248-BCB0-A4BC0E337E47}" srcOrd="0" destOrd="0" parTransId="{7FEE4EA7-71D3-40F3-9064-E3C246CFE830}" sibTransId="{D29C39F2-55A8-4FAD-B41C-A1082FCB2EDE}"/>
    <dgm:cxn modelId="{07A8FCA0-1876-41C3-96FE-7D6ABA4E3A12}" type="presParOf" srcId="{22244E1D-FB2F-4399-AF1E-2FC1411C06C9}" destId="{A9FAC18D-05C3-4F3E-BF40-DB0A84255F49}" srcOrd="0" destOrd="0" presId="urn:microsoft.com/office/officeart/2005/8/layout/arrow3"/>
    <dgm:cxn modelId="{A6DB5DAE-872E-4708-A6B0-D0CA8EBDABD9}" type="presParOf" srcId="{22244E1D-FB2F-4399-AF1E-2FC1411C06C9}" destId="{FE80B12E-6BF9-41B8-938B-56C05BC195C2}" srcOrd="1" destOrd="0" presId="urn:microsoft.com/office/officeart/2005/8/layout/arrow3"/>
    <dgm:cxn modelId="{2E6DE32D-E808-412C-9D46-689BE54C8226}" type="presParOf" srcId="{22244E1D-FB2F-4399-AF1E-2FC1411C06C9}" destId="{FE0FC66F-298F-4D2F-ACFF-652E8F671BAA}" srcOrd="2" destOrd="0" presId="urn:microsoft.com/office/officeart/2005/8/layout/arrow3"/>
    <dgm:cxn modelId="{2AF26FDC-096F-4B84-877A-D18B3238AD19}" type="presParOf" srcId="{22244E1D-FB2F-4399-AF1E-2FC1411C06C9}" destId="{C272E341-BFF1-4579-BD53-79A45A7460E0}" srcOrd="3" destOrd="0" presId="urn:microsoft.com/office/officeart/2005/8/layout/arrow3"/>
    <dgm:cxn modelId="{3FBAE8F5-5FA4-497A-9030-EA14BC495A3F}" type="presParOf" srcId="{22244E1D-FB2F-4399-AF1E-2FC1411C06C9}" destId="{57A1085D-A528-463A-A25B-F451034CF244}" srcOrd="4" destOrd="0" presId="urn:microsoft.com/office/officeart/2005/8/layout/arrow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0B235-3543-4742-AD03-2C6D2F0824BF}">
      <dsp:nvSpPr>
        <dsp:cNvPr id="0" name=""/>
        <dsp:cNvSpPr/>
      </dsp:nvSpPr>
      <dsp:spPr>
        <a:xfrm>
          <a:off x="2209807" y="495299"/>
          <a:ext cx="2952145" cy="2844521"/>
        </a:xfrm>
        <a:prstGeom prst="ellipse">
          <a:avLst/>
        </a:prstGeom>
        <a:solidFill>
          <a:schemeClr val="accent2">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lvl="0" algn="l" defTabSz="889000">
            <a:lnSpc>
              <a:spcPct val="90000"/>
            </a:lnSpc>
            <a:spcBef>
              <a:spcPct val="0"/>
            </a:spcBef>
            <a:spcAft>
              <a:spcPct val="35000"/>
            </a:spcAft>
          </a:pPr>
          <a:r>
            <a:rPr lang="en-US" sz="2000" kern="1200" dirty="0"/>
            <a:t>Student</a:t>
          </a:r>
        </a:p>
        <a:p>
          <a:pPr marL="228600" lvl="1" indent="-228600" algn="l" defTabSz="889000">
            <a:lnSpc>
              <a:spcPct val="90000"/>
            </a:lnSpc>
            <a:spcBef>
              <a:spcPct val="0"/>
            </a:spcBef>
            <a:spcAft>
              <a:spcPct val="15000"/>
            </a:spcAft>
            <a:buChar char="••"/>
          </a:pPr>
          <a:r>
            <a:rPr lang="en-US" sz="2000" kern="1200"/>
            <a:t>Funds of Knowledge</a:t>
          </a:r>
        </a:p>
        <a:p>
          <a:pPr marL="228600" lvl="1" indent="-228600" algn="l" defTabSz="889000">
            <a:lnSpc>
              <a:spcPct val="90000"/>
            </a:lnSpc>
            <a:spcBef>
              <a:spcPct val="0"/>
            </a:spcBef>
            <a:spcAft>
              <a:spcPct val="15000"/>
            </a:spcAft>
            <a:buChar char="••"/>
          </a:pPr>
          <a:r>
            <a:rPr lang="en-US" sz="2000" kern="1200" dirty="0" smtClean="0"/>
            <a:t>Academic Skills</a:t>
          </a:r>
          <a:endParaRPr lang="en-US" sz="2000" kern="1200" dirty="0"/>
        </a:p>
      </dsp:txBody>
      <dsp:txXfrm>
        <a:off x="2603427" y="993090"/>
        <a:ext cx="2164906" cy="1280034"/>
      </dsp:txXfrm>
    </dsp:sp>
    <dsp:sp modelId="{DB9D8AD2-656E-417F-BFC9-2A209F90169E}">
      <dsp:nvSpPr>
        <dsp:cNvPr id="0" name=""/>
        <dsp:cNvSpPr/>
      </dsp:nvSpPr>
      <dsp:spPr>
        <a:xfrm>
          <a:off x="3581406" y="2400291"/>
          <a:ext cx="2216337" cy="2082766"/>
        </a:xfrm>
        <a:prstGeom prst="ellipse">
          <a:avLst/>
        </a:prstGeom>
        <a:solidFill>
          <a:schemeClr val="accent2">
            <a:shade val="80000"/>
            <a:alpha val="50000"/>
            <a:hueOff val="-19"/>
            <a:satOff val="2264"/>
            <a:lumOff val="2586"/>
            <a:alphaOff val="-1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lvl="0" algn="l" defTabSz="755650">
            <a:lnSpc>
              <a:spcPct val="90000"/>
            </a:lnSpc>
            <a:spcBef>
              <a:spcPct val="0"/>
            </a:spcBef>
            <a:spcAft>
              <a:spcPct val="35000"/>
            </a:spcAft>
          </a:pPr>
          <a:r>
            <a:rPr lang="en-US" sz="1700" kern="1200" dirty="0" smtClean="0"/>
            <a:t>      </a:t>
          </a:r>
          <a:r>
            <a:rPr lang="en-US" sz="1700" b="1" kern="1200" dirty="0" smtClean="0"/>
            <a:t>Teacher </a:t>
          </a:r>
          <a:endParaRPr lang="en-US" sz="1700" b="1" kern="1200" dirty="0"/>
        </a:p>
        <a:p>
          <a:pPr marL="114300" lvl="1" indent="-114300" algn="l" defTabSz="577850">
            <a:lnSpc>
              <a:spcPct val="90000"/>
            </a:lnSpc>
            <a:spcBef>
              <a:spcPct val="0"/>
            </a:spcBef>
            <a:spcAft>
              <a:spcPct val="15000"/>
            </a:spcAft>
            <a:buChar char="••"/>
          </a:pPr>
          <a:r>
            <a:rPr lang="en-US" sz="1300" kern="1200" dirty="0"/>
            <a:t>Decision Making (Knowledge)</a:t>
          </a:r>
        </a:p>
        <a:p>
          <a:pPr marL="114300" lvl="1" indent="-114300" algn="l" defTabSz="577850">
            <a:lnSpc>
              <a:spcPct val="90000"/>
            </a:lnSpc>
            <a:spcBef>
              <a:spcPct val="0"/>
            </a:spcBef>
            <a:spcAft>
              <a:spcPct val="15000"/>
            </a:spcAft>
            <a:buChar char="••"/>
          </a:pPr>
          <a:r>
            <a:rPr lang="en-US" sz="1300" kern="1200"/>
            <a:t>Learning Tools (books, web</a:t>
          </a:r>
        </a:p>
      </dsp:txBody>
      <dsp:txXfrm>
        <a:off x="4259236" y="2938339"/>
        <a:ext cx="1329802" cy="1145521"/>
      </dsp:txXfrm>
    </dsp:sp>
    <dsp:sp modelId="{1AE92F88-AA34-49F9-9859-85A47EFFB0E2}">
      <dsp:nvSpPr>
        <dsp:cNvPr id="0" name=""/>
        <dsp:cNvSpPr/>
      </dsp:nvSpPr>
      <dsp:spPr>
        <a:xfrm>
          <a:off x="2424994" y="2819392"/>
          <a:ext cx="1550823" cy="1387152"/>
        </a:xfrm>
        <a:prstGeom prst="ellipse">
          <a:avLst/>
        </a:prstGeom>
        <a:solidFill>
          <a:schemeClr val="accent2">
            <a:shade val="80000"/>
            <a:alpha val="50000"/>
            <a:hueOff val="-37"/>
            <a:satOff val="4529"/>
            <a:lumOff val="5171"/>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lvl="0" algn="ctr" defTabSz="488950">
            <a:lnSpc>
              <a:spcPct val="90000"/>
            </a:lnSpc>
            <a:spcBef>
              <a:spcPct val="0"/>
            </a:spcBef>
            <a:spcAft>
              <a:spcPct val="35000"/>
            </a:spcAft>
          </a:pPr>
          <a:r>
            <a:rPr lang="en-US" sz="1100" kern="1200"/>
            <a:t>Federal, State &amp; Local Mandates</a:t>
          </a:r>
        </a:p>
        <a:p>
          <a:pPr marL="57150" lvl="1" indent="-57150" algn="l" defTabSz="311150">
            <a:lnSpc>
              <a:spcPct val="90000"/>
            </a:lnSpc>
            <a:spcBef>
              <a:spcPct val="0"/>
            </a:spcBef>
            <a:spcAft>
              <a:spcPct val="15000"/>
            </a:spcAft>
            <a:buChar char="••"/>
          </a:pPr>
          <a:r>
            <a:rPr lang="en-US" sz="700" kern="1200"/>
            <a:t>Common Core State Standards</a:t>
          </a:r>
        </a:p>
        <a:p>
          <a:pPr marL="57150" lvl="1" indent="-57150" algn="l" defTabSz="311150">
            <a:lnSpc>
              <a:spcPct val="90000"/>
            </a:lnSpc>
            <a:spcBef>
              <a:spcPct val="0"/>
            </a:spcBef>
            <a:spcAft>
              <a:spcPct val="15000"/>
            </a:spcAft>
            <a:buChar char="••"/>
          </a:pPr>
          <a:r>
            <a:rPr lang="en-US" sz="700" kern="1200" dirty="0"/>
            <a:t>NCLB Testing</a:t>
          </a:r>
        </a:p>
        <a:p>
          <a:pPr marL="57150" lvl="1" indent="-57150" algn="l" defTabSz="311150">
            <a:lnSpc>
              <a:spcPct val="90000"/>
            </a:lnSpc>
            <a:spcBef>
              <a:spcPct val="0"/>
            </a:spcBef>
            <a:spcAft>
              <a:spcPct val="15000"/>
            </a:spcAft>
            <a:buChar char="••"/>
          </a:pPr>
          <a:r>
            <a:rPr lang="en-US" sz="700" kern="1200"/>
            <a:t>Curriculum</a:t>
          </a:r>
        </a:p>
      </dsp:txBody>
      <dsp:txXfrm>
        <a:off x="2571030" y="3177740"/>
        <a:ext cx="930494" cy="7629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FAC18D-05C3-4F3E-BF40-DB0A84255F49}">
      <dsp:nvSpPr>
        <dsp:cNvPr id="0" name=""/>
        <dsp:cNvSpPr/>
      </dsp:nvSpPr>
      <dsp:spPr>
        <a:xfrm rot="21300000">
          <a:off x="22448" y="1552220"/>
          <a:ext cx="7270303" cy="832559"/>
        </a:xfrm>
        <a:prstGeom prst="mathMinus">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sp>
    <dsp:sp modelId="{FE80B12E-6BF9-41B8-938B-56C05BC195C2}">
      <dsp:nvSpPr>
        <dsp:cNvPr id="0" name=""/>
        <dsp:cNvSpPr/>
      </dsp:nvSpPr>
      <dsp:spPr>
        <a:xfrm>
          <a:off x="877824" y="196850"/>
          <a:ext cx="2194560" cy="1574800"/>
        </a:xfrm>
        <a:prstGeom prst="downArrow">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E0FC66F-298F-4D2F-ACFF-652E8F671BAA}">
      <dsp:nvSpPr>
        <dsp:cNvPr id="0" name=""/>
        <dsp:cNvSpPr/>
      </dsp:nvSpPr>
      <dsp:spPr>
        <a:xfrm>
          <a:off x="3877055" y="0"/>
          <a:ext cx="2340864" cy="1653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altLang="en-US" sz="1500" kern="1200" dirty="0" smtClean="0">
              <a:ea typeface="ＭＳ Ｐゴシック" charset="-128"/>
            </a:rPr>
            <a:t>Provide characters and events with which readers can identify and through which they can consider their own actions, beliefs and emotions</a:t>
          </a:r>
          <a:endParaRPr lang="en-US" sz="1500" kern="1200" dirty="0"/>
        </a:p>
      </dsp:txBody>
      <dsp:txXfrm>
        <a:off x="3877055" y="0"/>
        <a:ext cx="2340864" cy="1653540"/>
      </dsp:txXfrm>
    </dsp:sp>
    <dsp:sp modelId="{C272E341-BFF1-4579-BD53-79A45A7460E0}">
      <dsp:nvSpPr>
        <dsp:cNvPr id="0" name=""/>
        <dsp:cNvSpPr/>
      </dsp:nvSpPr>
      <dsp:spPr>
        <a:xfrm>
          <a:off x="4242816" y="2165350"/>
          <a:ext cx="2194560" cy="1574800"/>
        </a:xfrm>
        <a:prstGeom prst="upArrow">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7A1085D-A528-463A-A25B-F451034CF244}">
      <dsp:nvSpPr>
        <dsp:cNvPr id="0" name=""/>
        <dsp:cNvSpPr/>
      </dsp:nvSpPr>
      <dsp:spPr>
        <a:xfrm>
          <a:off x="1097280" y="2283460"/>
          <a:ext cx="2340864" cy="1653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altLang="en-US" sz="1500" kern="1200" dirty="0" smtClean="0">
              <a:ea typeface="ＭＳ Ｐゴシック" charset="-128"/>
            </a:rPr>
            <a:t>Introduce readers to what the world may look like through others’ eyes and offer a chance to further construct their own views of self and the world</a:t>
          </a:r>
          <a:endParaRPr lang="en-US" sz="1500" kern="1200" dirty="0"/>
        </a:p>
      </dsp:txBody>
      <dsp:txXfrm>
        <a:off x="1097280" y="2283460"/>
        <a:ext cx="2340864" cy="165354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sz="quarter" idx="1"/>
          </p:nvPr>
        </p:nvSpPr>
        <p:spPr>
          <a:xfrm>
            <a:off x="4008705" y="0"/>
            <a:ext cx="3066733" cy="468154"/>
          </a:xfrm>
          <a:prstGeom prst="rect">
            <a:avLst/>
          </a:prstGeom>
        </p:spPr>
        <p:txBody>
          <a:bodyPr vert="horz" lIns="93936" tIns="46968" rIns="93936" bIns="46968" rtlCol="0"/>
          <a:lstStyle>
            <a:lvl1pPr algn="r">
              <a:defRPr sz="1200"/>
            </a:lvl1pPr>
          </a:lstStyle>
          <a:p>
            <a:fld id="{DC85C95B-424D-4B6B-B4DD-DC18C4938E45}" type="datetimeFigureOut">
              <a:rPr lang="en-US" smtClean="0"/>
              <a:t>6/29/2016</a:t>
            </a:fld>
            <a:endParaRPr lang="en-US"/>
          </a:p>
        </p:txBody>
      </p:sp>
      <p:sp>
        <p:nvSpPr>
          <p:cNvPr id="4" name="Footer Placeholder 3"/>
          <p:cNvSpPr>
            <a:spLocks noGrp="1"/>
          </p:cNvSpPr>
          <p:nvPr>
            <p:ph type="ftr" sz="quarter" idx="2"/>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p:cNvSpPr>
            <a:spLocks noGrp="1"/>
          </p:cNvSpPr>
          <p:nvPr>
            <p:ph type="sldNum" sz="quarter" idx="3"/>
          </p:nvPr>
        </p:nvSpPr>
        <p:spPr>
          <a:xfrm>
            <a:off x="4008705" y="8893296"/>
            <a:ext cx="3066733" cy="468154"/>
          </a:xfrm>
          <a:prstGeom prst="rect">
            <a:avLst/>
          </a:prstGeom>
        </p:spPr>
        <p:txBody>
          <a:bodyPr vert="horz" lIns="93936" tIns="46968" rIns="93936" bIns="46968" rtlCol="0" anchor="b"/>
          <a:lstStyle>
            <a:lvl1pPr algn="r">
              <a:defRPr sz="1200"/>
            </a:lvl1pPr>
          </a:lstStyle>
          <a:p>
            <a:fld id="{4E34CF2D-1867-4D90-8863-E7F194AE34E9}" type="slidenum">
              <a:rPr lang="en-US" smtClean="0"/>
              <a:t>‹#›</a:t>
            </a:fld>
            <a:endParaRPr lang="en-US"/>
          </a:p>
        </p:txBody>
      </p:sp>
    </p:spTree>
    <p:extLst>
      <p:ext uri="{BB962C8B-B14F-4D97-AF65-F5344CB8AC3E}">
        <p14:creationId xmlns:p14="http://schemas.microsoft.com/office/powerpoint/2010/main" val="3802897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8154"/>
          </a:xfrm>
          <a:prstGeom prst="rect">
            <a:avLst/>
          </a:prstGeom>
        </p:spPr>
        <p:txBody>
          <a:bodyPr vert="horz" lIns="93936" tIns="46968" rIns="93936" bIns="46968" rtlCol="0"/>
          <a:lstStyle>
            <a:lvl1pPr algn="r">
              <a:defRPr sz="1200"/>
            </a:lvl1pPr>
          </a:lstStyle>
          <a:p>
            <a:fld id="{42DAF55A-F7D5-467F-979B-487AED90E5BA}" type="datetimeFigureOut">
              <a:rPr lang="en-US" smtClean="0"/>
              <a:t>6/29/2016</a:t>
            </a:fld>
            <a:endParaRPr lang="en-US"/>
          </a:p>
        </p:txBody>
      </p:sp>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6" tIns="46968" rIns="93936" bIns="469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6"/>
            <a:ext cx="3066733" cy="468154"/>
          </a:xfrm>
          <a:prstGeom prst="rect">
            <a:avLst/>
          </a:prstGeom>
        </p:spPr>
        <p:txBody>
          <a:bodyPr vert="horz" lIns="93936" tIns="46968" rIns="93936" bIns="46968" rtlCol="0" anchor="b"/>
          <a:lstStyle>
            <a:lvl1pPr algn="r">
              <a:defRPr sz="1200"/>
            </a:lvl1pPr>
          </a:lstStyle>
          <a:p>
            <a:fld id="{3CEAAFDB-2AA1-4002-B44B-4DA36EACA178}" type="slidenum">
              <a:rPr lang="en-US" smtClean="0"/>
              <a:t>‹#›</a:t>
            </a:fld>
            <a:endParaRPr lang="en-US"/>
          </a:p>
        </p:txBody>
      </p:sp>
    </p:spTree>
    <p:extLst>
      <p:ext uri="{BB962C8B-B14F-4D97-AF65-F5344CB8AC3E}">
        <p14:creationId xmlns:p14="http://schemas.microsoft.com/office/powerpoint/2010/main" val="226130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 name is heather Robertson-Devine.</a:t>
            </a:r>
            <a:r>
              <a:rPr lang="en-US" baseline="0" dirty="0" smtClean="0"/>
              <a:t>  I just completed year 15 teaching and it was part-time in a 4</a:t>
            </a:r>
            <a:r>
              <a:rPr lang="en-US" baseline="30000" dirty="0" smtClean="0"/>
              <a:t>th</a:t>
            </a:r>
            <a:r>
              <a:rPr lang="en-US" baseline="0" dirty="0" smtClean="0"/>
              <a:t> grade dual language classroom.  And wow…it was awesome.  Just a few things about me to justify why I am fortunate enough to spend time with you all today. I took Teaching for </a:t>
            </a:r>
            <a:r>
              <a:rPr lang="en-US" baseline="0" dirty="0" err="1" smtClean="0"/>
              <a:t>Biliteracy</a:t>
            </a:r>
            <a:r>
              <a:rPr lang="en-US" baseline="0" dirty="0" smtClean="0"/>
              <a:t> class a few years ago with Cheryl at the IRC.  And am that kind of student that nags the teacher/stays in touch, continues to learn after the class is over.   I love learning and I am always learning more so that I am a stronger advocate for bilingual students.  See this crazy thing happens to white ladies like me.  When people find out I can speak Spanish they privilege Spanish.  Which is the complete opposite that happens to the students in our classrooms and their families that are also bilingual, but may not look like me or have been born on this side of U.S. border.  Deep breath… there is some anger there and strong feelings of injustice.  I was fortunate to be published in Sonia Nieto’s Why We Teach Now book, if you’d like to hear my full rant it’s the chapter titled “Activist Teacher” and if you don’t know Sonia Nieto – do her work on Social Racial and linguistic justice are a must for all of us working with bilingual populations.    Finally, I’m the owner of Books del Sur.  I import children’s books from Latin America for us to use in classrooms.  I am the owner of a company, just to warn you I received two critiques at the WIABE conference my presentation was full of self promotion.  Yes, yes it is.   And here’s why …</a:t>
            </a:r>
          </a:p>
        </p:txBody>
      </p:sp>
      <p:sp>
        <p:nvSpPr>
          <p:cNvPr id="4" name="Slide Number Placeholder 3"/>
          <p:cNvSpPr>
            <a:spLocks noGrp="1"/>
          </p:cNvSpPr>
          <p:nvPr>
            <p:ph type="sldNum" sz="quarter" idx="10"/>
          </p:nvPr>
        </p:nvSpPr>
        <p:spPr/>
        <p:txBody>
          <a:bodyPr/>
          <a:lstStyle/>
          <a:p>
            <a:fld id="{573B66EA-8C22-44CC-9518-695DFB618470}" type="slidenum">
              <a:rPr lang="en-US" smtClean="0"/>
              <a:t>1</a:t>
            </a:fld>
            <a:endParaRPr lang="en-US"/>
          </a:p>
        </p:txBody>
      </p:sp>
    </p:spTree>
    <p:extLst>
      <p:ext uri="{BB962C8B-B14F-4D97-AF65-F5344CB8AC3E}">
        <p14:creationId xmlns:p14="http://schemas.microsoft.com/office/powerpoint/2010/main" val="1019767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EAAFDB-2AA1-4002-B44B-4DA36EACA178}" type="slidenum">
              <a:rPr lang="en-US" smtClean="0"/>
              <a:t>10</a:t>
            </a:fld>
            <a:endParaRPr lang="en-US"/>
          </a:p>
        </p:txBody>
      </p:sp>
    </p:spTree>
    <p:extLst>
      <p:ext uri="{BB962C8B-B14F-4D97-AF65-F5344CB8AC3E}">
        <p14:creationId xmlns:p14="http://schemas.microsoft.com/office/powerpoint/2010/main" val="3650479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EAAFDB-2AA1-4002-B44B-4DA36EACA178}" type="slidenum">
              <a:rPr lang="en-US" smtClean="0"/>
              <a:t>11</a:t>
            </a:fld>
            <a:endParaRPr lang="en-US"/>
          </a:p>
        </p:txBody>
      </p:sp>
    </p:spTree>
    <p:extLst>
      <p:ext uri="{BB962C8B-B14F-4D97-AF65-F5344CB8AC3E}">
        <p14:creationId xmlns:p14="http://schemas.microsoft.com/office/powerpoint/2010/main" val="1681619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EAAFDB-2AA1-4002-B44B-4DA36EACA178}" type="slidenum">
              <a:rPr lang="en-US" smtClean="0"/>
              <a:t>12</a:t>
            </a:fld>
            <a:endParaRPr lang="en-US"/>
          </a:p>
        </p:txBody>
      </p:sp>
    </p:spTree>
    <p:extLst>
      <p:ext uri="{BB962C8B-B14F-4D97-AF65-F5344CB8AC3E}">
        <p14:creationId xmlns:p14="http://schemas.microsoft.com/office/powerpoint/2010/main" val="321007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EAAFDB-2AA1-4002-B44B-4DA36EACA178}" type="slidenum">
              <a:rPr lang="en-US" smtClean="0"/>
              <a:t>13</a:t>
            </a:fld>
            <a:endParaRPr lang="en-US"/>
          </a:p>
        </p:txBody>
      </p:sp>
    </p:spTree>
    <p:extLst>
      <p:ext uri="{BB962C8B-B14F-4D97-AF65-F5344CB8AC3E}">
        <p14:creationId xmlns:p14="http://schemas.microsoft.com/office/powerpoint/2010/main" val="240427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EAAFDB-2AA1-4002-B44B-4DA36EACA178}" type="slidenum">
              <a:rPr lang="en-US" smtClean="0"/>
              <a:t>14</a:t>
            </a:fld>
            <a:endParaRPr lang="en-US"/>
          </a:p>
        </p:txBody>
      </p:sp>
    </p:spTree>
    <p:extLst>
      <p:ext uri="{BB962C8B-B14F-4D97-AF65-F5344CB8AC3E}">
        <p14:creationId xmlns:p14="http://schemas.microsoft.com/office/powerpoint/2010/main" val="19090573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smtClean="0">
                <a:effectLst/>
                <a:latin typeface="Century Gothic"/>
                <a:ea typeface="Calibri"/>
                <a:cs typeface="Times New Roman"/>
              </a:rPr>
              <a:t>Right? There is just something? It gets you in the gut, in the heart, and the mind….the mind.  I have so many questions, connections, all those reading strategies that we teach they are in my mind.  It is engaging instruction that brings them out. </a:t>
            </a:r>
            <a:endParaRPr lang="en-US" sz="1200" dirty="0" smtClean="0">
              <a:effectLst/>
              <a:latin typeface="+mn-lt"/>
              <a:ea typeface="Calibri"/>
              <a:cs typeface="Times New Roman"/>
            </a:endParaRPr>
          </a:p>
          <a:p>
            <a:pPr marL="0" marR="0">
              <a:lnSpc>
                <a:spcPct val="115000"/>
              </a:lnSpc>
              <a:spcBef>
                <a:spcPts val="0"/>
              </a:spcBef>
              <a:spcAft>
                <a:spcPts val="1000"/>
              </a:spcAft>
            </a:pPr>
            <a:r>
              <a:rPr lang="en-US" sz="1200" dirty="0" smtClean="0">
                <a:effectLst/>
                <a:latin typeface="Century Gothic"/>
                <a:ea typeface="Calibri"/>
                <a:cs typeface="Times New Roman"/>
              </a:rPr>
              <a:t>So, are you tempted?  Are you ready for me to put books in your hands?  </a:t>
            </a:r>
            <a:endParaRPr lang="en-US" sz="1200" dirty="0" smtClean="0">
              <a:effectLst/>
              <a:latin typeface="+mn-lt"/>
              <a:ea typeface="Calibri"/>
              <a:cs typeface="Times New Roman"/>
            </a:endParaRPr>
          </a:p>
          <a:p>
            <a:endParaRPr lang="en-US" dirty="0"/>
          </a:p>
        </p:txBody>
      </p:sp>
      <p:sp>
        <p:nvSpPr>
          <p:cNvPr id="4" name="Slide Number Placeholder 3"/>
          <p:cNvSpPr>
            <a:spLocks noGrp="1"/>
          </p:cNvSpPr>
          <p:nvPr>
            <p:ph type="sldNum" sz="quarter" idx="10"/>
          </p:nvPr>
        </p:nvSpPr>
        <p:spPr/>
        <p:txBody>
          <a:bodyPr/>
          <a:lstStyle/>
          <a:p>
            <a:fld id="{3CEAAFDB-2AA1-4002-B44B-4DA36EACA178}" type="slidenum">
              <a:rPr lang="en-US" smtClean="0"/>
              <a:t>15</a:t>
            </a:fld>
            <a:endParaRPr lang="en-US"/>
          </a:p>
        </p:txBody>
      </p:sp>
    </p:spTree>
    <p:extLst>
      <p:ext uri="{BB962C8B-B14F-4D97-AF65-F5344CB8AC3E}">
        <p14:creationId xmlns:p14="http://schemas.microsoft.com/office/powerpoint/2010/main" val="1397616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EAAFDB-2AA1-4002-B44B-4DA36EACA178}" type="slidenum">
              <a:rPr lang="en-US" smtClean="0"/>
              <a:t>16</a:t>
            </a:fld>
            <a:endParaRPr lang="en-US"/>
          </a:p>
        </p:txBody>
      </p:sp>
    </p:spTree>
    <p:extLst>
      <p:ext uri="{BB962C8B-B14F-4D97-AF65-F5344CB8AC3E}">
        <p14:creationId xmlns:p14="http://schemas.microsoft.com/office/powerpoint/2010/main" val="2236532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EAAFDB-2AA1-4002-B44B-4DA36EACA178}" type="slidenum">
              <a:rPr lang="en-US" smtClean="0"/>
              <a:t>17</a:t>
            </a:fld>
            <a:endParaRPr lang="en-US"/>
          </a:p>
        </p:txBody>
      </p:sp>
    </p:spTree>
    <p:extLst>
      <p:ext uri="{BB962C8B-B14F-4D97-AF65-F5344CB8AC3E}">
        <p14:creationId xmlns:p14="http://schemas.microsoft.com/office/powerpoint/2010/main" val="2373842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EAAFDB-2AA1-4002-B44B-4DA36EACA178}" type="slidenum">
              <a:rPr lang="en-US" smtClean="0"/>
              <a:t>18</a:t>
            </a:fld>
            <a:endParaRPr lang="en-US"/>
          </a:p>
        </p:txBody>
      </p:sp>
    </p:spTree>
    <p:extLst>
      <p:ext uri="{BB962C8B-B14F-4D97-AF65-F5344CB8AC3E}">
        <p14:creationId xmlns:p14="http://schemas.microsoft.com/office/powerpoint/2010/main" val="2236532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to look for the book???</a:t>
            </a:r>
          </a:p>
          <a:p>
            <a:endParaRPr lang="en-US" baseline="0" dirty="0" smtClean="0"/>
          </a:p>
          <a:p>
            <a:r>
              <a:rPr lang="en-US" baseline="0" dirty="0" smtClean="0"/>
              <a:t>What to look for in a book? Content &amp; Literacy is ideal.  </a:t>
            </a:r>
            <a:endParaRPr lang="en-US" dirty="0"/>
          </a:p>
        </p:txBody>
      </p:sp>
      <p:sp>
        <p:nvSpPr>
          <p:cNvPr id="4" name="Slide Number Placeholder 3"/>
          <p:cNvSpPr>
            <a:spLocks noGrp="1"/>
          </p:cNvSpPr>
          <p:nvPr>
            <p:ph type="sldNum" sz="quarter" idx="10"/>
          </p:nvPr>
        </p:nvSpPr>
        <p:spPr/>
        <p:txBody>
          <a:bodyPr/>
          <a:lstStyle/>
          <a:p>
            <a:fld id="{E0C127ED-1102-7346-BC5B-F7820C882575}" type="slidenum">
              <a:rPr lang="en-US" smtClean="0"/>
              <a:t>19</a:t>
            </a:fld>
            <a:endParaRPr lang="en-US"/>
          </a:p>
        </p:txBody>
      </p:sp>
    </p:spTree>
    <p:extLst>
      <p:ext uri="{BB962C8B-B14F-4D97-AF65-F5344CB8AC3E}">
        <p14:creationId xmlns:p14="http://schemas.microsoft.com/office/powerpoint/2010/main" val="562579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EAAFDB-2AA1-4002-B44B-4DA36EACA178}" type="slidenum">
              <a:rPr lang="en-US" smtClean="0"/>
              <a:t>2</a:t>
            </a:fld>
            <a:endParaRPr lang="en-US"/>
          </a:p>
        </p:txBody>
      </p:sp>
    </p:spTree>
    <p:extLst>
      <p:ext uri="{BB962C8B-B14F-4D97-AF65-F5344CB8AC3E}">
        <p14:creationId xmlns:p14="http://schemas.microsoft.com/office/powerpoint/2010/main" val="26141155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EAAFDB-2AA1-4002-B44B-4DA36EACA178}" type="slidenum">
              <a:rPr lang="en-US" smtClean="0"/>
              <a:t>20</a:t>
            </a:fld>
            <a:endParaRPr lang="en-US"/>
          </a:p>
        </p:txBody>
      </p:sp>
    </p:spTree>
    <p:extLst>
      <p:ext uri="{BB962C8B-B14F-4D97-AF65-F5344CB8AC3E}">
        <p14:creationId xmlns:p14="http://schemas.microsoft.com/office/powerpoint/2010/main" val="4232204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EAAFDB-2AA1-4002-B44B-4DA36EACA178}" type="slidenum">
              <a:rPr lang="en-US" smtClean="0"/>
              <a:t>21</a:t>
            </a:fld>
            <a:endParaRPr lang="en-US"/>
          </a:p>
        </p:txBody>
      </p:sp>
    </p:spTree>
    <p:extLst>
      <p:ext uri="{BB962C8B-B14F-4D97-AF65-F5344CB8AC3E}">
        <p14:creationId xmlns:p14="http://schemas.microsoft.com/office/powerpoint/2010/main" val="2236532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EAAFDB-2AA1-4002-B44B-4DA36EACA178}" type="slidenum">
              <a:rPr lang="en-US" smtClean="0"/>
              <a:t>22</a:t>
            </a:fld>
            <a:endParaRPr lang="en-US"/>
          </a:p>
        </p:txBody>
      </p:sp>
    </p:spTree>
    <p:extLst>
      <p:ext uri="{BB962C8B-B14F-4D97-AF65-F5344CB8AC3E}">
        <p14:creationId xmlns:p14="http://schemas.microsoft.com/office/powerpoint/2010/main" val="28062826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EAAFDB-2AA1-4002-B44B-4DA36EACA178}" type="slidenum">
              <a:rPr lang="en-US" smtClean="0"/>
              <a:t>23</a:t>
            </a:fld>
            <a:endParaRPr lang="en-US"/>
          </a:p>
        </p:txBody>
      </p:sp>
    </p:spTree>
    <p:extLst>
      <p:ext uri="{BB962C8B-B14F-4D97-AF65-F5344CB8AC3E}">
        <p14:creationId xmlns:p14="http://schemas.microsoft.com/office/powerpoint/2010/main" val="20063478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EAAFDB-2AA1-4002-B44B-4DA36EACA178}" type="slidenum">
              <a:rPr lang="en-US" smtClean="0"/>
              <a:t>24</a:t>
            </a:fld>
            <a:endParaRPr lang="en-US"/>
          </a:p>
        </p:txBody>
      </p:sp>
    </p:spTree>
    <p:extLst>
      <p:ext uri="{BB962C8B-B14F-4D97-AF65-F5344CB8AC3E}">
        <p14:creationId xmlns:p14="http://schemas.microsoft.com/office/powerpoint/2010/main" val="20347077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EAAFDB-2AA1-4002-B44B-4DA36EACA178}" type="slidenum">
              <a:rPr lang="en-US" smtClean="0"/>
              <a:t>25</a:t>
            </a:fld>
            <a:endParaRPr lang="en-US"/>
          </a:p>
        </p:txBody>
      </p:sp>
    </p:spTree>
    <p:extLst>
      <p:ext uri="{BB962C8B-B14F-4D97-AF65-F5344CB8AC3E}">
        <p14:creationId xmlns:p14="http://schemas.microsoft.com/office/powerpoint/2010/main" val="26929578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smtClean="0">
                <a:solidFill>
                  <a:schemeClr val="tx1"/>
                </a:solidFill>
                <a:effectLst/>
                <a:latin typeface="+mn-lt"/>
                <a:ea typeface="+mn-ea"/>
                <a:cs typeface="+mn-cs"/>
              </a:rPr>
              <a:t>Finally I hope that you will </a:t>
            </a:r>
            <a:r>
              <a:rPr lang="en-US" sz="1200" b="1" kern="1200" dirty="0" smtClean="0">
                <a:solidFill>
                  <a:schemeClr val="tx1"/>
                </a:solidFill>
                <a:effectLst/>
                <a:latin typeface="+mn-lt"/>
                <a:ea typeface="+mn-ea"/>
                <a:cs typeface="+mn-cs"/>
              </a:rPr>
              <a:t>Join the Migration</a:t>
            </a:r>
            <a:r>
              <a:rPr lang="en-US" sz="1200" kern="1200" dirty="0" smtClean="0">
                <a:solidFill>
                  <a:schemeClr val="tx1"/>
                </a:solidFill>
                <a:effectLst/>
                <a:latin typeface="+mn-lt"/>
                <a:ea typeface="+mn-ea"/>
                <a:cs typeface="+mn-cs"/>
              </a:rPr>
              <a:t>!</a:t>
            </a:r>
          </a:p>
          <a:p>
            <a:pPr fontAlgn="base"/>
            <a:r>
              <a:rPr lang="en-US" sz="1200" kern="1200" dirty="0" smtClean="0">
                <a:solidFill>
                  <a:schemeClr val="tx1"/>
                </a:solidFill>
                <a:effectLst/>
                <a:latin typeface="+mn-lt"/>
                <a:ea typeface="+mn-ea"/>
                <a:cs typeface="+mn-cs"/>
              </a:rPr>
              <a:t>Books del Sur’s logo– a flock of books migrating from south to north– reflects not only what we strive to do but also tells the story of the children that we strive to provide equitable resources for.</a:t>
            </a:r>
          </a:p>
          <a:p>
            <a:pPr fontAlgn="base"/>
            <a:r>
              <a:rPr lang="en-US" sz="1200" kern="1200" dirty="0" smtClean="0">
                <a:solidFill>
                  <a:schemeClr val="tx1"/>
                </a:solidFill>
                <a:effectLst/>
                <a:latin typeface="+mn-lt"/>
                <a:ea typeface="+mn-ea"/>
                <a:cs typeface="+mn-cs"/>
              </a:rPr>
              <a:t>Our logo represents our importation of books from Latin America to the United States as a way to make high-quality, authentic children’s literature in Spanish more accessible and to celebrate bilingualism and </a:t>
            </a:r>
            <a:r>
              <a:rPr lang="en-US" sz="1200" kern="1200" dirty="0" err="1" smtClean="0">
                <a:solidFill>
                  <a:schemeClr val="tx1"/>
                </a:solidFill>
                <a:effectLst/>
                <a:latin typeface="+mn-lt"/>
                <a:ea typeface="+mn-ea"/>
                <a:cs typeface="+mn-cs"/>
              </a:rPr>
              <a:t>biliteracy</a:t>
            </a:r>
            <a:r>
              <a:rPr lang="en-US" sz="1200" kern="1200" dirty="0" smtClean="0">
                <a:solidFill>
                  <a:schemeClr val="tx1"/>
                </a:solidFill>
                <a:effectLst/>
                <a:latin typeface="+mn-lt"/>
                <a:ea typeface="+mn-ea"/>
                <a:cs typeface="+mn-cs"/>
              </a:rPr>
              <a:t>. The logo also represents the experiences and cultural exchanges that inspired our company in the first place. The founders of Books del Sur, like so many of you, have migrated, too; through our travels, by immersing ourselves in great literature from around the world, by studying other languages, and by making deep connections with people across borders along the way.</a:t>
            </a:r>
          </a:p>
          <a:p>
            <a:pPr fontAlgn="base"/>
            <a:r>
              <a:rPr lang="en-US" sz="1200" kern="1200" dirty="0" smtClean="0">
                <a:solidFill>
                  <a:schemeClr val="tx1"/>
                </a:solidFill>
                <a:effectLst/>
                <a:latin typeface="+mn-lt"/>
                <a:ea typeface="+mn-ea"/>
                <a:cs typeface="+mn-cs"/>
              </a:rPr>
              <a:t>As bilingual teachers, we know that it is imperative that all students feel their home cultures and first languages are valued and recognized in school. And we know how important it is for us to have access to high-quality literature as well as networks of support. By urging you to “join the migration” I’m inviting you to become part of a collaborative community of bilingual educators and librarians who share experiences and resources to better meet the needs of our students.</a:t>
            </a:r>
          </a:p>
          <a:p>
            <a:pPr fontAlgn="base"/>
            <a:r>
              <a:rPr lang="en-US" sz="1200" kern="1200" dirty="0" smtClean="0">
                <a:solidFill>
                  <a:schemeClr val="tx1"/>
                </a:solidFill>
                <a:effectLst/>
                <a:latin typeface="+mn-lt"/>
                <a:ea typeface="+mn-ea"/>
                <a:cs typeface="+mn-cs"/>
              </a:rPr>
              <a:t>Thank you for your time today. I hope you’ll be in touch.</a:t>
            </a:r>
          </a:p>
        </p:txBody>
      </p:sp>
      <p:sp>
        <p:nvSpPr>
          <p:cNvPr id="4" name="Slide Number Placeholder 3"/>
          <p:cNvSpPr>
            <a:spLocks noGrp="1"/>
          </p:cNvSpPr>
          <p:nvPr>
            <p:ph type="sldNum" sz="quarter" idx="10"/>
          </p:nvPr>
        </p:nvSpPr>
        <p:spPr/>
        <p:txBody>
          <a:bodyPr/>
          <a:lstStyle/>
          <a:p>
            <a:fld id="{3CEAAFDB-2AA1-4002-B44B-4DA36EACA178}" type="slidenum">
              <a:rPr lang="en-US" smtClean="0"/>
              <a:t>26</a:t>
            </a:fld>
            <a:endParaRPr lang="en-US"/>
          </a:p>
        </p:txBody>
      </p:sp>
    </p:spTree>
    <p:extLst>
      <p:ext uri="{BB962C8B-B14F-4D97-AF65-F5344CB8AC3E}">
        <p14:creationId xmlns:p14="http://schemas.microsoft.com/office/powerpoint/2010/main" val="1639611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effectLst/>
                <a:latin typeface="Century Gothic"/>
                <a:ea typeface="Calibri"/>
                <a:cs typeface="Times New Roman"/>
              </a:rPr>
              <a:t>When I was young, I was surrounded by beautiful books like </a:t>
            </a:r>
            <a:r>
              <a:rPr lang="en-US" sz="1200" u="sng" dirty="0" smtClean="0">
                <a:effectLst/>
                <a:latin typeface="Century Gothic"/>
                <a:ea typeface="Calibri"/>
                <a:cs typeface="Times New Roman"/>
              </a:rPr>
              <a:t>Professor Noah’s Spaceship</a:t>
            </a:r>
            <a:r>
              <a:rPr lang="en-US" sz="1200" dirty="0" smtClean="0">
                <a:effectLst/>
                <a:latin typeface="Century Gothic"/>
                <a:ea typeface="Calibri"/>
                <a:cs typeface="Times New Roman"/>
              </a:rPr>
              <a:t> by Brian </a:t>
            </a:r>
            <a:r>
              <a:rPr lang="en-US" sz="1200" dirty="0" err="1" smtClean="0">
                <a:effectLst/>
                <a:latin typeface="Century Gothic"/>
                <a:ea typeface="Calibri"/>
                <a:cs typeface="Times New Roman"/>
              </a:rPr>
              <a:t>Wildsmith</a:t>
            </a:r>
            <a:r>
              <a:rPr lang="en-US" sz="1200" dirty="0" smtClean="0">
                <a:effectLst/>
                <a:latin typeface="Century Gothic"/>
                <a:ea typeface="Calibri"/>
                <a:cs typeface="Times New Roman"/>
              </a:rPr>
              <a:t>.  I used to stare for hours at the illustrations.  The bright colors sent my imagination into orbit. </a:t>
            </a:r>
            <a:endParaRPr lang="en-US" sz="1200" dirty="0" smtClean="0">
              <a:effectLst/>
              <a:latin typeface="+mn-lt"/>
              <a:ea typeface="Calibri"/>
              <a:cs typeface="Times New Roman"/>
            </a:endParaRPr>
          </a:p>
          <a:p>
            <a:endParaRPr lang="en-US" dirty="0"/>
          </a:p>
        </p:txBody>
      </p:sp>
      <p:sp>
        <p:nvSpPr>
          <p:cNvPr id="4" name="Slide Number Placeholder 3"/>
          <p:cNvSpPr>
            <a:spLocks noGrp="1"/>
          </p:cNvSpPr>
          <p:nvPr>
            <p:ph type="sldNum" sz="quarter" idx="10"/>
          </p:nvPr>
        </p:nvSpPr>
        <p:spPr/>
        <p:txBody>
          <a:bodyPr/>
          <a:lstStyle/>
          <a:p>
            <a:fld id="{3CEAAFDB-2AA1-4002-B44B-4DA36EACA178}" type="slidenum">
              <a:rPr lang="en-US" smtClean="0"/>
              <a:t>3</a:t>
            </a:fld>
            <a:endParaRPr lang="en-US"/>
          </a:p>
        </p:txBody>
      </p:sp>
    </p:spTree>
    <p:extLst>
      <p:ext uri="{BB962C8B-B14F-4D97-AF65-F5344CB8AC3E}">
        <p14:creationId xmlns:p14="http://schemas.microsoft.com/office/powerpoint/2010/main" val="30073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When I was young, books helped me to understand the world around me.  I would read and re-read Peter </a:t>
            </a:r>
            <a:r>
              <a:rPr lang="en-US" sz="1200" kern="1200" dirty="0" err="1" smtClean="0">
                <a:solidFill>
                  <a:schemeClr val="tx1"/>
                </a:solidFill>
                <a:effectLst/>
                <a:latin typeface="+mn-lt"/>
                <a:ea typeface="+mn-ea"/>
                <a:cs typeface="+mn-cs"/>
              </a:rPr>
              <a:t>Spier’s</a:t>
            </a:r>
            <a:r>
              <a:rPr lang="en-US" sz="1200"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rPr>
              <a:t>People</a:t>
            </a:r>
            <a:r>
              <a:rPr lang="en-US" sz="1200" kern="1200" dirty="0" smtClean="0">
                <a:solidFill>
                  <a:schemeClr val="tx1"/>
                </a:solidFill>
                <a:effectLst/>
                <a:latin typeface="+mn-lt"/>
                <a:ea typeface="+mn-ea"/>
                <a:cs typeface="+mn-cs"/>
              </a:rPr>
              <a:t> book to study the people that were different from me - how they dressed, how they lived, and what they liked.  </a:t>
            </a:r>
          </a:p>
        </p:txBody>
      </p:sp>
      <p:sp>
        <p:nvSpPr>
          <p:cNvPr id="4" name="Slide Number Placeholder 3"/>
          <p:cNvSpPr>
            <a:spLocks noGrp="1"/>
          </p:cNvSpPr>
          <p:nvPr>
            <p:ph type="sldNum" sz="quarter" idx="10"/>
          </p:nvPr>
        </p:nvSpPr>
        <p:spPr/>
        <p:txBody>
          <a:bodyPr/>
          <a:lstStyle/>
          <a:p>
            <a:fld id="{3CEAAFDB-2AA1-4002-B44B-4DA36EACA178}" type="slidenum">
              <a:rPr lang="en-US" smtClean="0"/>
              <a:t>4</a:t>
            </a:fld>
            <a:endParaRPr lang="en-US"/>
          </a:p>
        </p:txBody>
      </p:sp>
    </p:spTree>
    <p:extLst>
      <p:ext uri="{BB962C8B-B14F-4D97-AF65-F5344CB8AC3E}">
        <p14:creationId xmlns:p14="http://schemas.microsoft.com/office/powerpoint/2010/main" val="1681544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When I was young, books were read to me over and over.  This helped me develop the skills I needed to become a reader.  I would look for the mouse on each page, which developed my understanding of using visuals to comprehend.  I quickly learned the words in the story because the rhyme helped me to understand word families and word prediction.  Read page…. Three bears….nope.  Oh, yeah – everyone – a cow jumping over the moon.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effectLst/>
                <a:latin typeface="Century Gothic"/>
                <a:ea typeface="Calibri"/>
                <a:cs typeface="Times New Roman"/>
              </a:rPr>
              <a:t>It was books like these that made me love books.  Books engaged me and motivated me.  They fueled my curiosities.</a:t>
            </a:r>
            <a:endParaRPr lang="en-US" sz="1200" dirty="0" smtClean="0">
              <a:effectLst/>
              <a:latin typeface="+mn-lt"/>
              <a:ea typeface="Calibri"/>
              <a:cs typeface="Times New Roman"/>
            </a:endParaRP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CEAAFDB-2AA1-4002-B44B-4DA36EACA178}" type="slidenum">
              <a:rPr lang="en-US" smtClean="0"/>
              <a:t>5</a:t>
            </a:fld>
            <a:endParaRPr lang="en-US"/>
          </a:p>
        </p:txBody>
      </p:sp>
    </p:spTree>
    <p:extLst>
      <p:ext uri="{BB962C8B-B14F-4D97-AF65-F5344CB8AC3E}">
        <p14:creationId xmlns:p14="http://schemas.microsoft.com/office/powerpoint/2010/main" val="1803721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effectLst/>
                <a:latin typeface="Century Gothic"/>
                <a:ea typeface="Calibri"/>
                <a:cs typeface="Times New Roman"/>
              </a:rPr>
              <a:t>As an adult, I’ve spent the last 15 years trying to get students to fall in love with books, or some people call it “teaching”</a:t>
            </a:r>
            <a:endParaRPr lang="en-US" dirty="0"/>
          </a:p>
        </p:txBody>
      </p:sp>
      <p:sp>
        <p:nvSpPr>
          <p:cNvPr id="4" name="Slide Number Placeholder 3"/>
          <p:cNvSpPr>
            <a:spLocks noGrp="1"/>
          </p:cNvSpPr>
          <p:nvPr>
            <p:ph type="sldNum" sz="quarter" idx="10"/>
          </p:nvPr>
        </p:nvSpPr>
        <p:spPr/>
        <p:txBody>
          <a:bodyPr/>
          <a:lstStyle/>
          <a:p>
            <a:fld id="{3CEAAFDB-2AA1-4002-B44B-4DA36EACA178}" type="slidenum">
              <a:rPr lang="en-US" smtClean="0"/>
              <a:t>6</a:t>
            </a:fld>
            <a:endParaRPr lang="en-US"/>
          </a:p>
        </p:txBody>
      </p:sp>
    </p:spTree>
    <p:extLst>
      <p:ext uri="{BB962C8B-B14F-4D97-AF65-F5344CB8AC3E}">
        <p14:creationId xmlns:p14="http://schemas.microsoft.com/office/powerpoint/2010/main" val="3074014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EAAFDB-2AA1-4002-B44B-4DA36EACA178}" type="slidenum">
              <a:rPr lang="en-US" smtClean="0"/>
              <a:t>7</a:t>
            </a:fld>
            <a:endParaRPr lang="en-US"/>
          </a:p>
        </p:txBody>
      </p:sp>
    </p:spTree>
    <p:extLst>
      <p:ext uri="{BB962C8B-B14F-4D97-AF65-F5344CB8AC3E}">
        <p14:creationId xmlns:p14="http://schemas.microsoft.com/office/powerpoint/2010/main" val="4232204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But TEACHING it’s not so simple right.  I mean there are all these aspects of teaching.</a:t>
            </a:r>
          </a:p>
          <a:p>
            <a:r>
              <a:rPr lang="en-US" sz="1200" kern="1200" dirty="0" smtClean="0">
                <a:solidFill>
                  <a:schemeClr val="tx1"/>
                </a:solidFill>
                <a:effectLst/>
                <a:latin typeface="+mn-lt"/>
                <a:ea typeface="+mn-ea"/>
                <a:cs typeface="+mn-cs"/>
              </a:rPr>
              <a:t>There is the teacher – Elena, Monica, and me, Susan.</a:t>
            </a:r>
          </a:p>
          <a:p>
            <a:r>
              <a:rPr lang="en-US" sz="1200" kern="1200" dirty="0" smtClean="0">
                <a:solidFill>
                  <a:schemeClr val="tx1"/>
                </a:solidFill>
                <a:effectLst/>
                <a:latin typeface="+mn-lt"/>
                <a:ea typeface="+mn-ea"/>
                <a:cs typeface="+mn-cs"/>
              </a:rPr>
              <a:t>There is the student – you’ve got your Carmen’s, Your Paulo’s, Your Antonio’s, Your Lucia’s,  Your Hannah’s – oh then you have people like </a:t>
            </a:r>
            <a:r>
              <a:rPr lang="en-US" sz="1200" kern="1200" dirty="0" err="1" smtClean="0">
                <a:solidFill>
                  <a:schemeClr val="tx1"/>
                </a:solidFill>
                <a:effectLst/>
                <a:latin typeface="+mn-lt"/>
                <a:ea typeface="+mn-ea"/>
                <a:cs typeface="+mn-cs"/>
              </a:rPr>
              <a:t>Junot</a:t>
            </a:r>
            <a:r>
              <a:rPr lang="en-US" sz="1200" kern="1200" dirty="0" smtClean="0">
                <a:solidFill>
                  <a:schemeClr val="tx1"/>
                </a:solidFill>
                <a:effectLst/>
                <a:latin typeface="+mn-lt"/>
                <a:ea typeface="+mn-ea"/>
                <a:cs typeface="+mn-cs"/>
              </a:rPr>
              <a:t> Diaz reminding you that you can’t just stereotype a kid based on his or her country of origin.   Your student may be Dominican, gay, and like comic books. </a:t>
            </a:r>
          </a:p>
          <a:p>
            <a:r>
              <a:rPr lang="en-US" sz="1200" kern="1200" dirty="0" smtClean="0">
                <a:solidFill>
                  <a:schemeClr val="tx1"/>
                </a:solidFill>
                <a:effectLst/>
                <a:latin typeface="+mn-lt"/>
                <a:ea typeface="+mn-ea"/>
                <a:cs typeface="+mn-cs"/>
              </a:rPr>
              <a:t>Oh, then you also have Federal, State, and Local Mandates – PARC Testing, ACCESS Testing, Common Core State Standards, and now your district is telling you – write a BUF.  Really?!  It’s all a bit overwhelming is it not?!</a:t>
            </a:r>
          </a:p>
          <a:p>
            <a:r>
              <a:rPr lang="en-US" sz="1200" kern="1200" dirty="0" smtClean="0">
                <a:solidFill>
                  <a:schemeClr val="tx1"/>
                </a:solidFill>
                <a:effectLst/>
                <a:latin typeface="+mn-lt"/>
                <a:ea typeface="+mn-ea"/>
                <a:cs typeface="+mn-cs"/>
              </a:rPr>
              <a:t>So much of it is out of our control.  Let’s focus on what is in our locus of control.  You and your students.</a:t>
            </a:r>
          </a:p>
          <a:p>
            <a:r>
              <a:rPr lang="en-US" sz="1200" kern="1200" dirty="0" smtClean="0">
                <a:solidFill>
                  <a:schemeClr val="tx1"/>
                </a:solidFill>
                <a:effectLst/>
                <a:latin typeface="+mn-lt"/>
                <a:ea typeface="+mn-ea"/>
                <a:cs typeface="+mn-cs"/>
              </a:rPr>
              <a:t>While we need to do all of these things well – the key to this is to engage and motivate students.  If you can do this then they will do the other things well.  </a:t>
            </a:r>
          </a:p>
          <a:p>
            <a:r>
              <a:rPr lang="en-US" sz="1200" kern="1200" dirty="0" smtClean="0">
                <a:solidFill>
                  <a:schemeClr val="tx1"/>
                </a:solidFill>
                <a:effectLst/>
                <a:latin typeface="+mn-lt"/>
                <a:ea typeface="+mn-ea"/>
                <a:cs typeface="+mn-cs"/>
              </a:rPr>
              <a:t>And there is nothing that engages students like a good book. </a:t>
            </a:r>
          </a:p>
        </p:txBody>
      </p:sp>
      <p:sp>
        <p:nvSpPr>
          <p:cNvPr id="4" name="Slide Number Placeholder 3"/>
          <p:cNvSpPr>
            <a:spLocks noGrp="1"/>
          </p:cNvSpPr>
          <p:nvPr>
            <p:ph type="sldNum" sz="quarter" idx="10"/>
          </p:nvPr>
        </p:nvSpPr>
        <p:spPr/>
        <p:txBody>
          <a:bodyPr/>
          <a:lstStyle/>
          <a:p>
            <a:fld id="{3CEAAFDB-2AA1-4002-B44B-4DA36EACA178}" type="slidenum">
              <a:rPr lang="en-US" smtClean="0"/>
              <a:t>8</a:t>
            </a:fld>
            <a:endParaRPr lang="en-US"/>
          </a:p>
        </p:txBody>
      </p:sp>
    </p:spTree>
    <p:extLst>
      <p:ext uri="{BB962C8B-B14F-4D97-AF65-F5344CB8AC3E}">
        <p14:creationId xmlns:p14="http://schemas.microsoft.com/office/powerpoint/2010/main" val="935392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EAAFDB-2AA1-4002-B44B-4DA36EACA178}" type="slidenum">
              <a:rPr lang="en-US" smtClean="0"/>
              <a:t>9</a:t>
            </a:fld>
            <a:endParaRPr lang="en-US"/>
          </a:p>
        </p:txBody>
      </p:sp>
    </p:spTree>
    <p:extLst>
      <p:ext uri="{BB962C8B-B14F-4D97-AF65-F5344CB8AC3E}">
        <p14:creationId xmlns:p14="http://schemas.microsoft.com/office/powerpoint/2010/main" val="22842010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4D3B5AF-6F19-4416-8D69-9ECA82FDFB77}" type="datetimeFigureOut">
              <a:rPr lang="en-US" smtClean="0"/>
              <a:t>6/29/2016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313FF-FB94-4720-A4ED-E6A0D5E7C07C}" type="slidenum">
              <a:rPr lang="en-US" smtClean="0"/>
              <a:t>‹#›</a:t>
            </a:fld>
            <a:endParaRPr lang="en-US"/>
          </a:p>
        </p:txBody>
      </p:sp>
    </p:spTree>
    <p:extLst>
      <p:ext uri="{BB962C8B-B14F-4D97-AF65-F5344CB8AC3E}">
        <p14:creationId xmlns:p14="http://schemas.microsoft.com/office/powerpoint/2010/main" val="57287480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D3B5AF-6F19-4416-8D69-9ECA82FDFB77}" type="datetimeFigureOut">
              <a:rPr lang="en-US" smtClean="0"/>
              <a:t>6/29/2016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313FF-FB94-4720-A4ED-E6A0D5E7C07C}" type="slidenum">
              <a:rPr lang="en-US" smtClean="0"/>
              <a:t>‹#›</a:t>
            </a:fld>
            <a:endParaRPr lang="en-US"/>
          </a:p>
        </p:txBody>
      </p:sp>
    </p:spTree>
    <p:extLst>
      <p:ext uri="{BB962C8B-B14F-4D97-AF65-F5344CB8AC3E}">
        <p14:creationId xmlns:p14="http://schemas.microsoft.com/office/powerpoint/2010/main" val="273892295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D3B5AF-6F19-4416-8D69-9ECA82FDFB77}" type="datetimeFigureOut">
              <a:rPr lang="en-US" smtClean="0"/>
              <a:t>6/29/2016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313FF-FB94-4720-A4ED-E6A0D5E7C07C}" type="slidenum">
              <a:rPr lang="en-US" smtClean="0"/>
              <a:t>‹#›</a:t>
            </a:fld>
            <a:endParaRPr lang="en-US"/>
          </a:p>
        </p:txBody>
      </p:sp>
    </p:spTree>
    <p:extLst>
      <p:ext uri="{BB962C8B-B14F-4D97-AF65-F5344CB8AC3E}">
        <p14:creationId xmlns:p14="http://schemas.microsoft.com/office/powerpoint/2010/main" val="423113288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D3B5AF-6F19-4416-8D69-9ECA82FDFB77}" type="datetimeFigureOut">
              <a:rPr lang="en-US" smtClean="0"/>
              <a:t>6/29/2016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313FF-FB94-4720-A4ED-E6A0D5E7C07C}" type="slidenum">
              <a:rPr lang="en-US" smtClean="0"/>
              <a:t>‹#›</a:t>
            </a:fld>
            <a:endParaRPr lang="en-US"/>
          </a:p>
        </p:txBody>
      </p:sp>
    </p:spTree>
    <p:extLst>
      <p:ext uri="{BB962C8B-B14F-4D97-AF65-F5344CB8AC3E}">
        <p14:creationId xmlns:p14="http://schemas.microsoft.com/office/powerpoint/2010/main" val="168518998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D3B5AF-6F19-4416-8D69-9ECA82FDFB77}" type="datetimeFigureOut">
              <a:rPr lang="en-US" smtClean="0"/>
              <a:t>6/29/2016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313FF-FB94-4720-A4ED-E6A0D5E7C07C}" type="slidenum">
              <a:rPr lang="en-US" smtClean="0"/>
              <a:t>‹#›</a:t>
            </a:fld>
            <a:endParaRPr lang="en-US"/>
          </a:p>
        </p:txBody>
      </p:sp>
    </p:spTree>
    <p:extLst>
      <p:ext uri="{BB962C8B-B14F-4D97-AF65-F5344CB8AC3E}">
        <p14:creationId xmlns:p14="http://schemas.microsoft.com/office/powerpoint/2010/main" val="373575520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4D3B5AF-6F19-4416-8D69-9ECA82FDFB77}" type="datetimeFigureOut">
              <a:rPr lang="en-US" smtClean="0"/>
              <a:t>6/29/2016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3313FF-FB94-4720-A4ED-E6A0D5E7C07C}" type="slidenum">
              <a:rPr lang="en-US" smtClean="0"/>
              <a:t>‹#›</a:t>
            </a:fld>
            <a:endParaRPr lang="en-US"/>
          </a:p>
        </p:txBody>
      </p:sp>
    </p:spTree>
    <p:extLst>
      <p:ext uri="{BB962C8B-B14F-4D97-AF65-F5344CB8AC3E}">
        <p14:creationId xmlns:p14="http://schemas.microsoft.com/office/powerpoint/2010/main" val="89258397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D3B5AF-6F19-4416-8D69-9ECA82FDFB77}" type="datetimeFigureOut">
              <a:rPr lang="en-US" smtClean="0"/>
              <a:t>6/29/2016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3313FF-FB94-4720-A4ED-E6A0D5E7C07C}" type="slidenum">
              <a:rPr lang="en-US" smtClean="0"/>
              <a:t>‹#›</a:t>
            </a:fld>
            <a:endParaRPr lang="en-US"/>
          </a:p>
        </p:txBody>
      </p:sp>
    </p:spTree>
    <p:extLst>
      <p:ext uri="{BB962C8B-B14F-4D97-AF65-F5344CB8AC3E}">
        <p14:creationId xmlns:p14="http://schemas.microsoft.com/office/powerpoint/2010/main" val="379381901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D3B5AF-6F19-4416-8D69-9ECA82FDFB77}" type="datetimeFigureOut">
              <a:rPr lang="en-US" smtClean="0"/>
              <a:t>6/29/2016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3313FF-FB94-4720-A4ED-E6A0D5E7C07C}" type="slidenum">
              <a:rPr lang="en-US" smtClean="0"/>
              <a:t>‹#›</a:t>
            </a:fld>
            <a:endParaRPr lang="en-US"/>
          </a:p>
        </p:txBody>
      </p:sp>
    </p:spTree>
    <p:extLst>
      <p:ext uri="{BB962C8B-B14F-4D97-AF65-F5344CB8AC3E}">
        <p14:creationId xmlns:p14="http://schemas.microsoft.com/office/powerpoint/2010/main" val="30819436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3B5AF-6F19-4416-8D69-9ECA82FDFB77}" type="datetimeFigureOut">
              <a:rPr lang="en-US" smtClean="0"/>
              <a:t>6/29/2016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3313FF-FB94-4720-A4ED-E6A0D5E7C07C}" type="slidenum">
              <a:rPr lang="en-US" smtClean="0"/>
              <a:t>‹#›</a:t>
            </a:fld>
            <a:endParaRPr lang="en-US"/>
          </a:p>
        </p:txBody>
      </p:sp>
    </p:spTree>
    <p:extLst>
      <p:ext uri="{BB962C8B-B14F-4D97-AF65-F5344CB8AC3E}">
        <p14:creationId xmlns:p14="http://schemas.microsoft.com/office/powerpoint/2010/main" val="157786679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D3B5AF-6F19-4416-8D69-9ECA82FDFB77}" type="datetimeFigureOut">
              <a:rPr lang="en-US" smtClean="0"/>
              <a:t>6/29/2016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3313FF-FB94-4720-A4ED-E6A0D5E7C07C}" type="slidenum">
              <a:rPr lang="en-US" smtClean="0"/>
              <a:t>‹#›</a:t>
            </a:fld>
            <a:endParaRPr lang="en-US"/>
          </a:p>
        </p:txBody>
      </p:sp>
    </p:spTree>
    <p:extLst>
      <p:ext uri="{BB962C8B-B14F-4D97-AF65-F5344CB8AC3E}">
        <p14:creationId xmlns:p14="http://schemas.microsoft.com/office/powerpoint/2010/main" val="332510515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D3B5AF-6F19-4416-8D69-9ECA82FDFB77}" type="datetimeFigureOut">
              <a:rPr lang="en-US" smtClean="0"/>
              <a:t>6/29/2016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3313FF-FB94-4720-A4ED-E6A0D5E7C07C}" type="slidenum">
              <a:rPr lang="en-US" smtClean="0"/>
              <a:t>‹#›</a:t>
            </a:fld>
            <a:endParaRPr lang="en-US"/>
          </a:p>
        </p:txBody>
      </p:sp>
    </p:spTree>
    <p:extLst>
      <p:ext uri="{BB962C8B-B14F-4D97-AF65-F5344CB8AC3E}">
        <p14:creationId xmlns:p14="http://schemas.microsoft.com/office/powerpoint/2010/main" val="274315563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3B5AF-6F19-4416-8D69-9ECA82FDFB77}" type="datetimeFigureOut">
              <a:rPr lang="en-US" smtClean="0"/>
              <a:t>6/29/2016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3313FF-FB94-4720-A4ED-E6A0D5E7C07C}" type="slidenum">
              <a:rPr lang="en-US" smtClean="0"/>
              <a:t>‹#›</a:t>
            </a:fld>
            <a:endParaRPr lang="en-US"/>
          </a:p>
        </p:txBody>
      </p:sp>
    </p:spTree>
    <p:extLst>
      <p:ext uri="{BB962C8B-B14F-4D97-AF65-F5344CB8AC3E}">
        <p14:creationId xmlns:p14="http://schemas.microsoft.com/office/powerpoint/2010/main" val="3005766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www.booksdelsurstore.org/" TargetMode="External"/><Relationship Id="rId5" Type="http://schemas.openxmlformats.org/officeDocument/2006/relationships/hyperlink" Target="http://www.booksdelsur.org/"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5.jpeg"/><Relationship Id="rId7" Type="http://schemas.openxmlformats.org/officeDocument/2006/relationships/diagramColors" Target="../diagrams/colors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package" Target="../embeddings/Microsoft_Word_Document1.docx"/></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3.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5.jpeg"/></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7.jp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3381" y="4526928"/>
            <a:ext cx="1638300" cy="3333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1104" y="250704"/>
            <a:ext cx="4806950" cy="59118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391" y="250704"/>
            <a:ext cx="4806950" cy="59118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01377" y="285329"/>
            <a:ext cx="8475346" cy="5932805"/>
          </a:xfrm>
          <a:prstGeom prst="rect">
            <a:avLst/>
          </a:prstGeom>
          <a:noFill/>
          <a:ln w="38100">
            <a:solidFill>
              <a:srgbClr val="FF0000"/>
            </a:solidFill>
          </a:ln>
          <a:effectLst>
            <a:glow rad="63500">
              <a:schemeClr val="accent2">
                <a:satMod val="175000"/>
                <a:alpha val="40000"/>
              </a:schemeClr>
            </a:glow>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Text Box 5"/>
          <p:cNvSpPr txBox="1">
            <a:spLocks noChangeArrowheads="1"/>
          </p:cNvSpPr>
          <p:nvPr/>
        </p:nvSpPr>
        <p:spPr bwMode="auto">
          <a:xfrm>
            <a:off x="1063625" y="793397"/>
            <a:ext cx="7016750" cy="1217613"/>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400" b="1" i="0" u="none" strike="noStrike" cap="none" normalizeH="0" baseline="0" dirty="0" smtClean="0">
                <a:ln>
                  <a:noFill/>
                </a:ln>
                <a:solidFill>
                  <a:schemeClr val="tx1"/>
                </a:solidFill>
                <a:effectLst/>
                <a:latin typeface="Shadows Into Light" pitchFamily="2" charset="0"/>
                <a:ea typeface="Times New Roman" pitchFamily="18" charset="0"/>
                <a:cs typeface="Times New Roman" pitchFamily="18" charset="0"/>
              </a:rPr>
              <a:t>Books y</a:t>
            </a:r>
            <a:r>
              <a:rPr kumimoji="0" lang="en-US" altLang="en-US" sz="4400" b="1" i="0" u="none" strike="noStrike" cap="none" normalizeH="0" dirty="0" smtClean="0">
                <a:ln>
                  <a:noFill/>
                </a:ln>
                <a:solidFill>
                  <a:schemeClr val="tx1"/>
                </a:solidFill>
                <a:effectLst/>
                <a:latin typeface="Shadows Into Light" pitchFamily="2" charset="0"/>
                <a:ea typeface="Times New Roman" pitchFamily="18" charset="0"/>
                <a:cs typeface="Times New Roman" pitchFamily="18" charset="0"/>
              </a:rPr>
              <a:t> BUFs</a:t>
            </a:r>
          </a:p>
          <a:p>
            <a:pPr marL="0" marR="0" lvl="0" indent="0" algn="ctr" defTabSz="914400" rtl="0" eaLnBrk="1" fontAlgn="base" latinLnBrk="0" hangingPunct="1">
              <a:lnSpc>
                <a:spcPct val="100000"/>
              </a:lnSpc>
              <a:spcBef>
                <a:spcPct val="0"/>
              </a:spcBef>
              <a:spcAft>
                <a:spcPct val="0"/>
              </a:spcAft>
              <a:buClrTx/>
              <a:buSzTx/>
              <a:buFontTx/>
              <a:buNone/>
              <a:tabLst/>
            </a:pPr>
            <a:r>
              <a:rPr lang="en-US" altLang="en-US" sz="3200" b="1" dirty="0" smtClean="0">
                <a:latin typeface="Shadows Into Light" pitchFamily="2" charset="0"/>
                <a:cs typeface="Times New Roman" pitchFamily="18" charset="0"/>
              </a:rPr>
              <a:t>Bringing it all together with a book</a:t>
            </a:r>
            <a:endParaRPr kumimoji="0" lang="en-US" altLang="en-US" sz="3200" i="0" u="none" strike="noStrike" cap="none" normalizeH="0" baseline="0" dirty="0" smtClean="0">
              <a:ln>
                <a:noFill/>
              </a:ln>
              <a:solidFill>
                <a:schemeClr val="tx1"/>
              </a:solidFill>
              <a:effectLst/>
              <a:latin typeface="Arial" pitchFamily="34" charset="0"/>
              <a:cs typeface="Arial" pitchFamily="34" charset="0"/>
            </a:endParaRPr>
          </a:p>
        </p:txBody>
      </p:sp>
      <p:sp>
        <p:nvSpPr>
          <p:cNvPr id="5" name="Text Box 6"/>
          <p:cNvSpPr txBox="1">
            <a:spLocks noChangeArrowheads="1"/>
          </p:cNvSpPr>
          <p:nvPr/>
        </p:nvSpPr>
        <p:spPr bwMode="auto">
          <a:xfrm>
            <a:off x="3414649" y="2133600"/>
            <a:ext cx="4205352" cy="3876554"/>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chemeClr val="tx1"/>
                </a:solidFill>
                <a:effectLst/>
                <a:latin typeface="Shadows Into Light" pitchFamily="2" charset="0"/>
                <a:ea typeface="Times New Roman" pitchFamily="18" charset="0"/>
                <a:cs typeface="Times New Roman" pitchFamily="18" charset="0"/>
              </a:rPr>
              <a:t>Heather Robertson-Devine, M.Ed</a:t>
            </a:r>
            <a:r>
              <a:rPr lang="en-US" altLang="en-US" sz="2400" b="1" dirty="0">
                <a:latin typeface="Shadows Into Light" pitchFamily="2" charset="0"/>
                <a:ea typeface="Times New Roman" pitchFamily="18" charset="0"/>
                <a:cs typeface="Times New Roman" pitchFamily="18" charset="0"/>
              </a:rPr>
              <a:t>.</a:t>
            </a:r>
            <a:endParaRPr kumimoji="0" lang="en-US" altLang="en-US" sz="2400" b="1" i="0" u="none" strike="noStrike" cap="none" normalizeH="0" baseline="0" dirty="0" smtClean="0">
              <a:ln>
                <a:noFill/>
              </a:ln>
              <a:solidFill>
                <a:schemeClr val="tx1"/>
              </a:solidFill>
              <a:effectLst/>
              <a:latin typeface="Shadows Into Light" pitchFamily="2"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altLang="en-US" sz="2400" dirty="0" smtClean="0">
                <a:latin typeface="Shadows Into Light" pitchFamily="2" charset="0"/>
                <a:ea typeface="Times New Roman" pitchFamily="18" charset="0"/>
                <a:cs typeface="Times New Roman" pitchFamily="18" charset="0"/>
              </a:rPr>
              <a:t>Bilingual Teacher &amp; Owner of Books del Sur</a:t>
            </a:r>
            <a:r>
              <a:rPr kumimoji="0" lang="en-US" altLang="en-US" sz="2400" b="0" i="0" u="none" strike="noStrike" cap="none" normalizeH="0" baseline="0" dirty="0" smtClean="0">
                <a:ln>
                  <a:noFill/>
                </a:ln>
                <a:solidFill>
                  <a:schemeClr val="tx1"/>
                </a:solidFill>
                <a:effectLst/>
                <a:latin typeface="Shadows Into Light" pitchFamily="2" charset="0"/>
                <a:ea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Shadows Into Light" pitchFamily="2"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altLang="en-US" sz="2400" dirty="0" smtClean="0">
                <a:latin typeface="Shadows Into Light" pitchFamily="2" charset="0"/>
                <a:ea typeface="Times New Roman" pitchFamily="18" charset="0"/>
                <a:cs typeface="Times New Roman" pitchFamily="18" charset="0"/>
              </a:rPr>
              <a:t>@</a:t>
            </a:r>
            <a:r>
              <a:rPr lang="en-US" altLang="en-US" sz="2400" dirty="0" err="1" smtClean="0">
                <a:latin typeface="Shadows Into Light" pitchFamily="2" charset="0"/>
                <a:ea typeface="Times New Roman" pitchFamily="18" charset="0"/>
                <a:cs typeface="Times New Roman" pitchFamily="18" charset="0"/>
              </a:rPr>
              <a:t>booksdelsur</a:t>
            </a:r>
            <a:endParaRPr lang="en-US" altLang="en-US" sz="2400" dirty="0" smtClean="0">
              <a:latin typeface="Shadows Into Light" pitchFamily="2"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Shadows Into Light" pitchFamily="2"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Shadows Into Light" pitchFamily="2" charset="0"/>
                <a:ea typeface="Times New Roman" pitchFamily="18" charset="0"/>
                <a:cs typeface="Times New Roman" pitchFamily="18" charset="0"/>
              </a:rPr>
              <a:t>heather@booksdelsur.org</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Shadows Into Light" pitchFamily="2" charset="0"/>
                <a:ea typeface="Times New Roman" pitchFamily="18" charset="0"/>
                <a:cs typeface="Times New Roman" pitchFamily="18" charset="0"/>
              </a:rPr>
              <a:t>Blog: </a:t>
            </a:r>
            <a:r>
              <a:rPr kumimoji="0" lang="en-US" altLang="en-US" sz="2400" b="0" i="0" u="none" strike="noStrike" cap="none" normalizeH="0" baseline="0" dirty="0" smtClean="0">
                <a:ln>
                  <a:noFill/>
                </a:ln>
                <a:solidFill>
                  <a:schemeClr val="tx1"/>
                </a:solidFill>
                <a:effectLst/>
                <a:latin typeface="Shadows Into Light" pitchFamily="2" charset="0"/>
                <a:ea typeface="Times New Roman" pitchFamily="18" charset="0"/>
                <a:cs typeface="Times New Roman" pitchFamily="18" charset="0"/>
                <a:hlinkClick r:id="rId5"/>
              </a:rPr>
              <a:t>www.booksdelsur.org</a:t>
            </a:r>
            <a:endParaRPr kumimoji="0" lang="en-US" altLang="en-US" sz="2400" b="0" i="0" u="none" strike="noStrike" cap="none" normalizeH="0" baseline="0" dirty="0" smtClean="0">
              <a:ln>
                <a:noFill/>
              </a:ln>
              <a:solidFill>
                <a:schemeClr val="tx1"/>
              </a:solidFill>
              <a:effectLst/>
              <a:latin typeface="Shadows Into Light" pitchFamily="2"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dirty="0" smtClean="0">
                <a:latin typeface="Shadows Into Light" pitchFamily="2" charset="0"/>
                <a:cs typeface="Times New Roman" pitchFamily="18" charset="0"/>
              </a:rPr>
              <a:t>Store:  </a:t>
            </a:r>
            <a:r>
              <a:rPr lang="en-US" altLang="en-US" sz="2400" dirty="0" smtClean="0">
                <a:latin typeface="Shadows Into Light" pitchFamily="2" charset="0"/>
                <a:cs typeface="Times New Roman" pitchFamily="18" charset="0"/>
                <a:hlinkClick r:id="rId6"/>
              </a:rPr>
              <a:t>www.booksdelsurstore.org</a:t>
            </a:r>
            <a:endParaRPr lang="en-US" altLang="en-US" sz="2400" dirty="0" smtClean="0">
              <a:latin typeface="Shadows Into Light" pitchFamily="2"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2400" dirty="0">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11"/>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14"/>
          <p:cNvSpPr>
            <a:spLocks noChangeArrowheads="1"/>
          </p:cNvSpPr>
          <p:nvPr/>
        </p:nvSpPr>
        <p:spPr bwMode="auto">
          <a:xfrm>
            <a:off x="0" y="7905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600" b="1" i="0" u="sng" strike="noStrike" cap="none" normalizeH="0" baseline="0" smtClean="0">
              <a:ln>
                <a:noFill/>
              </a:ln>
              <a:solidFill>
                <a:schemeClr val="tx1"/>
              </a:solidFill>
              <a:effectLst/>
              <a:latin typeface="Century Gothic"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sng" strike="noStrike" cap="none" normalizeH="0" baseline="0" smtClean="0">
                <a:ln>
                  <a:noFill/>
                </a:ln>
                <a:solidFill>
                  <a:schemeClr val="tx1"/>
                </a:solidFill>
                <a:effectLst/>
                <a:latin typeface="Century Gothic" pitchFamily="34" charset="0"/>
                <a:ea typeface="Times New Roman" pitchFamily="18" charset="0"/>
                <a:cs typeface="Times New Roman" pitchFamily="18" charset="0"/>
              </a:rPr>
              <a:t/>
            </a:r>
            <a:br>
              <a:rPr kumimoji="0" lang="en-US" altLang="en-US" sz="1600" b="1" i="0" u="sng" strike="noStrike" cap="none" normalizeH="0" baseline="0" smtClean="0">
                <a:ln>
                  <a:noFill/>
                </a:ln>
                <a:solidFill>
                  <a:schemeClr val="tx1"/>
                </a:solidFill>
                <a:effectLst/>
                <a:latin typeface="Century Gothic" pitchFamily="34" charset="0"/>
                <a:ea typeface="Times New Roman" pitchFamily="18" charset="0"/>
                <a:cs typeface="Times New Roman" pitchFamily="18" charset="0"/>
              </a:rPr>
            </a:b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819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5105" y="2793178"/>
            <a:ext cx="1838325" cy="2557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65673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3914876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3392" t="14999" r="670" b="18035"/>
          <a:stretch/>
        </p:blipFill>
        <p:spPr>
          <a:xfrm>
            <a:off x="783771" y="1295400"/>
            <a:ext cx="7797800" cy="4082143"/>
          </a:xfrm>
          <a:prstGeom prst="rect">
            <a:avLst/>
          </a:prstGeom>
        </p:spPr>
      </p:pic>
    </p:spTree>
    <p:extLst>
      <p:ext uri="{BB962C8B-B14F-4D97-AF65-F5344CB8AC3E}">
        <p14:creationId xmlns:p14="http://schemas.microsoft.com/office/powerpoint/2010/main" val="256200495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6789610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00" y="381000"/>
            <a:ext cx="8128000" cy="6096000"/>
          </a:xfrm>
          <a:prstGeom prst="rect">
            <a:avLst/>
          </a:prstGeom>
        </p:spPr>
      </p:pic>
    </p:spTree>
    <p:extLst>
      <p:ext uri="{BB962C8B-B14F-4D97-AF65-F5344CB8AC3E}">
        <p14:creationId xmlns:p14="http://schemas.microsoft.com/office/powerpoint/2010/main" val="423722186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7022431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4598" t="24464" r="3929" b="33036"/>
          <a:stretch/>
        </p:blipFill>
        <p:spPr>
          <a:xfrm>
            <a:off x="32657" y="1524000"/>
            <a:ext cx="9109514" cy="3174325"/>
          </a:xfrm>
          <a:prstGeom prst="rect">
            <a:avLst/>
          </a:prstGeom>
        </p:spPr>
      </p:pic>
    </p:spTree>
    <p:extLst>
      <p:ext uri="{BB962C8B-B14F-4D97-AF65-F5344CB8AC3E}">
        <p14:creationId xmlns:p14="http://schemas.microsoft.com/office/powerpoint/2010/main" val="391917949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heatherbrooke\Dropbox\Books del Sur\Books del Sur\Office MISC\Books Fly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33893" cy="12954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4"/>
          <a:stretch>
            <a:fillRect/>
          </a:stretch>
        </p:blipFill>
        <p:spPr>
          <a:xfrm>
            <a:off x="4593269" y="16933"/>
            <a:ext cx="4356202" cy="6858000"/>
          </a:xfrm>
          <a:prstGeom prst="rect">
            <a:avLst/>
          </a:prstGeom>
        </p:spPr>
      </p:pic>
    </p:spTree>
    <p:extLst>
      <p:ext uri="{BB962C8B-B14F-4D97-AF65-F5344CB8AC3E}">
        <p14:creationId xmlns:p14="http://schemas.microsoft.com/office/powerpoint/2010/main" val="83219370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762000" y="181429"/>
            <a:ext cx="8229600" cy="1143000"/>
          </a:xfrm>
        </p:spPr>
        <p:txBody>
          <a:bodyPr>
            <a:normAutofit fontScale="90000"/>
          </a:bodyPr>
          <a:lstStyle/>
          <a:p>
            <a:pPr eaLnBrk="1" hangingPunct="1"/>
            <a:r>
              <a:rPr lang="en-US" altLang="en-US" sz="4000" b="1" dirty="0" smtClean="0">
                <a:ea typeface="ＭＳ Ｐゴシック" charset="-128"/>
              </a:rPr>
              <a:t>Why Have a Balanced Book Collection?</a:t>
            </a:r>
            <a:br>
              <a:rPr lang="en-US" altLang="en-US" sz="4000" b="1" dirty="0" smtClean="0">
                <a:ea typeface="ＭＳ Ｐゴシック" charset="-128"/>
              </a:rPr>
            </a:br>
            <a:r>
              <a:rPr lang="en-US" altLang="en-US" sz="3600" dirty="0" smtClean="0">
                <a:ea typeface="ＭＳ Ｐゴシック" charset="-128"/>
              </a:rPr>
              <a:t>Psychosocial Uses for Literature</a:t>
            </a:r>
          </a:p>
        </p:txBody>
      </p:sp>
      <p:sp>
        <p:nvSpPr>
          <p:cNvPr id="109571" name="Rectangle 3"/>
          <p:cNvSpPr>
            <a:spLocks noGrp="1" noChangeArrowheads="1"/>
          </p:cNvSpPr>
          <p:nvPr>
            <p:ph type="body" idx="1"/>
          </p:nvPr>
        </p:nvSpPr>
        <p:spPr>
          <a:xfrm>
            <a:off x="466945" y="5486400"/>
            <a:ext cx="8229600" cy="990600"/>
          </a:xfrm>
        </p:spPr>
        <p:txBody>
          <a:bodyPr/>
          <a:lstStyle/>
          <a:p>
            <a:pPr eaLnBrk="1" hangingPunct="1">
              <a:lnSpc>
                <a:spcPct val="90000"/>
              </a:lnSpc>
            </a:pPr>
            <a:r>
              <a:rPr lang="en-US" altLang="en-US" sz="2800" dirty="0" smtClean="0">
                <a:ea typeface="ＭＳ Ｐゴシック" charset="-128"/>
              </a:rPr>
              <a:t>The mirror and the window (Sims Bishop)</a:t>
            </a:r>
          </a:p>
          <a:p>
            <a:pPr eaLnBrk="1" hangingPunct="1">
              <a:lnSpc>
                <a:spcPct val="90000"/>
              </a:lnSpc>
              <a:buFontTx/>
              <a:buNone/>
            </a:pPr>
            <a:r>
              <a:rPr lang="en-US" altLang="en-US" sz="1400" dirty="0" smtClean="0">
                <a:ea typeface="ＭＳ Ｐゴシック" charset="-128"/>
              </a:rPr>
              <a:t>	Source:  Temple, Charles A.; Martinez, Miriam; Yokota, Junko; &amp; Naylor, Alice.  (1998) </a:t>
            </a:r>
            <a:r>
              <a:rPr lang="en-US" altLang="en-US" sz="1400" b="1" dirty="0" smtClean="0">
                <a:ea typeface="ＭＳ Ｐゴシック" charset="-128"/>
              </a:rPr>
              <a:t>Children’s Books in Children’s Hands</a:t>
            </a:r>
            <a:r>
              <a:rPr lang="en-US" altLang="en-US" sz="1400" dirty="0" smtClean="0">
                <a:ea typeface="ＭＳ Ｐゴシック" charset="-128"/>
              </a:rPr>
              <a:t>.  Boston:  Allyn and Bacon.</a:t>
            </a:r>
          </a:p>
        </p:txBody>
      </p:sp>
      <p:pic>
        <p:nvPicPr>
          <p:cNvPr id="4" name="Picture 2" descr="C:\Users\heatherbrooke\Dropbox\Books del Sur\Books del Sur\Office MISC\Books Fly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33893" cy="1295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p:cNvGraphicFramePr/>
          <p:nvPr>
            <p:extLst>
              <p:ext uri="{D42A27DB-BD31-4B8C-83A1-F6EECF244321}">
                <p14:modId xmlns:p14="http://schemas.microsoft.com/office/powerpoint/2010/main" val="1370463413"/>
              </p:ext>
            </p:extLst>
          </p:nvPr>
        </p:nvGraphicFramePr>
        <p:xfrm>
          <a:off x="900133" y="1524000"/>
          <a:ext cx="7315200" cy="3937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Date Placeholder 5"/>
          <p:cNvSpPr>
            <a:spLocks noGrp="1"/>
          </p:cNvSpPr>
          <p:nvPr>
            <p:ph type="dt" sz="quarter" idx="10"/>
          </p:nvPr>
        </p:nvSpPr>
        <p:spPr>
          <a:xfrm>
            <a:off x="457200" y="6356350"/>
            <a:ext cx="3581400" cy="365125"/>
          </a:xfrm>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en-US" sz="1200" dirty="0" smtClean="0"/>
              <a:t>Adapted from: </a:t>
            </a:r>
            <a:fld id="{72185050-1345-4ABC-BDA1-3F5F550A53B0}" type="datetime1">
              <a:rPr lang="en-US" altLang="en-US" sz="1200" smtClean="0"/>
              <a:pPr/>
              <a:t>6/29/2016</a:t>
            </a:fld>
            <a:r>
              <a:rPr lang="en-US" altLang="en-US" sz="1200" dirty="0" smtClean="0"/>
              <a:t> John </a:t>
            </a:r>
            <a:r>
              <a:rPr lang="en-US" altLang="en-US" sz="1200" dirty="0" err="1" smtClean="0"/>
              <a:t>KIbler</a:t>
            </a:r>
            <a:endParaRPr lang="en-US" altLang="en-US" sz="1200" dirty="0"/>
          </a:p>
        </p:txBody>
      </p:sp>
    </p:spTree>
    <p:extLst>
      <p:ext uri="{BB962C8B-B14F-4D97-AF65-F5344CB8AC3E}">
        <p14:creationId xmlns:p14="http://schemas.microsoft.com/office/powerpoint/2010/main" val="97326572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9571">
                                            <p:txEl>
                                              <p:pRg st="0" end="0"/>
                                            </p:txEl>
                                          </p:spTgt>
                                        </p:tgtEl>
                                        <p:attrNameLst>
                                          <p:attrName>style.visibility</p:attrName>
                                        </p:attrNameLst>
                                      </p:cBhvr>
                                      <p:to>
                                        <p:strVal val="visible"/>
                                      </p:to>
                                    </p:set>
                                    <p:animEffect transition="in" filter="fade">
                                      <p:cBhvr>
                                        <p:cTn id="12" dur="1000"/>
                                        <p:tgtEl>
                                          <p:spTgt spid="109571">
                                            <p:txEl>
                                              <p:pRg st="0" end="0"/>
                                            </p:txEl>
                                          </p:spTgt>
                                        </p:tgtEl>
                                      </p:cBhvr>
                                    </p:animEffect>
                                    <p:anim calcmode="lin" valueType="num">
                                      <p:cBhvr>
                                        <p:cTn id="13" dur="1000" fill="hold"/>
                                        <p:tgtEl>
                                          <p:spTgt spid="109571">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0957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9571">
                                            <p:txEl>
                                              <p:pRg st="1" end="1"/>
                                            </p:txEl>
                                          </p:spTgt>
                                        </p:tgtEl>
                                        <p:attrNameLst>
                                          <p:attrName>style.visibility</p:attrName>
                                        </p:attrNameLst>
                                      </p:cBhvr>
                                      <p:to>
                                        <p:strVal val="visible"/>
                                      </p:to>
                                    </p:set>
                                    <p:animEffect transition="in" filter="fade">
                                      <p:cBhvr>
                                        <p:cTn id="19" dur="1000"/>
                                        <p:tgtEl>
                                          <p:spTgt spid="109571">
                                            <p:txEl>
                                              <p:pRg st="1" end="1"/>
                                            </p:txEl>
                                          </p:spTgt>
                                        </p:tgtEl>
                                      </p:cBhvr>
                                    </p:animEffect>
                                    <p:anim calcmode="lin" valueType="num">
                                      <p:cBhvr>
                                        <p:cTn id="20" dur="1000" fill="hold"/>
                                        <p:tgtEl>
                                          <p:spTgt spid="109571">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0957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1" grpId="0" build="p"/>
      <p:bldGraphic spid="2"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heatherbrooke\Dropbox\Books del Sur\Books del Sur\Office MISC\Books Fly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33893" cy="12954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4"/>
          <a:stretch>
            <a:fillRect/>
          </a:stretch>
        </p:blipFill>
        <p:spPr>
          <a:xfrm>
            <a:off x="4593269" y="16933"/>
            <a:ext cx="4356202" cy="6858000"/>
          </a:xfrm>
          <a:prstGeom prst="rect">
            <a:avLst/>
          </a:prstGeom>
        </p:spPr>
      </p:pic>
      <p:pic>
        <p:nvPicPr>
          <p:cNvPr id="1026" name="Picture 2" descr="C:\Users\heatherbrooke\Downloads\Diverse-Kids-800px.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763" y="1676400"/>
            <a:ext cx="4436620"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40532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1093413406"/>
              </p:ext>
            </p:extLst>
          </p:nvPr>
        </p:nvGraphicFramePr>
        <p:xfrm>
          <a:off x="1327" y="143119"/>
          <a:ext cx="9142673" cy="6213231"/>
        </p:xfrm>
        <a:graphic>
          <a:graphicData uri="http://schemas.openxmlformats.org/presentationml/2006/ole">
            <mc:AlternateContent xmlns:mc="http://schemas.openxmlformats.org/markup-compatibility/2006">
              <mc:Choice xmlns:v="urn:schemas-microsoft-com:vml" Requires="v">
                <p:oleObj spid="_x0000_s2056" name="Document" r:id="rId4" imgW="9194800" imgH="6248400" progId="Word.Document.12">
                  <p:embed/>
                </p:oleObj>
              </mc:Choice>
              <mc:Fallback>
                <p:oleObj name="Document" r:id="rId4" imgW="9194800" imgH="6248400" progId="Word.Document.12">
                  <p:embed/>
                  <p:pic>
                    <p:nvPicPr>
                      <p:cNvPr id="0" name=""/>
                      <p:cNvPicPr/>
                      <p:nvPr/>
                    </p:nvPicPr>
                    <p:blipFill>
                      <a:blip r:embed="rId5"/>
                      <a:stretch>
                        <a:fillRect/>
                      </a:stretch>
                    </p:blipFill>
                    <p:spPr>
                      <a:xfrm>
                        <a:off x="1327" y="143119"/>
                        <a:ext cx="9142673" cy="6213231"/>
                      </a:xfrm>
                      <a:prstGeom prst="rect">
                        <a:avLst/>
                      </a:prstGeom>
                    </p:spPr>
                  </p:pic>
                </p:oleObj>
              </mc:Fallback>
            </mc:AlternateContent>
          </a:graphicData>
        </a:graphic>
      </p:graphicFrame>
      <p:sp>
        <p:nvSpPr>
          <p:cNvPr id="3" name="TextBox 2"/>
          <p:cNvSpPr txBox="1"/>
          <p:nvPr/>
        </p:nvSpPr>
        <p:spPr>
          <a:xfrm>
            <a:off x="1303867" y="321733"/>
            <a:ext cx="4147289" cy="400110"/>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2000" b="1" dirty="0" smtClean="0"/>
              <a:t>BILITERACY UNIT FRAMEWORK (BUF)</a:t>
            </a:r>
            <a:endParaRPr lang="en-US" sz="2000" b="1" dirty="0"/>
          </a:p>
        </p:txBody>
      </p:sp>
      <p:pic>
        <p:nvPicPr>
          <p:cNvPr id="5" name="Picture 4"/>
          <p:cNvPicPr>
            <a:picLocks noChangeAspect="1"/>
          </p:cNvPicPr>
          <p:nvPr/>
        </p:nvPicPr>
        <p:blipFill>
          <a:blip r:embed="rId6"/>
          <a:stretch>
            <a:fillRect/>
          </a:stretch>
        </p:blipFill>
        <p:spPr>
          <a:xfrm rot="20570077">
            <a:off x="6565457" y="4376447"/>
            <a:ext cx="1886283" cy="2090680"/>
          </a:xfrm>
          <a:prstGeom prst="rect">
            <a:avLst/>
          </a:prstGeom>
        </p:spPr>
      </p:pic>
      <p:sp>
        <p:nvSpPr>
          <p:cNvPr id="4" name="TextBox 3"/>
          <p:cNvSpPr txBox="1"/>
          <p:nvPr/>
        </p:nvSpPr>
        <p:spPr>
          <a:xfrm>
            <a:off x="6790275" y="2819400"/>
            <a:ext cx="1240340"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b="1" dirty="0" smtClean="0"/>
              <a:t>CHAPTER 7</a:t>
            </a:r>
          </a:p>
        </p:txBody>
      </p:sp>
      <p:sp>
        <p:nvSpPr>
          <p:cNvPr id="2" name="Rectangle 1"/>
          <p:cNvSpPr/>
          <p:nvPr/>
        </p:nvSpPr>
        <p:spPr>
          <a:xfrm>
            <a:off x="-76200" y="2667000"/>
            <a:ext cx="8305800" cy="9144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933412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eatherbrooke\Downloads\IMG_0662.JPG"/>
          <p:cNvPicPr>
            <a:picLocks noChangeAspect="1" noChangeArrowheads="1"/>
          </p:cNvPicPr>
          <p:nvPr/>
        </p:nvPicPr>
        <p:blipFill rotWithShape="1">
          <a:blip r:embed="rId3">
            <a:extLst>
              <a:ext uri="{28A0092B-C50C-407E-A947-70E740481C1C}">
                <a14:useLocalDpi xmlns:a14="http://schemas.microsoft.com/office/drawing/2010/main" val="0"/>
              </a:ext>
            </a:extLst>
          </a:blip>
          <a:srcRect l="35750" t="18350"/>
          <a:stretch/>
        </p:blipFill>
        <p:spPr bwMode="auto">
          <a:xfrm>
            <a:off x="2057400" y="838200"/>
            <a:ext cx="5222240" cy="4977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382029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US" dirty="0" smtClean="0">
                <a:latin typeface="Shadows Into Light" panose="02000506000000020004" pitchFamily="2" charset="0"/>
              </a:rPr>
              <a:t>Unifying your </a:t>
            </a:r>
            <a:r>
              <a:rPr lang="en-US" dirty="0" err="1" smtClean="0">
                <a:latin typeface="Shadows Into Light" panose="02000506000000020004" pitchFamily="2" charset="0"/>
              </a:rPr>
              <a:t>Biliteracy</a:t>
            </a:r>
            <a:r>
              <a:rPr lang="en-US" dirty="0">
                <a:latin typeface="Shadows Into Light" panose="02000506000000020004" pitchFamily="2" charset="0"/>
              </a:rPr>
              <a:t> </a:t>
            </a:r>
            <a:r>
              <a:rPr lang="en-US" dirty="0" smtClean="0">
                <a:latin typeface="Shadows Into Light" panose="02000506000000020004" pitchFamily="2" charset="0"/>
              </a:rPr>
              <a:t>Unit Framework with a Book</a:t>
            </a:r>
            <a:endParaRPr lang="en-US" dirty="0">
              <a:latin typeface="Shadows Into Light" panose="02000506000000020004" pitchFamily="2" charset="0"/>
            </a:endParaRPr>
          </a:p>
        </p:txBody>
      </p:sp>
      <p:sp>
        <p:nvSpPr>
          <p:cNvPr id="3" name="Content Placeholder 2"/>
          <p:cNvSpPr>
            <a:spLocks noGrp="1"/>
          </p:cNvSpPr>
          <p:nvPr>
            <p:ph idx="1"/>
          </p:nvPr>
        </p:nvSpPr>
        <p:spPr>
          <a:xfrm>
            <a:off x="762000" y="1828800"/>
            <a:ext cx="7772400" cy="4724400"/>
          </a:xfrm>
        </p:spPr>
        <p:style>
          <a:lnRef idx="1">
            <a:schemeClr val="dk1"/>
          </a:lnRef>
          <a:fillRef idx="2">
            <a:schemeClr val="dk1"/>
          </a:fillRef>
          <a:effectRef idx="1">
            <a:schemeClr val="dk1"/>
          </a:effectRef>
          <a:fontRef idx="minor">
            <a:schemeClr val="dk1"/>
          </a:fontRef>
        </p:style>
        <p:txBody>
          <a:bodyPr>
            <a:normAutofit/>
          </a:bodyPr>
          <a:lstStyle/>
          <a:p>
            <a:pPr marL="0" indent="0" algn="ctr">
              <a:buNone/>
            </a:pPr>
            <a:endParaRPr lang="en-US" dirty="0" smtClean="0">
              <a:latin typeface="Shadows Into Light" panose="02000506000000020004" pitchFamily="2" charset="0"/>
            </a:endParaRPr>
          </a:p>
          <a:p>
            <a:pPr algn="ctr">
              <a:lnSpc>
                <a:spcPct val="150000"/>
              </a:lnSpc>
            </a:pPr>
            <a:r>
              <a:rPr lang="en-US" dirty="0" smtClean="0">
                <a:latin typeface="Shadows Into Light" panose="02000506000000020004" pitchFamily="2" charset="0"/>
              </a:rPr>
              <a:t>What did all of those books I read when I was younger have?</a:t>
            </a:r>
          </a:p>
          <a:p>
            <a:pPr algn="ctr">
              <a:lnSpc>
                <a:spcPct val="150000"/>
              </a:lnSpc>
            </a:pPr>
            <a:r>
              <a:rPr lang="en-US" dirty="0" smtClean="0">
                <a:latin typeface="Shadows Into Light" panose="02000506000000020004" pitchFamily="2" charset="0"/>
              </a:rPr>
              <a:t>Integrated content and literacy</a:t>
            </a:r>
          </a:p>
          <a:p>
            <a:pPr algn="ctr">
              <a:lnSpc>
                <a:spcPct val="150000"/>
              </a:lnSpc>
            </a:pPr>
            <a:r>
              <a:rPr lang="en-US" dirty="0" smtClean="0">
                <a:latin typeface="Shadows Into Light" panose="02000506000000020004" pitchFamily="2" charset="0"/>
              </a:rPr>
              <a:t>Mirrors to my culture and windows to new cultures</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6469" r="50000"/>
          <a:stretch/>
        </p:blipFill>
        <p:spPr bwMode="auto">
          <a:xfrm>
            <a:off x="895349" y="2641579"/>
            <a:ext cx="466725" cy="435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6469" r="50000"/>
          <a:stretch/>
        </p:blipFill>
        <p:spPr bwMode="auto">
          <a:xfrm>
            <a:off x="912358" y="5123541"/>
            <a:ext cx="466725" cy="435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6469" r="50000"/>
          <a:stretch/>
        </p:blipFill>
        <p:spPr bwMode="auto">
          <a:xfrm>
            <a:off x="1829253" y="4259940"/>
            <a:ext cx="466725" cy="435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872413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1000" fill="hold"/>
                                        <p:tgtEl>
                                          <p:spTgt spid="3">
                                            <p:bg/>
                                          </p:spTgt>
                                        </p:tgtEl>
                                        <p:attrNameLst>
                                          <p:attrName>ppt_x</p:attrName>
                                        </p:attrNameLst>
                                      </p:cBhvr>
                                      <p:tavLst>
                                        <p:tav tm="0">
                                          <p:val>
                                            <p:strVal val="#ppt_x"/>
                                          </p:val>
                                        </p:tav>
                                        <p:tav tm="100000">
                                          <p:val>
                                            <p:strVal val="#ppt_x"/>
                                          </p:val>
                                        </p:tav>
                                      </p:tavLst>
                                    </p:anim>
                                    <p:anim calcmode="lin" valueType="num">
                                      <p:cBhvr additive="base">
                                        <p:cTn id="8" dur="10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Shadows Into Light" panose="02000506000000020004" pitchFamily="2" charset="0"/>
              </a:rPr>
              <a:t>Reading Comprehension</a:t>
            </a:r>
            <a:endParaRPr lang="en-US" dirty="0">
              <a:latin typeface="Shadows Into Light" panose="02000506000000020004" pitchFamily="2" charset="0"/>
            </a:endParaRPr>
          </a:p>
        </p:txBody>
      </p:sp>
      <p:pic>
        <p:nvPicPr>
          <p:cNvPr id="6146" name="Picture 2" descr="C:\Users\heatherbrooke\Dropbox\Books del Sur\Books del Sur\Office MISC\Books Fly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33893" cy="12954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heatherbrooke\Desktop\Books del Sur - Images\Student Readin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914400"/>
            <a:ext cx="981075" cy="151970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514600" y="1674252"/>
            <a:ext cx="4572000" cy="1569660"/>
          </a:xfrm>
          <a:prstGeom prst="rect">
            <a:avLst/>
          </a:prstGeom>
        </p:spPr>
        <p:txBody>
          <a:bodyPr wrap="square">
            <a:spAutoFit/>
          </a:bodyPr>
          <a:lstStyle/>
          <a:p>
            <a:pPr>
              <a:lnSpc>
                <a:spcPct val="150000"/>
              </a:lnSpc>
            </a:pPr>
            <a:r>
              <a:rPr lang="en-US" sz="3200" dirty="0">
                <a:latin typeface="Shadows Into Light" panose="02000506000000020004" pitchFamily="2" charset="0"/>
              </a:rPr>
              <a:t>Read Aloud </a:t>
            </a:r>
            <a:endParaRPr lang="en-US" sz="3200" dirty="0" smtClean="0">
              <a:latin typeface="Shadows Into Light" panose="02000506000000020004" pitchFamily="2" charset="0"/>
            </a:endParaRPr>
          </a:p>
          <a:p>
            <a:pPr>
              <a:lnSpc>
                <a:spcPct val="150000"/>
              </a:lnSpc>
            </a:pPr>
            <a:r>
              <a:rPr lang="en-US" sz="3200" dirty="0" smtClean="0">
                <a:latin typeface="Shadows Into Light" panose="02000506000000020004" pitchFamily="2" charset="0"/>
              </a:rPr>
              <a:t>Guided </a:t>
            </a:r>
            <a:r>
              <a:rPr lang="en-US" sz="3200" dirty="0">
                <a:latin typeface="Shadows Into Light" panose="02000506000000020004" pitchFamily="2" charset="0"/>
              </a:rPr>
              <a:t>Reading Group</a:t>
            </a:r>
            <a:endParaRPr lang="en-US" sz="3200" dirty="0"/>
          </a:p>
        </p:txBody>
      </p:sp>
      <p:pic>
        <p:nvPicPr>
          <p:cNvPr id="7"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66469" r="50000"/>
          <a:stretch/>
        </p:blipFill>
        <p:spPr bwMode="auto">
          <a:xfrm>
            <a:off x="2047875" y="1905000"/>
            <a:ext cx="466725" cy="435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66469" r="50000"/>
          <a:stretch/>
        </p:blipFill>
        <p:spPr bwMode="auto">
          <a:xfrm>
            <a:off x="2057400" y="2590800"/>
            <a:ext cx="466725" cy="435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F:\Laptop Documents\Books del Sur\Catalog\Book Cover Images\Salvar Sol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95600" y="3214914"/>
            <a:ext cx="2292816" cy="356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90593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1000" fill="hold"/>
                                        <p:tgtEl>
                                          <p:spTgt spid="1026"/>
                                        </p:tgtEl>
                                        <p:attrNameLst>
                                          <p:attrName>ppt_x</p:attrName>
                                        </p:attrNameLst>
                                      </p:cBhvr>
                                      <p:tavLst>
                                        <p:tav tm="0">
                                          <p:val>
                                            <p:strVal val="#ppt_x"/>
                                          </p:val>
                                        </p:tav>
                                        <p:tav tm="100000">
                                          <p:val>
                                            <p:strVal val="#ppt_x"/>
                                          </p:val>
                                        </p:tav>
                                      </p:tavLst>
                                    </p:anim>
                                    <p:anim calcmode="lin" valueType="num">
                                      <p:cBhvr additive="base">
                                        <p:cTn id="20" dur="10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Shadows Into Light" panose="02000506000000020004" pitchFamily="2" charset="0"/>
              </a:rPr>
              <a:t>Reading Comprehension</a:t>
            </a:r>
            <a:r>
              <a:rPr lang="en-US" dirty="0" smtClean="0">
                <a:latin typeface="Shadows Into Light" panose="02000506000000020004" pitchFamily="2" charset="0"/>
              </a:rPr>
              <a:t/>
            </a:r>
            <a:br>
              <a:rPr lang="en-US" dirty="0" smtClean="0">
                <a:latin typeface="Shadows Into Light" panose="02000506000000020004" pitchFamily="2" charset="0"/>
              </a:rPr>
            </a:br>
            <a:r>
              <a:rPr lang="en-US" dirty="0" smtClean="0">
                <a:latin typeface="Shadows Into Light" panose="02000506000000020004" pitchFamily="2" charset="0"/>
              </a:rPr>
              <a:t>Retell</a:t>
            </a:r>
            <a:endParaRPr lang="en-US" dirty="0">
              <a:latin typeface="Shadows Into Light" panose="02000506000000020004" pitchFamily="2" charset="0"/>
            </a:endParaRPr>
          </a:p>
        </p:txBody>
      </p:sp>
      <p:graphicFrame>
        <p:nvGraphicFramePr>
          <p:cNvPr id="5" name="Table 4"/>
          <p:cNvGraphicFramePr>
            <a:graphicFrameLocks noGrp="1"/>
          </p:cNvGraphicFramePr>
          <p:nvPr>
            <p:extLst>
              <p:ext uri="{D42A27DB-BD31-4B8C-83A1-F6EECF244321}">
                <p14:modId xmlns:p14="http://schemas.microsoft.com/office/powerpoint/2010/main" val="618244683"/>
              </p:ext>
            </p:extLst>
          </p:nvPr>
        </p:nvGraphicFramePr>
        <p:xfrm>
          <a:off x="1676400" y="1828800"/>
          <a:ext cx="6648892" cy="4244340"/>
        </p:xfrm>
        <a:graphic>
          <a:graphicData uri="http://schemas.openxmlformats.org/drawingml/2006/table">
            <a:tbl>
              <a:tblPr firstRow="1" bandRow="1">
                <a:tableStyleId>{D7AC3CCA-C797-4891-BE02-D94E43425B78}</a:tableStyleId>
              </a:tblPr>
              <a:tblGrid>
                <a:gridCol w="3324446"/>
                <a:gridCol w="3324446"/>
              </a:tblGrid>
              <a:tr h="2461260">
                <a:tc>
                  <a:txBody>
                    <a:bodyPr/>
                    <a:lstStyle/>
                    <a:p>
                      <a:r>
                        <a:rPr lang="es-CL" sz="2800" kern="1200" dirty="0" smtClean="0">
                          <a:solidFill>
                            <a:srgbClr val="FF0000"/>
                          </a:solidFill>
                          <a:effectLst/>
                          <a:latin typeface="Shadows Into Light" panose="02000506000000020004" pitchFamily="2" charset="0"/>
                        </a:rPr>
                        <a:t>¿Qué pasó en el libro? Incluye las personajes, el lugar y eventos.</a:t>
                      </a:r>
                      <a:endParaRPr lang="en-US" sz="2800" b="1" kern="1200" dirty="0">
                        <a:solidFill>
                          <a:srgbClr val="FF0000"/>
                        </a:solidFill>
                        <a:effectLst/>
                        <a:latin typeface="Shadows Into Light" panose="02000506000000020004" pitchFamily="2" charset="0"/>
                        <a:ea typeface="+mn-ea"/>
                        <a:cs typeface="+mn-cs"/>
                      </a:endParaRPr>
                    </a:p>
                  </a:txBody>
                  <a:tcPr/>
                </a:tc>
                <a:tc>
                  <a:txBody>
                    <a:bodyPr/>
                    <a:lstStyle/>
                    <a:p>
                      <a:r>
                        <a:rPr lang="es-CL" sz="2400" kern="1200" dirty="0" smtClean="0">
                          <a:solidFill>
                            <a:srgbClr val="FF0000"/>
                          </a:solidFill>
                          <a:effectLst/>
                          <a:latin typeface="Shadows Into Light" panose="02000506000000020004" pitchFamily="2" charset="0"/>
                        </a:rPr>
                        <a:t>Los personajes principales de libro son…</a:t>
                      </a:r>
                      <a:endParaRPr lang="en-US" sz="2400" kern="1200" dirty="0" smtClean="0">
                        <a:solidFill>
                          <a:srgbClr val="FF0000"/>
                        </a:solidFill>
                        <a:effectLst/>
                        <a:latin typeface="Shadows Into Light" panose="02000506000000020004" pitchFamily="2" charset="0"/>
                      </a:endParaRPr>
                    </a:p>
                    <a:p>
                      <a:r>
                        <a:rPr lang="es-CL" sz="2400" kern="1200" dirty="0" smtClean="0">
                          <a:solidFill>
                            <a:srgbClr val="FF0000"/>
                          </a:solidFill>
                          <a:effectLst/>
                          <a:latin typeface="Shadows Into Light" panose="02000506000000020004" pitchFamily="2" charset="0"/>
                        </a:rPr>
                        <a:t>Ellos (explicar un evento) en (dónde). </a:t>
                      </a:r>
                    </a:p>
                    <a:p>
                      <a:r>
                        <a:rPr lang="es-CL" sz="2400" kern="1200" dirty="0" smtClean="0">
                          <a:solidFill>
                            <a:srgbClr val="FF0000"/>
                          </a:solidFill>
                          <a:effectLst/>
                          <a:latin typeface="Shadows Into Light" panose="02000506000000020004" pitchFamily="2" charset="0"/>
                        </a:rPr>
                        <a:t>(Repetirlo si es necesario.)</a:t>
                      </a:r>
                      <a:endParaRPr lang="en-US" sz="2400" kern="1200" dirty="0" smtClean="0">
                        <a:solidFill>
                          <a:srgbClr val="FF0000"/>
                        </a:solidFill>
                        <a:effectLst/>
                        <a:latin typeface="Shadows Into Light" panose="02000506000000020004" pitchFamily="2" charset="0"/>
                      </a:endParaRPr>
                    </a:p>
                    <a:p>
                      <a:endParaRPr lang="en-US" dirty="0"/>
                    </a:p>
                  </a:txBody>
                  <a:tcPr/>
                </a:tc>
              </a:tr>
              <a:tr h="1684020">
                <a:tc>
                  <a:txBody>
                    <a:bodyPr/>
                    <a:lstStyle/>
                    <a:p>
                      <a:r>
                        <a:rPr lang="en-US" sz="2000" dirty="0" smtClean="0">
                          <a:latin typeface="Shadows Into Light" panose="02000506000000020004" pitchFamily="2" charset="0"/>
                        </a:rPr>
                        <a:t>What happened in the book? Include</a:t>
                      </a:r>
                      <a:r>
                        <a:rPr lang="en-US" sz="2000" baseline="0" dirty="0" smtClean="0">
                          <a:latin typeface="Shadows Into Light" panose="02000506000000020004" pitchFamily="2" charset="0"/>
                        </a:rPr>
                        <a:t> persons, places and events.</a:t>
                      </a:r>
                      <a:endParaRPr lang="en-US" sz="2000" dirty="0">
                        <a:latin typeface="Shadows Into Light" panose="02000506000000020004" pitchFamily="2" charset="0"/>
                      </a:endParaRPr>
                    </a:p>
                  </a:txBody>
                  <a:tcPr/>
                </a:tc>
                <a:tc>
                  <a:txBody>
                    <a:bodyPr/>
                    <a:lstStyle/>
                    <a:p>
                      <a:r>
                        <a:rPr lang="en-US" sz="2000" dirty="0" smtClean="0">
                          <a:latin typeface="Shadows Into Light" panose="02000506000000020004" pitchFamily="2" charset="0"/>
                        </a:rPr>
                        <a:t>The main</a:t>
                      </a:r>
                      <a:r>
                        <a:rPr lang="en-US" sz="2000" baseline="0" dirty="0" smtClean="0">
                          <a:latin typeface="Shadows Into Light" panose="02000506000000020004" pitchFamily="2" charset="0"/>
                        </a:rPr>
                        <a:t> characters are …</a:t>
                      </a:r>
                    </a:p>
                    <a:p>
                      <a:r>
                        <a:rPr lang="en-US" sz="2000" baseline="0" dirty="0" smtClean="0">
                          <a:latin typeface="Shadows Into Light" panose="02000506000000020004" pitchFamily="2" charset="0"/>
                        </a:rPr>
                        <a:t>They (explain an event) in (where). </a:t>
                      </a:r>
                    </a:p>
                    <a:p>
                      <a:r>
                        <a:rPr lang="en-US" sz="2000" baseline="0" dirty="0" smtClean="0">
                          <a:latin typeface="Shadows Into Light" panose="02000506000000020004" pitchFamily="2" charset="0"/>
                        </a:rPr>
                        <a:t>(Repeat if necessary.)</a:t>
                      </a:r>
                      <a:endParaRPr lang="en-US" sz="2000" dirty="0">
                        <a:latin typeface="Shadows Into Light" panose="02000506000000020004" pitchFamily="2" charset="0"/>
                      </a:endParaRPr>
                    </a:p>
                  </a:txBody>
                  <a:tcPr/>
                </a:tc>
              </a:tr>
            </a:tbl>
          </a:graphicData>
        </a:graphic>
      </p:graphicFrame>
      <p:pic>
        <p:nvPicPr>
          <p:cNvPr id="6146" name="Picture 2" descr="C:\Users\heatherbrooke\Dropbox\Books del Sur\Books del Sur\Office MISC\Books Fly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33893" cy="12954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heatherbrooke\Desktop\Books del Sur - Images\Student Readin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914400"/>
            <a:ext cx="981075" cy="1519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250147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Shadows Into Light" panose="02000506000000020004" pitchFamily="2" charset="0"/>
              </a:rPr>
              <a:t>Reading Comprehension</a:t>
            </a:r>
            <a:r>
              <a:rPr lang="en-US" dirty="0" smtClean="0">
                <a:latin typeface="Shadows Into Light" panose="02000506000000020004" pitchFamily="2" charset="0"/>
              </a:rPr>
              <a:t/>
            </a:r>
            <a:br>
              <a:rPr lang="en-US" dirty="0" smtClean="0">
                <a:latin typeface="Shadows Into Light" panose="02000506000000020004" pitchFamily="2" charset="0"/>
              </a:rPr>
            </a:br>
            <a:r>
              <a:rPr lang="en-US" dirty="0" smtClean="0">
                <a:latin typeface="Shadows Into Light" panose="02000506000000020004" pitchFamily="2" charset="0"/>
              </a:rPr>
              <a:t>Making Connections</a:t>
            </a:r>
            <a:endParaRPr lang="en-US" dirty="0">
              <a:latin typeface="Shadows Into Light" panose="02000506000000020004" pitchFamily="2"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19423287"/>
              </p:ext>
            </p:extLst>
          </p:nvPr>
        </p:nvGraphicFramePr>
        <p:xfrm>
          <a:off x="1676400" y="1828800"/>
          <a:ext cx="6648892" cy="4008120"/>
        </p:xfrm>
        <a:graphic>
          <a:graphicData uri="http://schemas.openxmlformats.org/drawingml/2006/table">
            <a:tbl>
              <a:tblPr firstRow="1" bandRow="1">
                <a:tableStyleId>{D7AC3CCA-C797-4891-BE02-D94E43425B78}</a:tableStyleId>
              </a:tblPr>
              <a:tblGrid>
                <a:gridCol w="3324446"/>
                <a:gridCol w="3324446"/>
              </a:tblGrid>
              <a:tr h="990600">
                <a:tc>
                  <a:txBody>
                    <a:bodyPr/>
                    <a:lstStyle/>
                    <a:p>
                      <a:r>
                        <a:rPr lang="es-CL" sz="2400" b="0" kern="1200" dirty="0" smtClean="0">
                          <a:solidFill>
                            <a:srgbClr val="FF0000"/>
                          </a:solidFill>
                          <a:effectLst/>
                          <a:latin typeface="Shadows Into Light" panose="02000506000000020004" pitchFamily="2" charset="0"/>
                          <a:ea typeface="+mn-ea"/>
                          <a:cs typeface="+mn-cs"/>
                        </a:rPr>
                        <a:t>¿Cómo sentiste acerca del libro?</a:t>
                      </a:r>
                      <a:endParaRPr lang="en-US" sz="2400" b="0" kern="1200" dirty="0">
                        <a:solidFill>
                          <a:srgbClr val="FF0000"/>
                        </a:solidFill>
                        <a:effectLst/>
                        <a:latin typeface="Shadows Into Light" panose="02000506000000020004" pitchFamily="2" charset="0"/>
                        <a:ea typeface="+mn-ea"/>
                        <a:cs typeface="+mn-cs"/>
                      </a:endParaRPr>
                    </a:p>
                  </a:txBody>
                  <a:tcPr/>
                </a:tc>
                <a:tc>
                  <a:txBody>
                    <a:bodyPr/>
                    <a:lstStyle/>
                    <a:p>
                      <a:r>
                        <a:rPr lang="en-US" sz="2400" b="0" kern="1200" dirty="0" err="1" smtClean="0">
                          <a:solidFill>
                            <a:srgbClr val="FF0000"/>
                          </a:solidFill>
                          <a:effectLst/>
                          <a:latin typeface="Shadows Into Light" panose="02000506000000020004" pitchFamily="2" charset="0"/>
                          <a:ea typeface="+mn-ea"/>
                          <a:cs typeface="+mn-cs"/>
                        </a:rPr>
                        <a:t>Yo</a:t>
                      </a:r>
                      <a:r>
                        <a:rPr lang="en-US" sz="2400" b="0" kern="1200" dirty="0" smtClean="0">
                          <a:solidFill>
                            <a:srgbClr val="FF0000"/>
                          </a:solidFill>
                          <a:effectLst/>
                          <a:latin typeface="Shadows Into Light" panose="02000506000000020004" pitchFamily="2" charset="0"/>
                          <a:ea typeface="+mn-ea"/>
                          <a:cs typeface="+mn-cs"/>
                        </a:rPr>
                        <a:t> </a:t>
                      </a:r>
                      <a:r>
                        <a:rPr lang="en-US" sz="2400" b="0" kern="1200" dirty="0" err="1" smtClean="0">
                          <a:solidFill>
                            <a:srgbClr val="FF0000"/>
                          </a:solidFill>
                          <a:effectLst/>
                          <a:latin typeface="Shadows Into Light" panose="02000506000000020004" pitchFamily="2" charset="0"/>
                          <a:ea typeface="+mn-ea"/>
                          <a:cs typeface="+mn-cs"/>
                        </a:rPr>
                        <a:t>sentí</a:t>
                      </a:r>
                      <a:r>
                        <a:rPr lang="en-US" sz="2400" b="0" kern="1200" dirty="0" smtClean="0">
                          <a:solidFill>
                            <a:srgbClr val="FF0000"/>
                          </a:solidFill>
                          <a:effectLst/>
                          <a:latin typeface="Shadows Into Light" panose="02000506000000020004" pitchFamily="2" charset="0"/>
                          <a:ea typeface="+mn-ea"/>
                          <a:cs typeface="+mn-cs"/>
                        </a:rPr>
                        <a:t> …</a:t>
                      </a:r>
                      <a:endParaRPr lang="en-US" sz="2400" b="0" dirty="0">
                        <a:solidFill>
                          <a:srgbClr val="FF0000"/>
                        </a:solidFill>
                        <a:latin typeface="Shadows Into Light" panose="02000506000000020004" pitchFamily="2" charset="0"/>
                      </a:endParaRPr>
                    </a:p>
                  </a:txBody>
                  <a:tcPr/>
                </a:tc>
              </a:tr>
              <a:tr h="914400">
                <a:tc>
                  <a:txBody>
                    <a:bodyPr/>
                    <a:lstStyle/>
                    <a:p>
                      <a:r>
                        <a:rPr lang="en-US" sz="2400" dirty="0" smtClean="0">
                          <a:latin typeface="Shadows Into Light" panose="02000506000000020004" pitchFamily="2" charset="0"/>
                        </a:rPr>
                        <a:t>How do you feel about the book?</a:t>
                      </a:r>
                      <a:endParaRPr lang="en-US" sz="2400" dirty="0">
                        <a:latin typeface="Shadows Into Light" panose="02000506000000020004" pitchFamily="2" charset="0"/>
                      </a:endParaRPr>
                    </a:p>
                  </a:txBody>
                  <a:tcPr/>
                </a:tc>
                <a:tc>
                  <a:txBody>
                    <a:bodyPr/>
                    <a:lstStyle/>
                    <a:p>
                      <a:r>
                        <a:rPr lang="en-US" sz="2400" dirty="0" smtClean="0">
                          <a:latin typeface="Shadows Into Light" panose="02000506000000020004" pitchFamily="2" charset="0"/>
                        </a:rPr>
                        <a:t>I felt…</a:t>
                      </a:r>
                      <a:endParaRPr lang="en-US" sz="2400" dirty="0">
                        <a:latin typeface="Shadows Into Light" panose="02000506000000020004" pitchFamily="2" charset="0"/>
                      </a:endParaRPr>
                    </a:p>
                  </a:txBody>
                  <a:tcPr/>
                </a:tc>
              </a:tr>
              <a:tr h="914400">
                <a:tc>
                  <a:txBody>
                    <a:bodyPr/>
                    <a:lstStyle/>
                    <a:p>
                      <a:r>
                        <a:rPr lang="es-CL" sz="2400" kern="1200" dirty="0" smtClean="0">
                          <a:solidFill>
                            <a:srgbClr val="FF0000"/>
                          </a:solidFill>
                          <a:effectLst/>
                          <a:latin typeface="Shadows Into Light" panose="02000506000000020004" pitchFamily="2" charset="0"/>
                        </a:rPr>
                        <a:t>¿Qué tiene que ver con el tema comunidad?</a:t>
                      </a:r>
                      <a:endParaRPr lang="en-US" sz="2400" dirty="0">
                        <a:latin typeface="Shadows Into Light" panose="02000506000000020004" pitchFamily="2" charset="0"/>
                      </a:endParaRPr>
                    </a:p>
                  </a:txBody>
                  <a:tcPr/>
                </a:tc>
                <a:tc>
                  <a:txBody>
                    <a:bodyPr/>
                    <a:lstStyle/>
                    <a:p>
                      <a:r>
                        <a:rPr lang="en-US" sz="2400" dirty="0" err="1" smtClean="0">
                          <a:solidFill>
                            <a:srgbClr val="FF0000"/>
                          </a:solidFill>
                          <a:latin typeface="Shadows Into Light" panose="02000506000000020004" pitchFamily="2" charset="0"/>
                        </a:rPr>
                        <a:t>Tiene</a:t>
                      </a:r>
                      <a:r>
                        <a:rPr lang="en-US" sz="2400" dirty="0" smtClean="0">
                          <a:solidFill>
                            <a:srgbClr val="FF0000"/>
                          </a:solidFill>
                          <a:latin typeface="Shadows Into Light" panose="02000506000000020004" pitchFamily="2" charset="0"/>
                        </a:rPr>
                        <a:t> que </a:t>
                      </a:r>
                      <a:r>
                        <a:rPr lang="en-US" sz="2400" dirty="0" err="1" smtClean="0">
                          <a:solidFill>
                            <a:srgbClr val="FF0000"/>
                          </a:solidFill>
                          <a:latin typeface="Shadows Into Light" panose="02000506000000020004" pitchFamily="2" charset="0"/>
                        </a:rPr>
                        <a:t>ver</a:t>
                      </a:r>
                      <a:r>
                        <a:rPr lang="en-US" sz="2400" dirty="0" smtClean="0">
                          <a:solidFill>
                            <a:srgbClr val="FF0000"/>
                          </a:solidFill>
                          <a:latin typeface="Shadows Into Light" panose="02000506000000020004" pitchFamily="2" charset="0"/>
                        </a:rPr>
                        <a:t> con el </a:t>
                      </a:r>
                      <a:r>
                        <a:rPr lang="en-US" sz="2400" dirty="0" err="1" smtClean="0">
                          <a:solidFill>
                            <a:srgbClr val="FF0000"/>
                          </a:solidFill>
                          <a:latin typeface="Shadows Into Light" panose="02000506000000020004" pitchFamily="2" charset="0"/>
                        </a:rPr>
                        <a:t>tema</a:t>
                      </a:r>
                      <a:r>
                        <a:rPr lang="en-US" sz="2400" dirty="0" smtClean="0">
                          <a:solidFill>
                            <a:srgbClr val="FF0000"/>
                          </a:solidFill>
                          <a:latin typeface="Shadows Into Light" panose="02000506000000020004" pitchFamily="2" charset="0"/>
                        </a:rPr>
                        <a:t> </a:t>
                      </a:r>
                      <a:r>
                        <a:rPr lang="en-US" sz="2400" dirty="0" err="1" smtClean="0">
                          <a:solidFill>
                            <a:srgbClr val="FF0000"/>
                          </a:solidFill>
                          <a:latin typeface="Shadows Into Light" panose="02000506000000020004" pitchFamily="2" charset="0"/>
                        </a:rPr>
                        <a:t>comunidad</a:t>
                      </a:r>
                      <a:r>
                        <a:rPr lang="en-US" sz="2400" dirty="0" smtClean="0">
                          <a:solidFill>
                            <a:srgbClr val="FF0000"/>
                          </a:solidFill>
                          <a:latin typeface="Shadows Into Light" panose="02000506000000020004" pitchFamily="2" charset="0"/>
                        </a:rPr>
                        <a:t> </a:t>
                      </a:r>
                      <a:r>
                        <a:rPr lang="en-US" sz="2400" dirty="0" err="1" smtClean="0">
                          <a:solidFill>
                            <a:srgbClr val="FF0000"/>
                          </a:solidFill>
                          <a:latin typeface="Shadows Into Light" panose="02000506000000020004" pitchFamily="2" charset="0"/>
                        </a:rPr>
                        <a:t>porque</a:t>
                      </a:r>
                      <a:r>
                        <a:rPr lang="en-US" sz="2400" dirty="0" smtClean="0">
                          <a:solidFill>
                            <a:srgbClr val="FF0000"/>
                          </a:solidFill>
                          <a:latin typeface="Shadows Into Light" panose="02000506000000020004" pitchFamily="2" charset="0"/>
                        </a:rPr>
                        <a:t>…</a:t>
                      </a:r>
                      <a:endParaRPr lang="en-US" sz="2400" dirty="0">
                        <a:solidFill>
                          <a:srgbClr val="FF0000"/>
                        </a:solidFill>
                        <a:latin typeface="Shadows Into Light" panose="02000506000000020004" pitchFamily="2" charset="0"/>
                      </a:endParaRPr>
                    </a:p>
                  </a:txBody>
                  <a:tcPr/>
                </a:tc>
              </a:tr>
              <a:tr h="990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Shadows Into Light" panose="02000506000000020004" pitchFamily="2" charset="0"/>
                        </a:rPr>
                        <a:t>What does the book have to do with the them</a:t>
                      </a:r>
                      <a:r>
                        <a:rPr lang="en-US" sz="2400" baseline="0" dirty="0" smtClean="0">
                          <a:latin typeface="Shadows Into Light" panose="02000506000000020004" pitchFamily="2" charset="0"/>
                        </a:rPr>
                        <a:t>e community</a:t>
                      </a:r>
                      <a:r>
                        <a:rPr lang="en-US" sz="2400" dirty="0" smtClean="0">
                          <a:latin typeface="Shadows Into Light" panose="02000506000000020004" pitchFamily="2" charset="0"/>
                        </a:rPr>
                        <a:t>?</a:t>
                      </a:r>
                    </a:p>
                  </a:txBody>
                  <a:tcPr/>
                </a:tc>
                <a:tc>
                  <a:txBody>
                    <a:bodyPr/>
                    <a:lstStyle/>
                    <a:p>
                      <a:r>
                        <a:rPr lang="en-US" sz="2400" dirty="0" smtClean="0">
                          <a:latin typeface="Shadows Into Light" panose="02000506000000020004" pitchFamily="2" charset="0"/>
                        </a:rPr>
                        <a:t>The book has to do with the theme community because …</a:t>
                      </a:r>
                      <a:endParaRPr lang="en-US" sz="2400" dirty="0">
                        <a:latin typeface="Shadows Into Light" panose="02000506000000020004" pitchFamily="2" charset="0"/>
                      </a:endParaRPr>
                    </a:p>
                  </a:txBody>
                  <a:tcPr/>
                </a:tc>
              </a:tr>
            </a:tbl>
          </a:graphicData>
        </a:graphic>
      </p:graphicFrame>
      <p:pic>
        <p:nvPicPr>
          <p:cNvPr id="6146" name="Picture 2" descr="C:\Users\heatherbrooke\Dropbox\Books del Sur\Books del Sur\Office MISC\Books Fly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33893" cy="12954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heatherbrooke\Desktop\Books del Sur - Images\Student Readin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914400"/>
            <a:ext cx="981075" cy="1519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85638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Shadows Into Light" panose="02000506000000020004" pitchFamily="2" charset="0"/>
              </a:rPr>
              <a:t>Examples of Books that </a:t>
            </a:r>
            <a:br>
              <a:rPr lang="en-US" b="1" dirty="0" smtClean="0">
                <a:latin typeface="Shadows Into Light" panose="02000506000000020004" pitchFamily="2" charset="0"/>
              </a:rPr>
            </a:br>
            <a:r>
              <a:rPr lang="en-US" b="1" dirty="0" smtClean="0">
                <a:latin typeface="Shadows Into Light" panose="02000506000000020004" pitchFamily="2" charset="0"/>
              </a:rPr>
              <a:t>Unify Literacy &amp; Content</a:t>
            </a:r>
            <a:endParaRPr lang="en-US" dirty="0">
              <a:latin typeface="Shadows Into Light" panose="02000506000000020004" pitchFamily="2"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777267214"/>
              </p:ext>
            </p:extLst>
          </p:nvPr>
        </p:nvGraphicFramePr>
        <p:xfrm>
          <a:off x="1600200" y="1844040"/>
          <a:ext cx="6477000" cy="4175760"/>
        </p:xfrm>
        <a:graphic>
          <a:graphicData uri="http://schemas.openxmlformats.org/drawingml/2006/table">
            <a:tbl>
              <a:tblPr firstRow="1" bandRow="1">
                <a:tableStyleId>{D7AC3CCA-C797-4891-BE02-D94E43425B78}</a:tableStyleId>
              </a:tblPr>
              <a:tblGrid>
                <a:gridCol w="3238500"/>
                <a:gridCol w="3238500"/>
              </a:tblGrid>
              <a:tr h="1050666">
                <a:tc>
                  <a:txBody>
                    <a:bodyPr/>
                    <a:lstStyle/>
                    <a:p>
                      <a:pPr algn="ctr"/>
                      <a:r>
                        <a:rPr lang="en-US" sz="3200" b="0" u="none" dirty="0" smtClean="0">
                          <a:solidFill>
                            <a:srgbClr val="FF0000"/>
                          </a:solidFill>
                          <a:latin typeface="Shadows Into Light" panose="02000506000000020004" pitchFamily="2" charset="0"/>
                        </a:rPr>
                        <a:t>K</a:t>
                      </a:r>
                      <a:endParaRPr lang="en-US" sz="3200" b="0" u="none" dirty="0">
                        <a:solidFill>
                          <a:srgbClr val="FF0000"/>
                        </a:solidFill>
                        <a:latin typeface="Shadows Into Light" panose="02000506000000020004" pitchFamily="2" charset="0"/>
                      </a:endParaRPr>
                    </a:p>
                  </a:txBody>
                  <a:tcPr/>
                </a:tc>
                <a:tc>
                  <a:txBody>
                    <a:bodyPr/>
                    <a:lstStyle/>
                    <a:p>
                      <a:pPr algn="ctr"/>
                      <a:r>
                        <a:rPr lang="en-US" sz="3200" b="0" dirty="0" smtClean="0">
                          <a:solidFill>
                            <a:srgbClr val="FF0000"/>
                          </a:solidFill>
                          <a:latin typeface="Shadows Into Light" panose="02000506000000020004" pitchFamily="2" charset="0"/>
                        </a:rPr>
                        <a:t> </a:t>
                      </a:r>
                      <a:r>
                        <a:rPr lang="en-US" sz="3200" b="0" u="none" dirty="0" smtClean="0">
                          <a:solidFill>
                            <a:srgbClr val="FF0000"/>
                          </a:solidFill>
                          <a:latin typeface="Shadows Into Light" panose="02000506000000020004" pitchFamily="2" charset="0"/>
                        </a:rPr>
                        <a:t>El </a:t>
                      </a:r>
                      <a:r>
                        <a:rPr lang="en-US" sz="3200" b="0" u="none" dirty="0" err="1" smtClean="0">
                          <a:solidFill>
                            <a:srgbClr val="FF0000"/>
                          </a:solidFill>
                          <a:latin typeface="Shadows Into Light" panose="02000506000000020004" pitchFamily="2" charset="0"/>
                        </a:rPr>
                        <a:t>rabanito</a:t>
                      </a:r>
                      <a:r>
                        <a:rPr lang="en-US" sz="3200" b="0" u="none" dirty="0" smtClean="0">
                          <a:solidFill>
                            <a:srgbClr val="FF0000"/>
                          </a:solidFill>
                          <a:latin typeface="Shadows Into Light" panose="02000506000000020004" pitchFamily="2" charset="0"/>
                        </a:rPr>
                        <a:t> que </a:t>
                      </a:r>
                      <a:r>
                        <a:rPr lang="en-US" sz="3200" b="0" u="none" dirty="0" err="1" smtClean="0">
                          <a:solidFill>
                            <a:srgbClr val="FF0000"/>
                          </a:solidFill>
                          <a:latin typeface="Shadows Into Light" panose="02000506000000020004" pitchFamily="2" charset="0"/>
                        </a:rPr>
                        <a:t>volvió</a:t>
                      </a:r>
                      <a:endParaRPr lang="en-US" sz="3200" b="0" u="none" dirty="0">
                        <a:solidFill>
                          <a:srgbClr val="FF0000"/>
                        </a:solidFill>
                        <a:latin typeface="Shadows Into Light" panose="02000506000000020004" pitchFamily="2" charset="0"/>
                      </a:endParaRPr>
                    </a:p>
                  </a:txBody>
                  <a:tcPr/>
                </a:tc>
              </a:tr>
              <a:tr h="145586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L" sz="3200" b="0" kern="1200" dirty="0" smtClean="0">
                        <a:solidFill>
                          <a:srgbClr val="FF0000"/>
                        </a:solidFill>
                        <a:effectLst/>
                        <a:latin typeface="Shadows Into Light" panose="02000506000000020004" pitchFamily="2" charset="0"/>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lang="es-CL" sz="3200" b="0" kern="1200" dirty="0" smtClean="0">
                          <a:solidFill>
                            <a:srgbClr val="FF0000"/>
                          </a:solidFill>
                          <a:effectLst/>
                          <a:latin typeface="Shadows Into Light" panose="02000506000000020004" pitchFamily="2" charset="0"/>
                          <a:ea typeface="+mn-ea"/>
                          <a:cs typeface="+mn-cs"/>
                        </a:rPr>
                        <a:t>1st</a:t>
                      </a:r>
                      <a:r>
                        <a:rPr lang="es-CL" sz="3200" b="0" kern="1200" baseline="0" dirty="0" smtClean="0">
                          <a:solidFill>
                            <a:srgbClr val="FF0000"/>
                          </a:solidFill>
                          <a:effectLst/>
                          <a:latin typeface="Shadows Into Light" panose="02000506000000020004" pitchFamily="2" charset="0"/>
                          <a:ea typeface="+mn-ea"/>
                          <a:cs typeface="+mn-cs"/>
                        </a:rPr>
                        <a:t> Grade</a:t>
                      </a:r>
                    </a:p>
                    <a:p>
                      <a:pPr algn="ctr"/>
                      <a:endParaRPr lang="en-US" sz="3200" b="0" kern="1200" dirty="0">
                        <a:solidFill>
                          <a:srgbClr val="FF0000"/>
                        </a:solidFill>
                        <a:effectLst/>
                        <a:latin typeface="Shadows Into Light" panose="02000506000000020004" pitchFamily="2" charset="0"/>
                        <a:ea typeface="+mn-ea"/>
                        <a:cs typeface="+mn-cs"/>
                      </a:endParaRPr>
                    </a:p>
                  </a:txBody>
                  <a:tcPr/>
                </a:tc>
                <a:tc>
                  <a:txBody>
                    <a:bodyPr/>
                    <a:lstStyle/>
                    <a:p>
                      <a:pPr algn="ctr"/>
                      <a:endParaRPr lang="es-CL" sz="3200" b="0" u="none" kern="1200" baseline="0" dirty="0" smtClean="0">
                        <a:solidFill>
                          <a:srgbClr val="FF0000"/>
                        </a:solidFill>
                        <a:effectLst/>
                        <a:latin typeface="Shadows Into Light" panose="02000506000000020004" pitchFamily="2" charset="0"/>
                        <a:ea typeface="+mn-ea"/>
                        <a:cs typeface="+mn-cs"/>
                      </a:endParaRPr>
                    </a:p>
                    <a:p>
                      <a:pPr algn="ctr"/>
                      <a:r>
                        <a:rPr lang="es-CL" sz="3200" b="0" u="none" kern="1200" baseline="0" dirty="0" smtClean="0">
                          <a:solidFill>
                            <a:srgbClr val="FF0000"/>
                          </a:solidFill>
                          <a:effectLst/>
                          <a:latin typeface="Shadows Into Light" panose="02000506000000020004" pitchFamily="2" charset="0"/>
                          <a:ea typeface="+mn-ea"/>
                          <a:cs typeface="+mn-cs"/>
                        </a:rPr>
                        <a:t>De aquí de allá</a:t>
                      </a:r>
                    </a:p>
                  </a:txBody>
                  <a:tcPr/>
                </a:tc>
              </a:tr>
              <a:tr h="145586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3200" b="0" kern="1200" dirty="0" smtClean="0">
                        <a:solidFill>
                          <a:srgbClr val="FF0000"/>
                        </a:solidFill>
                        <a:effectLst/>
                        <a:latin typeface="Shadows Into Light" panose="02000506000000020004" pitchFamily="2" charset="0"/>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3200" b="0" kern="1200" dirty="0" smtClean="0">
                          <a:solidFill>
                            <a:srgbClr val="FF0000"/>
                          </a:solidFill>
                          <a:effectLst/>
                          <a:latin typeface="Shadows Into Light" panose="02000506000000020004" pitchFamily="2" charset="0"/>
                          <a:ea typeface="+mn-ea"/>
                          <a:cs typeface="+mn-cs"/>
                        </a:rPr>
                        <a:t>2</a:t>
                      </a:r>
                      <a:r>
                        <a:rPr lang="en-US" sz="3200" b="0" kern="1200" baseline="30000" dirty="0" smtClean="0">
                          <a:solidFill>
                            <a:srgbClr val="FF0000"/>
                          </a:solidFill>
                          <a:effectLst/>
                          <a:latin typeface="Shadows Into Light" panose="02000506000000020004" pitchFamily="2" charset="0"/>
                          <a:ea typeface="+mn-ea"/>
                          <a:cs typeface="+mn-cs"/>
                        </a:rPr>
                        <a:t>nd</a:t>
                      </a:r>
                      <a:r>
                        <a:rPr lang="en-US" sz="3200" b="0" kern="1200" dirty="0" smtClean="0">
                          <a:solidFill>
                            <a:srgbClr val="FF0000"/>
                          </a:solidFill>
                          <a:effectLst/>
                          <a:latin typeface="Shadows Into Light" panose="02000506000000020004" pitchFamily="2" charset="0"/>
                          <a:ea typeface="+mn-ea"/>
                          <a:cs typeface="+mn-cs"/>
                        </a:rPr>
                        <a:t> – 3</a:t>
                      </a:r>
                      <a:r>
                        <a:rPr lang="en-US" sz="3200" b="0" kern="1200" baseline="30000" dirty="0" smtClean="0">
                          <a:solidFill>
                            <a:srgbClr val="FF0000"/>
                          </a:solidFill>
                          <a:effectLst/>
                          <a:latin typeface="Shadows Into Light" panose="02000506000000020004" pitchFamily="2" charset="0"/>
                          <a:ea typeface="+mn-ea"/>
                          <a:cs typeface="+mn-cs"/>
                        </a:rPr>
                        <a:t>rd</a:t>
                      </a:r>
                    </a:p>
                    <a:p>
                      <a:pPr algn="ctr"/>
                      <a:r>
                        <a:rPr lang="en-US" sz="3200" b="0" kern="1200" dirty="0" smtClean="0">
                          <a:solidFill>
                            <a:srgbClr val="FF0000"/>
                          </a:solidFill>
                          <a:effectLst/>
                          <a:latin typeface="Shadows Into Light" panose="02000506000000020004" pitchFamily="2" charset="0"/>
                          <a:ea typeface="+mn-ea"/>
                          <a:cs typeface="+mn-cs"/>
                        </a:rPr>
                        <a:t>Grade</a:t>
                      </a:r>
                      <a:endParaRPr lang="en-US" sz="3200" b="0" kern="1200" dirty="0">
                        <a:solidFill>
                          <a:srgbClr val="FF0000"/>
                        </a:solidFill>
                        <a:effectLst/>
                        <a:latin typeface="Shadows Into Light" panose="02000506000000020004" pitchFamily="2" charset="0"/>
                        <a:ea typeface="+mn-ea"/>
                        <a:cs typeface="+mn-cs"/>
                      </a:endParaRPr>
                    </a:p>
                  </a:txBody>
                  <a:tcPr/>
                </a:tc>
                <a:tc>
                  <a:txBody>
                    <a:bodyPr/>
                    <a:lstStyle/>
                    <a:p>
                      <a:pPr algn="ctr"/>
                      <a:endParaRPr lang="en-US" sz="4400" b="0" kern="1200" baseline="30000" dirty="0" smtClean="0">
                        <a:solidFill>
                          <a:srgbClr val="FF0000"/>
                        </a:solidFill>
                        <a:effectLst/>
                        <a:latin typeface="Shadows Into Light" panose="02000506000000020004" pitchFamily="2" charset="0"/>
                        <a:ea typeface="+mn-ea"/>
                        <a:cs typeface="+mn-cs"/>
                      </a:endParaRPr>
                    </a:p>
                    <a:p>
                      <a:pPr algn="ctr"/>
                      <a:r>
                        <a:rPr lang="en-US" sz="4400" b="0" kern="1200" baseline="30000" dirty="0" err="1" smtClean="0">
                          <a:solidFill>
                            <a:srgbClr val="FF0000"/>
                          </a:solidFill>
                          <a:effectLst/>
                          <a:latin typeface="Shadows Into Light" panose="02000506000000020004" pitchFamily="2" charset="0"/>
                          <a:ea typeface="+mn-ea"/>
                          <a:cs typeface="+mn-cs"/>
                        </a:rPr>
                        <a:t>Amadeo</a:t>
                      </a:r>
                      <a:r>
                        <a:rPr lang="en-US" sz="4400" b="0" kern="1200" baseline="30000" dirty="0" smtClean="0">
                          <a:solidFill>
                            <a:srgbClr val="FF0000"/>
                          </a:solidFill>
                          <a:effectLst/>
                          <a:latin typeface="Shadows Into Light" panose="02000506000000020004" pitchFamily="2" charset="0"/>
                          <a:ea typeface="+mn-ea"/>
                          <a:cs typeface="+mn-cs"/>
                        </a:rPr>
                        <a:t> </a:t>
                      </a:r>
                      <a:r>
                        <a:rPr lang="en-US" sz="4400" b="0" kern="1200" baseline="30000" dirty="0" err="1" smtClean="0">
                          <a:solidFill>
                            <a:srgbClr val="FF0000"/>
                          </a:solidFill>
                          <a:effectLst/>
                          <a:latin typeface="Shadows Into Light" panose="02000506000000020004" pitchFamily="2" charset="0"/>
                          <a:ea typeface="+mn-ea"/>
                          <a:cs typeface="+mn-cs"/>
                        </a:rPr>
                        <a:t>va</a:t>
                      </a:r>
                      <a:r>
                        <a:rPr lang="en-US" sz="4400" b="0" kern="1200" baseline="30000" dirty="0" smtClean="0">
                          <a:solidFill>
                            <a:srgbClr val="FF0000"/>
                          </a:solidFill>
                          <a:effectLst/>
                          <a:latin typeface="Shadows Into Light" panose="02000506000000020004" pitchFamily="2" charset="0"/>
                          <a:ea typeface="+mn-ea"/>
                          <a:cs typeface="+mn-cs"/>
                        </a:rPr>
                        <a:t> al </a:t>
                      </a:r>
                      <a:r>
                        <a:rPr lang="en-US" sz="4400" b="0" kern="1200" baseline="30000" dirty="0" err="1" smtClean="0">
                          <a:solidFill>
                            <a:srgbClr val="FF0000"/>
                          </a:solidFill>
                          <a:effectLst/>
                          <a:latin typeface="Shadows Into Light" panose="02000506000000020004" pitchFamily="2" charset="0"/>
                          <a:ea typeface="+mn-ea"/>
                          <a:cs typeface="+mn-cs"/>
                        </a:rPr>
                        <a:t>colegio</a:t>
                      </a:r>
                      <a:endParaRPr lang="en-US" sz="4400" b="0" kern="1200" dirty="0">
                        <a:solidFill>
                          <a:srgbClr val="FF0000"/>
                        </a:solidFill>
                        <a:effectLst/>
                        <a:latin typeface="Shadows Into Light" panose="02000506000000020004" pitchFamily="2" charset="0"/>
                        <a:ea typeface="+mn-ea"/>
                        <a:cs typeface="+mn-cs"/>
                      </a:endParaRPr>
                    </a:p>
                  </a:txBody>
                  <a:tcPr/>
                </a:tc>
              </a:tr>
            </a:tbl>
          </a:graphicData>
        </a:graphic>
      </p:graphicFrame>
      <p:pic>
        <p:nvPicPr>
          <p:cNvPr id="6146" name="Picture 2" descr="C:\Users\heatherbrooke\Dropbox\Books del Sur\Books del Sur\Office MISC\Books Fly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33893" cy="129540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C:\Users\heatherbrooke\Desktop\Books del Sur - Images\Student Writing (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856" y="903514"/>
            <a:ext cx="964050" cy="1471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8466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59" y="1639430"/>
            <a:ext cx="8305800" cy="5218570"/>
          </a:xfrm>
        </p:spPr>
        <p:txBody>
          <a:bodyPr>
            <a:normAutofit/>
          </a:bodyPr>
          <a:lstStyle/>
          <a:p>
            <a:pPr marL="571500" indent="-571500">
              <a:buBlip>
                <a:blip r:embed="rId3"/>
              </a:buBlip>
            </a:pPr>
            <a:r>
              <a:rPr lang="en-US" sz="3600" b="1" dirty="0" smtClean="0">
                <a:latin typeface="Shadows Into Light" panose="02000506000000020004" pitchFamily="2" charset="0"/>
              </a:rPr>
              <a:t>What are the examples of content and literacy evident in the texts?</a:t>
            </a:r>
            <a:r>
              <a:rPr lang="en-US" sz="3600" b="1" dirty="0">
                <a:latin typeface="Shadows Into Light" panose="02000506000000020004" pitchFamily="2" charset="0"/>
              </a:rPr>
              <a:t/>
            </a:r>
            <a:br>
              <a:rPr lang="en-US" sz="3600" b="1" dirty="0">
                <a:latin typeface="Shadows Into Light" panose="02000506000000020004" pitchFamily="2" charset="0"/>
              </a:rPr>
            </a:br>
            <a:r>
              <a:rPr lang="en-US" sz="3600" b="1" dirty="0" smtClean="0">
                <a:latin typeface="Shadows Into Light" panose="02000506000000020004" pitchFamily="2" charset="0"/>
              </a:rPr>
              <a:t>What text features (if any) are unique about these examples of Authentic Spanish books?</a:t>
            </a:r>
            <a:br>
              <a:rPr lang="en-US" sz="3600" b="1" dirty="0" smtClean="0">
                <a:latin typeface="Shadows Into Light" panose="02000506000000020004" pitchFamily="2" charset="0"/>
              </a:rPr>
            </a:br>
            <a:r>
              <a:rPr lang="en-US" sz="3600" b="1" dirty="0" smtClean="0">
                <a:latin typeface="Shadows Into Light" panose="02000506000000020004" pitchFamily="2" charset="0"/>
              </a:rPr>
              <a:t>What students would connect to this text?</a:t>
            </a:r>
            <a:br>
              <a:rPr lang="en-US" sz="3600" b="1" dirty="0" smtClean="0">
                <a:latin typeface="Shadows Into Light" panose="02000506000000020004" pitchFamily="2" charset="0"/>
              </a:rPr>
            </a:br>
            <a:endParaRPr lang="en-US" sz="3600" dirty="0">
              <a:latin typeface="Shadows Into Light" panose="02000506000000020004" pitchFamily="2" charset="0"/>
            </a:endParaRPr>
          </a:p>
        </p:txBody>
      </p:sp>
      <p:pic>
        <p:nvPicPr>
          <p:cNvPr id="6146" name="Picture 2" descr="C:\Users\heatherbrooke\Dropbox\Books del Sur\Books del Sur\Office MISC\Books Flyi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933893" cy="129540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838200" y="644071"/>
            <a:ext cx="8077200" cy="9953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latin typeface="Shadows Into Light" panose="02000506000000020004" pitchFamily="2" charset="0"/>
              </a:rPr>
              <a:t>Reflect &amp; Discuss</a:t>
            </a:r>
            <a:endParaRPr lang="en-US" sz="4000" dirty="0">
              <a:latin typeface="Shadows Into Light" panose="02000506000000020004" pitchFamily="2" charset="0"/>
            </a:endParaRPr>
          </a:p>
        </p:txBody>
      </p:sp>
      <p:pic>
        <p:nvPicPr>
          <p:cNvPr id="9"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66469" r="50000"/>
          <a:stretch/>
        </p:blipFill>
        <p:spPr bwMode="auto">
          <a:xfrm>
            <a:off x="739094" y="3200400"/>
            <a:ext cx="466725" cy="435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66469" r="50000"/>
          <a:stretch/>
        </p:blipFill>
        <p:spPr bwMode="auto">
          <a:xfrm>
            <a:off x="1001485" y="4800600"/>
            <a:ext cx="466725" cy="435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354281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Shadows Into Light" panose="02000506000000020004" pitchFamily="2" charset="0"/>
              </a:rPr>
              <a:t>Join the migration</a:t>
            </a:r>
            <a:endParaRPr lang="en-US" dirty="0">
              <a:latin typeface="Shadows Into Light" panose="02000506000000020004" pitchFamily="2"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1524000"/>
            <a:ext cx="8920324" cy="3886200"/>
          </a:xfrm>
          <a:prstGeom prst="rect">
            <a:avLst/>
          </a:prstGeom>
        </p:spPr>
      </p:pic>
      <p:sp>
        <p:nvSpPr>
          <p:cNvPr id="5" name="TextBox 4"/>
          <p:cNvSpPr txBox="1"/>
          <p:nvPr/>
        </p:nvSpPr>
        <p:spPr>
          <a:xfrm>
            <a:off x="2590800" y="5518312"/>
            <a:ext cx="4455238" cy="584775"/>
          </a:xfrm>
          <a:prstGeom prst="rect">
            <a:avLst/>
          </a:prstGeom>
          <a:noFill/>
        </p:spPr>
        <p:txBody>
          <a:bodyPr wrap="square" rtlCol="0">
            <a:spAutoFit/>
          </a:bodyPr>
          <a:lstStyle/>
          <a:p>
            <a:r>
              <a:rPr lang="en-US" sz="3200" dirty="0" smtClean="0">
                <a:latin typeface="Century Gothic" panose="020B0502020202020204" pitchFamily="34" charset="0"/>
              </a:rPr>
              <a:t>www.booksdelsur.org</a:t>
            </a:r>
            <a:endParaRPr lang="en-US" sz="3200" dirty="0">
              <a:latin typeface="Century Gothic" panose="020B0502020202020204" pitchFamily="34" charset="0"/>
            </a:endParaRPr>
          </a:p>
        </p:txBody>
      </p:sp>
    </p:spTree>
    <p:extLst>
      <p:ext uri="{BB962C8B-B14F-4D97-AF65-F5344CB8AC3E}">
        <p14:creationId xmlns:p14="http://schemas.microsoft.com/office/powerpoint/2010/main" val="268150632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bp.blogspot.com/_0tA5dmNlUGY/Sih8nq47GBI/AAAAAAAAEMs/74Ct0G8wuTM/s400/prff.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599" y="116582"/>
            <a:ext cx="4744093" cy="65890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3.bp.blogspot.com/_0tA5dmNlUGY/Sih8nxuh9jI/AAAAAAAAEM0/8JooBa4cFU8/s400/pro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6638" y="66920"/>
            <a:ext cx="4939430" cy="6697532"/>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3314"/>
            <a:ext cx="5111553"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950127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 calcmode="lin" valueType="num">
                                      <p:cBhvr additive="base">
                                        <p:cTn id="7" dur="500" fill="hold"/>
                                        <p:tgtEl>
                                          <p:spTgt spid="1029"/>
                                        </p:tgtEl>
                                        <p:attrNameLst>
                                          <p:attrName>ppt_x</p:attrName>
                                        </p:attrNameLst>
                                      </p:cBhvr>
                                      <p:tavLst>
                                        <p:tav tm="0">
                                          <p:val>
                                            <p:strVal val="#ppt_x"/>
                                          </p:val>
                                        </p:tav>
                                        <p:tav tm="100000">
                                          <p:val>
                                            <p:strVal val="#ppt_x"/>
                                          </p:val>
                                        </p:tav>
                                      </p:tavLst>
                                    </p:anim>
                                    <p:anim calcmode="lin" valueType="num">
                                      <p:cBhvr additive="base">
                                        <p:cTn id="8"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029"/>
                                        </p:tgtEl>
                                        <p:attrNameLst>
                                          <p:attrName>ppt_x</p:attrName>
                                        </p:attrNameLst>
                                      </p:cBhvr>
                                      <p:tavLst>
                                        <p:tav tm="0">
                                          <p:val>
                                            <p:strVal val="ppt_x"/>
                                          </p:val>
                                        </p:tav>
                                        <p:tav tm="100000">
                                          <p:val>
                                            <p:strVal val="ppt_x"/>
                                          </p:val>
                                        </p:tav>
                                      </p:tavLst>
                                    </p:anim>
                                    <p:anim calcmode="lin" valueType="num">
                                      <p:cBhvr additive="base">
                                        <p:cTn id="13" dur="500"/>
                                        <p:tgtEl>
                                          <p:spTgt spid="1029"/>
                                        </p:tgtEl>
                                        <p:attrNameLst>
                                          <p:attrName>ppt_y</p:attrName>
                                        </p:attrNameLst>
                                      </p:cBhvr>
                                      <p:tavLst>
                                        <p:tav tm="0">
                                          <p:val>
                                            <p:strVal val="ppt_y"/>
                                          </p:val>
                                        </p:tav>
                                        <p:tav tm="100000">
                                          <p:val>
                                            <p:strVal val="1+ppt_h/2"/>
                                          </p:val>
                                        </p:tav>
                                      </p:tavLst>
                                    </p:anim>
                                    <p:set>
                                      <p:cBhvr>
                                        <p:cTn id="14" dur="1" fill="hold">
                                          <p:stCondLst>
                                            <p:cond delay="499"/>
                                          </p:stCondLst>
                                        </p:cTn>
                                        <p:tgtEl>
                                          <p:spTgt spid="102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1000" fill="hold"/>
                                        <p:tgtEl>
                                          <p:spTgt spid="1026"/>
                                        </p:tgtEl>
                                        <p:attrNameLst>
                                          <p:attrName>ppt_x</p:attrName>
                                        </p:attrNameLst>
                                      </p:cBhvr>
                                      <p:tavLst>
                                        <p:tav tm="0">
                                          <p:val>
                                            <p:strVal val="#ppt_x"/>
                                          </p:val>
                                        </p:tav>
                                        <p:tav tm="100000">
                                          <p:val>
                                            <p:strVal val="#ppt_x"/>
                                          </p:val>
                                        </p:tav>
                                      </p:tavLst>
                                    </p:anim>
                                    <p:anim calcmode="lin" valueType="num">
                                      <p:cBhvr additive="base">
                                        <p:cTn id="20" dur="10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1000"/>
                                        <p:tgtEl>
                                          <p:spTgt spid="1026"/>
                                        </p:tgtEl>
                                        <p:attrNameLst>
                                          <p:attrName>ppt_x</p:attrName>
                                        </p:attrNameLst>
                                      </p:cBhvr>
                                      <p:tavLst>
                                        <p:tav tm="0">
                                          <p:val>
                                            <p:strVal val="ppt_x"/>
                                          </p:val>
                                        </p:tav>
                                        <p:tav tm="100000">
                                          <p:val>
                                            <p:strVal val="ppt_x"/>
                                          </p:val>
                                        </p:tav>
                                      </p:tavLst>
                                    </p:anim>
                                    <p:anim calcmode="lin" valueType="num">
                                      <p:cBhvr additive="base">
                                        <p:cTn id="25" dur="1000"/>
                                        <p:tgtEl>
                                          <p:spTgt spid="1026"/>
                                        </p:tgtEl>
                                        <p:attrNameLst>
                                          <p:attrName>ppt_y</p:attrName>
                                        </p:attrNameLst>
                                      </p:cBhvr>
                                      <p:tavLst>
                                        <p:tav tm="0">
                                          <p:val>
                                            <p:strVal val="ppt_y"/>
                                          </p:val>
                                        </p:tav>
                                        <p:tav tm="100000">
                                          <p:val>
                                            <p:strVal val="1+ppt_h/2"/>
                                          </p:val>
                                        </p:tav>
                                      </p:tavLst>
                                    </p:anim>
                                    <p:set>
                                      <p:cBhvr>
                                        <p:cTn id="26" dur="1" fill="hold">
                                          <p:stCondLst>
                                            <p:cond delay="999"/>
                                          </p:stCondLst>
                                        </p:cTn>
                                        <p:tgtEl>
                                          <p:spTgt spid="102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28"/>
                                        </p:tgtEl>
                                        <p:attrNameLst>
                                          <p:attrName>style.visibility</p:attrName>
                                        </p:attrNameLst>
                                      </p:cBhvr>
                                      <p:to>
                                        <p:strVal val="visible"/>
                                      </p:to>
                                    </p:set>
                                    <p:anim calcmode="lin" valueType="num">
                                      <p:cBhvr additive="base">
                                        <p:cTn id="31" dur="1000" fill="hold"/>
                                        <p:tgtEl>
                                          <p:spTgt spid="1028"/>
                                        </p:tgtEl>
                                        <p:attrNameLst>
                                          <p:attrName>ppt_x</p:attrName>
                                        </p:attrNameLst>
                                      </p:cBhvr>
                                      <p:tavLst>
                                        <p:tav tm="0">
                                          <p:val>
                                            <p:strVal val="#ppt_x"/>
                                          </p:val>
                                        </p:tav>
                                        <p:tav tm="100000">
                                          <p:val>
                                            <p:strVal val="#ppt_x"/>
                                          </p:val>
                                        </p:tav>
                                      </p:tavLst>
                                    </p:anim>
                                    <p:anim calcmode="lin" valueType="num">
                                      <p:cBhvr additive="base">
                                        <p:cTn id="32" dur="10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4848390" cy="647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838200"/>
            <a:ext cx="8464963"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2055" t="7006" b="5697"/>
          <a:stretch/>
        </p:blipFill>
        <p:spPr bwMode="auto">
          <a:xfrm>
            <a:off x="0" y="457200"/>
            <a:ext cx="9236388" cy="601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652180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2050"/>
                                        </p:tgtEl>
                                        <p:attrNameLst>
                                          <p:attrName>ppt_x</p:attrName>
                                        </p:attrNameLst>
                                      </p:cBhvr>
                                      <p:tavLst>
                                        <p:tav tm="0">
                                          <p:val>
                                            <p:strVal val="ppt_x"/>
                                          </p:val>
                                        </p:tav>
                                        <p:tav tm="100000">
                                          <p:val>
                                            <p:strVal val="ppt_x"/>
                                          </p:val>
                                        </p:tav>
                                      </p:tavLst>
                                    </p:anim>
                                    <p:anim calcmode="lin" valueType="num">
                                      <p:cBhvr additive="base">
                                        <p:cTn id="13" dur="500"/>
                                        <p:tgtEl>
                                          <p:spTgt spid="2050"/>
                                        </p:tgtEl>
                                        <p:attrNameLst>
                                          <p:attrName>ppt_y</p:attrName>
                                        </p:attrNameLst>
                                      </p:cBhvr>
                                      <p:tavLst>
                                        <p:tav tm="0">
                                          <p:val>
                                            <p:strVal val="ppt_y"/>
                                          </p:val>
                                        </p:tav>
                                        <p:tav tm="100000">
                                          <p:val>
                                            <p:strVal val="1+ppt_h/2"/>
                                          </p:val>
                                        </p:tav>
                                      </p:tavLst>
                                    </p:anim>
                                    <p:set>
                                      <p:cBhvr>
                                        <p:cTn id="14" dur="1" fill="hold">
                                          <p:stCondLst>
                                            <p:cond delay="499"/>
                                          </p:stCondLst>
                                        </p:cTn>
                                        <p:tgtEl>
                                          <p:spTgt spid="205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1"/>
                                        </p:tgtEl>
                                        <p:attrNameLst>
                                          <p:attrName>style.visibility</p:attrName>
                                        </p:attrNameLst>
                                      </p:cBhvr>
                                      <p:to>
                                        <p:strVal val="visible"/>
                                      </p:to>
                                    </p:set>
                                    <p:anim calcmode="lin" valueType="num">
                                      <p:cBhvr additive="base">
                                        <p:cTn id="19" dur="500" fill="hold"/>
                                        <p:tgtEl>
                                          <p:spTgt spid="2051"/>
                                        </p:tgtEl>
                                        <p:attrNameLst>
                                          <p:attrName>ppt_x</p:attrName>
                                        </p:attrNameLst>
                                      </p:cBhvr>
                                      <p:tavLst>
                                        <p:tav tm="0">
                                          <p:val>
                                            <p:strVal val="#ppt_x"/>
                                          </p:val>
                                        </p:tav>
                                        <p:tav tm="100000">
                                          <p:val>
                                            <p:strVal val="#ppt_x"/>
                                          </p:val>
                                        </p:tav>
                                      </p:tavLst>
                                    </p:anim>
                                    <p:anim calcmode="lin" valueType="num">
                                      <p:cBhvr additive="base">
                                        <p:cTn id="20"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2051"/>
                                        </p:tgtEl>
                                        <p:attrNameLst>
                                          <p:attrName>ppt_x</p:attrName>
                                        </p:attrNameLst>
                                      </p:cBhvr>
                                      <p:tavLst>
                                        <p:tav tm="0">
                                          <p:val>
                                            <p:strVal val="ppt_x"/>
                                          </p:val>
                                        </p:tav>
                                        <p:tav tm="100000">
                                          <p:val>
                                            <p:strVal val="ppt_x"/>
                                          </p:val>
                                        </p:tav>
                                      </p:tavLst>
                                    </p:anim>
                                    <p:anim calcmode="lin" valueType="num">
                                      <p:cBhvr additive="base">
                                        <p:cTn id="25" dur="500"/>
                                        <p:tgtEl>
                                          <p:spTgt spid="2051"/>
                                        </p:tgtEl>
                                        <p:attrNameLst>
                                          <p:attrName>ppt_y</p:attrName>
                                        </p:attrNameLst>
                                      </p:cBhvr>
                                      <p:tavLst>
                                        <p:tav tm="0">
                                          <p:val>
                                            <p:strVal val="ppt_y"/>
                                          </p:val>
                                        </p:tav>
                                        <p:tav tm="100000">
                                          <p:val>
                                            <p:strVal val="1+ppt_h/2"/>
                                          </p:val>
                                        </p:tav>
                                      </p:tavLst>
                                    </p:anim>
                                    <p:set>
                                      <p:cBhvr>
                                        <p:cTn id="26" dur="1" fill="hold">
                                          <p:stCondLst>
                                            <p:cond delay="499"/>
                                          </p:stCondLst>
                                        </p:cTn>
                                        <p:tgtEl>
                                          <p:spTgt spid="205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additive="base">
                                        <p:cTn id="31" dur="500" fill="hold"/>
                                        <p:tgtEl>
                                          <p:spTgt spid="2052"/>
                                        </p:tgtEl>
                                        <p:attrNameLst>
                                          <p:attrName>ppt_x</p:attrName>
                                        </p:attrNameLst>
                                      </p:cBhvr>
                                      <p:tavLst>
                                        <p:tav tm="0">
                                          <p:val>
                                            <p:strVal val="#ppt_x"/>
                                          </p:val>
                                        </p:tav>
                                        <p:tav tm="100000">
                                          <p:val>
                                            <p:strVal val="#ppt_x"/>
                                          </p:val>
                                        </p:tav>
                                      </p:tavLst>
                                    </p:anim>
                                    <p:anim calcmode="lin" valueType="num">
                                      <p:cBhvr additive="base">
                                        <p:cTn id="32"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28600"/>
            <a:ext cx="7558009" cy="640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483" t="24671" r="2483" b="23093"/>
          <a:stretch/>
        </p:blipFill>
        <p:spPr bwMode="auto">
          <a:xfrm>
            <a:off x="0" y="1490597"/>
            <a:ext cx="9269260" cy="4108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6630" y="919581"/>
            <a:ext cx="6096000" cy="5250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863553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1000" fill="hold"/>
                                        <p:tgtEl>
                                          <p:spTgt spid="4098"/>
                                        </p:tgtEl>
                                        <p:attrNameLst>
                                          <p:attrName>ppt_x</p:attrName>
                                        </p:attrNameLst>
                                      </p:cBhvr>
                                      <p:tavLst>
                                        <p:tav tm="0">
                                          <p:val>
                                            <p:strVal val="#ppt_x"/>
                                          </p:val>
                                        </p:tav>
                                        <p:tav tm="100000">
                                          <p:val>
                                            <p:strVal val="#ppt_x"/>
                                          </p:val>
                                        </p:tav>
                                      </p:tavLst>
                                    </p:anim>
                                    <p:anim calcmode="lin" valueType="num">
                                      <p:cBhvr additive="base">
                                        <p:cTn id="8" dur="10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1000"/>
                                        <p:tgtEl>
                                          <p:spTgt spid="4098"/>
                                        </p:tgtEl>
                                        <p:attrNameLst>
                                          <p:attrName>ppt_x</p:attrName>
                                        </p:attrNameLst>
                                      </p:cBhvr>
                                      <p:tavLst>
                                        <p:tav tm="0">
                                          <p:val>
                                            <p:strVal val="ppt_x"/>
                                          </p:val>
                                        </p:tav>
                                        <p:tav tm="100000">
                                          <p:val>
                                            <p:strVal val="ppt_x"/>
                                          </p:val>
                                        </p:tav>
                                      </p:tavLst>
                                    </p:anim>
                                    <p:anim calcmode="lin" valueType="num">
                                      <p:cBhvr additive="base">
                                        <p:cTn id="13" dur="1000"/>
                                        <p:tgtEl>
                                          <p:spTgt spid="4098"/>
                                        </p:tgtEl>
                                        <p:attrNameLst>
                                          <p:attrName>ppt_y</p:attrName>
                                        </p:attrNameLst>
                                      </p:cBhvr>
                                      <p:tavLst>
                                        <p:tav tm="0">
                                          <p:val>
                                            <p:strVal val="ppt_y"/>
                                          </p:val>
                                        </p:tav>
                                        <p:tav tm="100000">
                                          <p:val>
                                            <p:strVal val="1+ppt_h/2"/>
                                          </p:val>
                                        </p:tav>
                                      </p:tavLst>
                                    </p:anim>
                                    <p:set>
                                      <p:cBhvr>
                                        <p:cTn id="14" dur="1" fill="hold">
                                          <p:stCondLst>
                                            <p:cond delay="999"/>
                                          </p:stCondLst>
                                        </p:cTn>
                                        <p:tgtEl>
                                          <p:spTgt spid="409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100"/>
                                        </p:tgtEl>
                                        <p:attrNameLst>
                                          <p:attrName>style.visibility</p:attrName>
                                        </p:attrNameLst>
                                      </p:cBhvr>
                                      <p:to>
                                        <p:strVal val="visible"/>
                                      </p:to>
                                    </p:set>
                                    <p:anim calcmode="lin" valueType="num">
                                      <p:cBhvr additive="base">
                                        <p:cTn id="19" dur="1000" fill="hold"/>
                                        <p:tgtEl>
                                          <p:spTgt spid="4100"/>
                                        </p:tgtEl>
                                        <p:attrNameLst>
                                          <p:attrName>ppt_x</p:attrName>
                                        </p:attrNameLst>
                                      </p:cBhvr>
                                      <p:tavLst>
                                        <p:tav tm="0">
                                          <p:val>
                                            <p:strVal val="#ppt_x"/>
                                          </p:val>
                                        </p:tav>
                                        <p:tav tm="100000">
                                          <p:val>
                                            <p:strVal val="#ppt_x"/>
                                          </p:val>
                                        </p:tav>
                                      </p:tavLst>
                                    </p:anim>
                                    <p:anim calcmode="lin" valueType="num">
                                      <p:cBhvr additive="base">
                                        <p:cTn id="20" dur="10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1000"/>
                                        <p:tgtEl>
                                          <p:spTgt spid="4100"/>
                                        </p:tgtEl>
                                        <p:attrNameLst>
                                          <p:attrName>ppt_x</p:attrName>
                                        </p:attrNameLst>
                                      </p:cBhvr>
                                      <p:tavLst>
                                        <p:tav tm="0">
                                          <p:val>
                                            <p:strVal val="ppt_x"/>
                                          </p:val>
                                        </p:tav>
                                        <p:tav tm="100000">
                                          <p:val>
                                            <p:strVal val="ppt_x"/>
                                          </p:val>
                                        </p:tav>
                                      </p:tavLst>
                                    </p:anim>
                                    <p:anim calcmode="lin" valueType="num">
                                      <p:cBhvr additive="base">
                                        <p:cTn id="25" dur="1000"/>
                                        <p:tgtEl>
                                          <p:spTgt spid="4100"/>
                                        </p:tgtEl>
                                        <p:attrNameLst>
                                          <p:attrName>ppt_y</p:attrName>
                                        </p:attrNameLst>
                                      </p:cBhvr>
                                      <p:tavLst>
                                        <p:tav tm="0">
                                          <p:val>
                                            <p:strVal val="ppt_y"/>
                                          </p:val>
                                        </p:tav>
                                        <p:tav tm="100000">
                                          <p:val>
                                            <p:strVal val="1+ppt_h/2"/>
                                          </p:val>
                                        </p:tav>
                                      </p:tavLst>
                                    </p:anim>
                                    <p:set>
                                      <p:cBhvr>
                                        <p:cTn id="26" dur="1" fill="hold">
                                          <p:stCondLst>
                                            <p:cond delay="999"/>
                                          </p:stCondLst>
                                        </p:cTn>
                                        <p:tgtEl>
                                          <p:spTgt spid="410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099"/>
                                        </p:tgtEl>
                                        <p:attrNameLst>
                                          <p:attrName>style.visibility</p:attrName>
                                        </p:attrNameLst>
                                      </p:cBhvr>
                                      <p:to>
                                        <p:strVal val="visible"/>
                                      </p:to>
                                    </p:set>
                                    <p:anim calcmode="lin" valueType="num">
                                      <p:cBhvr additive="base">
                                        <p:cTn id="31" dur="500" fill="hold"/>
                                        <p:tgtEl>
                                          <p:spTgt spid="4099"/>
                                        </p:tgtEl>
                                        <p:attrNameLst>
                                          <p:attrName>ppt_x</p:attrName>
                                        </p:attrNameLst>
                                      </p:cBhvr>
                                      <p:tavLst>
                                        <p:tav tm="0">
                                          <p:val>
                                            <p:strVal val="#ppt_x"/>
                                          </p:val>
                                        </p:tav>
                                        <p:tav tm="100000">
                                          <p:val>
                                            <p:strVal val="#ppt_x"/>
                                          </p:val>
                                        </p:tav>
                                      </p:tavLst>
                                    </p:anim>
                                    <p:anim calcmode="lin" valueType="num">
                                      <p:cBhvr additive="base">
                                        <p:cTn id="32" dur="500" fill="hold"/>
                                        <p:tgtEl>
                                          <p:spTgt spid="40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8613"/>
            <a:ext cx="9144000" cy="5767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64609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a:bodyPr>
          <a:lstStyle/>
          <a:p>
            <a:r>
              <a:rPr lang="en-US" dirty="0" smtClean="0">
                <a:latin typeface="Shadows Into Light" panose="02000506000000020004" pitchFamily="2" charset="0"/>
              </a:rPr>
              <a:t>Soy de…</a:t>
            </a:r>
            <a:endParaRPr lang="en-US" dirty="0">
              <a:latin typeface="Shadows Into Light" panose="02000506000000020004" pitchFamily="2" charset="0"/>
            </a:endParaRPr>
          </a:p>
        </p:txBody>
      </p:sp>
      <p:sp>
        <p:nvSpPr>
          <p:cNvPr id="3" name="Content Placeholder 2"/>
          <p:cNvSpPr>
            <a:spLocks noGrp="1"/>
          </p:cNvSpPr>
          <p:nvPr>
            <p:ph idx="1"/>
          </p:nvPr>
        </p:nvSpPr>
        <p:spPr>
          <a:xfrm>
            <a:off x="762000" y="1828800"/>
            <a:ext cx="7772400" cy="4724400"/>
          </a:xfrm>
        </p:spPr>
        <p:style>
          <a:lnRef idx="1">
            <a:schemeClr val="dk1"/>
          </a:lnRef>
          <a:fillRef idx="2">
            <a:schemeClr val="dk1"/>
          </a:fillRef>
          <a:effectRef idx="1">
            <a:schemeClr val="dk1"/>
          </a:effectRef>
          <a:fontRef idx="minor">
            <a:schemeClr val="dk1"/>
          </a:fontRef>
        </p:style>
        <p:txBody>
          <a:bodyPr>
            <a:normAutofit fontScale="92500" lnSpcReduction="20000"/>
          </a:bodyPr>
          <a:lstStyle/>
          <a:p>
            <a:pPr algn="ctr">
              <a:lnSpc>
                <a:spcPct val="150000"/>
              </a:lnSpc>
            </a:pPr>
            <a:r>
              <a:rPr lang="en-US" dirty="0" smtClean="0">
                <a:latin typeface="Shadows Into Light" panose="02000506000000020004" pitchFamily="2" charset="0"/>
              </a:rPr>
              <a:t>Una casa </a:t>
            </a:r>
            <a:r>
              <a:rPr lang="en-US" dirty="0" err="1" smtClean="0">
                <a:latin typeface="Shadows Into Light" panose="02000506000000020004" pitchFamily="2" charset="0"/>
              </a:rPr>
              <a:t>bilingue</a:t>
            </a:r>
            <a:r>
              <a:rPr lang="en-US" dirty="0" smtClean="0">
                <a:latin typeface="Shadows Into Light" panose="02000506000000020004" pitchFamily="2" charset="0"/>
              </a:rPr>
              <a:t> / A bilingual home</a:t>
            </a:r>
          </a:p>
          <a:p>
            <a:pPr algn="ctr">
              <a:lnSpc>
                <a:spcPct val="150000"/>
              </a:lnSpc>
            </a:pPr>
            <a:r>
              <a:rPr lang="en-US" dirty="0" smtClean="0">
                <a:latin typeface="Shadows Into Light" panose="02000506000000020004" pitchFamily="2" charset="0"/>
              </a:rPr>
              <a:t>Una casa </a:t>
            </a:r>
            <a:r>
              <a:rPr lang="en-US" dirty="0" err="1" smtClean="0">
                <a:latin typeface="Shadows Into Light" panose="02000506000000020004" pitchFamily="2" charset="0"/>
              </a:rPr>
              <a:t>monolingue</a:t>
            </a:r>
            <a:r>
              <a:rPr lang="en-US" dirty="0" smtClean="0">
                <a:latin typeface="Shadows Into Light" panose="02000506000000020004" pitchFamily="2" charset="0"/>
              </a:rPr>
              <a:t> / A monolingual home</a:t>
            </a:r>
            <a:endParaRPr lang="en-US" dirty="0" smtClean="0">
              <a:latin typeface="Shadows Into Light" panose="02000506000000020004" pitchFamily="2" charset="0"/>
            </a:endParaRPr>
          </a:p>
          <a:p>
            <a:pPr algn="ctr">
              <a:lnSpc>
                <a:spcPct val="150000"/>
              </a:lnSpc>
            </a:pPr>
            <a:r>
              <a:rPr lang="en-US" dirty="0" smtClean="0">
                <a:latin typeface="Shadows Into Light" panose="02000506000000020004" pitchFamily="2" charset="0"/>
              </a:rPr>
              <a:t>Una </a:t>
            </a:r>
            <a:r>
              <a:rPr lang="en-US" dirty="0" err="1" smtClean="0">
                <a:latin typeface="Shadows Into Light" panose="02000506000000020004" pitchFamily="2" charset="0"/>
              </a:rPr>
              <a:t>escuela</a:t>
            </a:r>
            <a:r>
              <a:rPr lang="en-US" dirty="0" smtClean="0">
                <a:latin typeface="Shadows Into Light" panose="02000506000000020004" pitchFamily="2" charset="0"/>
              </a:rPr>
              <a:t> </a:t>
            </a:r>
            <a:r>
              <a:rPr lang="en-US" dirty="0" err="1" smtClean="0">
                <a:latin typeface="Shadows Into Light" panose="02000506000000020004" pitchFamily="2" charset="0"/>
              </a:rPr>
              <a:t>primaria</a:t>
            </a:r>
            <a:r>
              <a:rPr lang="en-US" dirty="0" smtClean="0">
                <a:latin typeface="Shadows Into Light" panose="02000506000000020004" pitchFamily="2" charset="0"/>
              </a:rPr>
              <a:t> / An elementary school</a:t>
            </a:r>
            <a:endParaRPr lang="en-US" dirty="0" smtClean="0">
              <a:latin typeface="Shadows Into Light" panose="02000506000000020004" pitchFamily="2" charset="0"/>
            </a:endParaRPr>
          </a:p>
          <a:p>
            <a:pPr algn="ctr">
              <a:lnSpc>
                <a:spcPct val="150000"/>
              </a:lnSpc>
            </a:pPr>
            <a:r>
              <a:rPr lang="en-US" dirty="0" smtClean="0">
                <a:latin typeface="Shadows Into Light" panose="02000506000000020004" pitchFamily="2" charset="0"/>
              </a:rPr>
              <a:t>Un </a:t>
            </a:r>
            <a:r>
              <a:rPr lang="en-US" dirty="0" err="1" smtClean="0">
                <a:latin typeface="Shadows Into Light" panose="02000506000000020004" pitchFamily="2" charset="0"/>
              </a:rPr>
              <a:t>centro</a:t>
            </a:r>
            <a:r>
              <a:rPr lang="en-US" dirty="0" smtClean="0">
                <a:latin typeface="Shadows Into Light" panose="02000506000000020004" pitchFamily="2" charset="0"/>
              </a:rPr>
              <a:t> de </a:t>
            </a:r>
            <a:r>
              <a:rPr lang="en-US" dirty="0" err="1" smtClean="0">
                <a:latin typeface="Shadows Into Light" panose="02000506000000020004" pitchFamily="2" charset="0"/>
              </a:rPr>
              <a:t>distrito</a:t>
            </a:r>
            <a:r>
              <a:rPr lang="en-US" dirty="0" smtClean="0">
                <a:latin typeface="Shadows Into Light" panose="02000506000000020004" pitchFamily="2" charset="0"/>
              </a:rPr>
              <a:t> / Administrative Offices</a:t>
            </a:r>
          </a:p>
          <a:p>
            <a:pPr algn="ctr">
              <a:lnSpc>
                <a:spcPct val="150000"/>
              </a:lnSpc>
            </a:pPr>
            <a:r>
              <a:rPr lang="en-US" dirty="0" smtClean="0">
                <a:latin typeface="Shadows Into Light" panose="02000506000000020004" pitchFamily="2" charset="0"/>
              </a:rPr>
              <a:t>Una </a:t>
            </a:r>
            <a:r>
              <a:rPr lang="en-US" dirty="0" err="1" smtClean="0">
                <a:latin typeface="Shadows Into Light" panose="02000506000000020004" pitchFamily="2" charset="0"/>
              </a:rPr>
              <a:t>programa</a:t>
            </a:r>
            <a:r>
              <a:rPr lang="en-US" dirty="0" smtClean="0">
                <a:latin typeface="Shadows Into Light" panose="02000506000000020004" pitchFamily="2" charset="0"/>
              </a:rPr>
              <a:t> </a:t>
            </a:r>
            <a:r>
              <a:rPr lang="en-US" dirty="0" err="1" smtClean="0">
                <a:latin typeface="Shadows Into Light" panose="02000506000000020004" pitchFamily="2" charset="0"/>
              </a:rPr>
              <a:t>bilingue</a:t>
            </a:r>
            <a:r>
              <a:rPr lang="en-US" dirty="0" smtClean="0">
                <a:latin typeface="Shadows Into Light" panose="02000506000000020004" pitchFamily="2" charset="0"/>
              </a:rPr>
              <a:t> / a bilingual program</a:t>
            </a:r>
          </a:p>
          <a:p>
            <a:pPr algn="ctr">
              <a:lnSpc>
                <a:spcPct val="150000"/>
              </a:lnSpc>
            </a:pPr>
            <a:r>
              <a:rPr lang="en-US" dirty="0" smtClean="0">
                <a:latin typeface="Shadows Into Light" panose="02000506000000020004" pitchFamily="2" charset="0"/>
              </a:rPr>
              <a:t>Una </a:t>
            </a:r>
            <a:r>
              <a:rPr lang="en-US" dirty="0" err="1" smtClean="0">
                <a:latin typeface="Shadows Into Light" panose="02000506000000020004" pitchFamily="2" charset="0"/>
              </a:rPr>
              <a:t>programa</a:t>
            </a:r>
            <a:r>
              <a:rPr lang="en-US" dirty="0" smtClean="0">
                <a:latin typeface="Shadows Into Light" panose="02000506000000020004" pitchFamily="2" charset="0"/>
              </a:rPr>
              <a:t> de immersion dual / Dual </a:t>
            </a:r>
            <a:r>
              <a:rPr lang="en-US" dirty="0" smtClean="0">
                <a:latin typeface="Shadows Into Light" panose="02000506000000020004" pitchFamily="2" charset="0"/>
              </a:rPr>
              <a:t>Immersion Program</a:t>
            </a:r>
            <a:endParaRPr lang="en-US" dirty="0" smtClean="0">
              <a:latin typeface="Shadows Into Light" panose="02000506000000020004" pitchFamily="2" charset="0"/>
            </a:endParaRPr>
          </a:p>
        </p:txBody>
      </p:sp>
      <p:pic>
        <p:nvPicPr>
          <p:cNvPr id="9" name="Picture 2" descr="C:\Users\heatherbrooke\Dropbox\Books del Sur\Books del Sur\Office MISC\Books Fly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33893"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81845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0539450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5" name="Explosion 2 34"/>
          <p:cNvSpPr/>
          <p:nvPr/>
        </p:nvSpPr>
        <p:spPr>
          <a:xfrm>
            <a:off x="2514600" y="4218648"/>
            <a:ext cx="1981200" cy="1905000"/>
          </a:xfrm>
          <a:prstGeom prst="irregularSeal2">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3962400" y="4495801"/>
            <a:ext cx="533400" cy="60959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heatherbrooke\AppData\Local\Microsoft\Windows\Temporary Internet Files\Content.IE5\VCKM2IC9\MC900439805[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1905000" y="2234163"/>
            <a:ext cx="27432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eatherbrooke\AppData\Local\Microsoft\Windows\Temporary Internet Files\Content.IE5\VCKM2IC9\MC900439805[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6200000" flipH="1">
            <a:off x="4965539" y="1786141"/>
            <a:ext cx="2743200" cy="2743200"/>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p:cNvSpPr txBox="1"/>
          <p:nvPr/>
        </p:nvSpPr>
        <p:spPr>
          <a:xfrm>
            <a:off x="7315200" y="1905000"/>
            <a:ext cx="1404257" cy="923330"/>
          </a:xfrm>
          <a:prstGeom prst="rect">
            <a:avLst/>
          </a:prstGeom>
          <a:noFill/>
        </p:spPr>
        <p:txBody>
          <a:bodyPr wrap="square" rtlCol="0">
            <a:spAutoFit/>
          </a:bodyPr>
          <a:lstStyle/>
          <a:p>
            <a:pPr algn="ctr"/>
            <a:r>
              <a:rPr lang="en-US" b="1" dirty="0" smtClean="0"/>
              <a:t>Motivation &amp; Engagement</a:t>
            </a:r>
            <a:endParaRPr lang="en-US" b="1" dirty="0"/>
          </a:p>
        </p:txBody>
      </p:sp>
      <p:sp>
        <p:nvSpPr>
          <p:cNvPr id="13" name="Oval 12"/>
          <p:cNvSpPr/>
          <p:nvPr/>
        </p:nvSpPr>
        <p:spPr>
          <a:xfrm rot="9000000">
            <a:off x="3839927" y="4078280"/>
            <a:ext cx="1789310" cy="68247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3"/>
          <p:cNvSpPr>
            <a:spLocks noGrp="1"/>
          </p:cNvSpPr>
          <p:nvPr>
            <p:ph type="title"/>
          </p:nvPr>
        </p:nvSpPr>
        <p:spPr>
          <a:xfrm>
            <a:off x="4486274" y="533400"/>
            <a:ext cx="4200525" cy="1143000"/>
          </a:xfrm>
        </p:spPr>
        <p:txBody>
          <a:bodyPr>
            <a:normAutofit/>
          </a:bodyPr>
          <a:lstStyle/>
          <a:p>
            <a:r>
              <a:rPr lang="en-US" sz="3600" dirty="0" smtClean="0"/>
              <a:t>Values &amp; Philosophy</a:t>
            </a:r>
            <a:endParaRPr lang="en-US" sz="3600" dirty="0"/>
          </a:p>
        </p:txBody>
      </p:sp>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200" y="304800"/>
            <a:ext cx="3733800" cy="1667294"/>
          </a:xfrm>
          <a:prstGeom prst="rect">
            <a:avLst/>
          </a:prstGeom>
        </p:spPr>
      </p:pic>
      <p:sp>
        <p:nvSpPr>
          <p:cNvPr id="2" name="Oval 1"/>
          <p:cNvSpPr/>
          <p:nvPr/>
        </p:nvSpPr>
        <p:spPr>
          <a:xfrm>
            <a:off x="3124200" y="2514600"/>
            <a:ext cx="1066800" cy="45720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2" name="Oval 11"/>
          <p:cNvSpPr/>
          <p:nvPr/>
        </p:nvSpPr>
        <p:spPr>
          <a:xfrm>
            <a:off x="4876800" y="4419516"/>
            <a:ext cx="1066800" cy="45720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23420023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12"/>
                                        </p:tgtEl>
                                        <p:attrNameLst>
                                          <p:attrName>ppt_x</p:attrName>
                                        </p:attrNameLst>
                                      </p:cBhvr>
                                      <p:tavLst>
                                        <p:tav tm="0">
                                          <p:val>
                                            <p:strVal val="ppt_x"/>
                                          </p:val>
                                        </p:tav>
                                        <p:tav tm="100000">
                                          <p:val>
                                            <p:strVal val="ppt_x"/>
                                          </p:val>
                                        </p:tav>
                                      </p:tavLst>
                                    </p:anim>
                                    <p:anim calcmode="lin" valueType="num">
                                      <p:cBhvr additive="base">
                                        <p:cTn id="13" dur="500"/>
                                        <p:tgtEl>
                                          <p:spTgt spid="12"/>
                                        </p:tgtEl>
                                        <p:attrNameLst>
                                          <p:attrName>ppt_y</p:attrName>
                                        </p:attrNameLst>
                                      </p:cBhvr>
                                      <p:tavLst>
                                        <p:tav tm="0">
                                          <p:val>
                                            <p:strVal val="ppt_y"/>
                                          </p:val>
                                        </p:tav>
                                        <p:tav tm="100000">
                                          <p:val>
                                            <p:strVal val="1+ppt_h/2"/>
                                          </p:val>
                                        </p:tav>
                                      </p:tavLst>
                                    </p:anim>
                                    <p:set>
                                      <p:cBhvr>
                                        <p:cTn id="14" dur="1" fill="hold">
                                          <p:stCondLst>
                                            <p:cond delay="499"/>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1000" fill="hold"/>
                                        <p:tgtEl>
                                          <p:spTgt spid="2"/>
                                        </p:tgtEl>
                                        <p:attrNameLst>
                                          <p:attrName>ppt_x</p:attrName>
                                        </p:attrNameLst>
                                      </p:cBhvr>
                                      <p:tavLst>
                                        <p:tav tm="0">
                                          <p:val>
                                            <p:strVal val="#ppt_x"/>
                                          </p:val>
                                        </p:tav>
                                        <p:tav tm="100000">
                                          <p:val>
                                            <p:strVal val="#ppt_x"/>
                                          </p:val>
                                        </p:tav>
                                      </p:tavLst>
                                    </p:anim>
                                    <p:anim calcmode="lin" valueType="num">
                                      <p:cBhvr additive="base">
                                        <p:cTn id="20"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2"/>
                                        </p:tgtEl>
                                        <p:attrNameLst>
                                          <p:attrName>ppt_x</p:attrName>
                                        </p:attrNameLst>
                                      </p:cBhvr>
                                      <p:tavLst>
                                        <p:tav tm="0">
                                          <p:val>
                                            <p:strVal val="ppt_x"/>
                                          </p:val>
                                        </p:tav>
                                        <p:tav tm="100000">
                                          <p:val>
                                            <p:strVal val="ppt_x"/>
                                          </p:val>
                                        </p:tav>
                                      </p:tavLst>
                                    </p:anim>
                                    <p:anim calcmode="lin" valueType="num">
                                      <p:cBhvr additive="base">
                                        <p:cTn id="25" dur="500"/>
                                        <p:tgtEl>
                                          <p:spTgt spid="2"/>
                                        </p:tgtEl>
                                        <p:attrNameLst>
                                          <p:attrName>ppt_y</p:attrName>
                                        </p:attrNameLst>
                                      </p:cBhvr>
                                      <p:tavLst>
                                        <p:tav tm="0">
                                          <p:val>
                                            <p:strVal val="ppt_y"/>
                                          </p:val>
                                        </p:tav>
                                        <p:tav tm="100000">
                                          <p:val>
                                            <p:strVal val="1+ppt_h/2"/>
                                          </p:val>
                                        </p:tav>
                                      </p:tavLst>
                                    </p:anim>
                                    <p:set>
                                      <p:cBhvr>
                                        <p:cTn id="26" dur="1" fill="hold">
                                          <p:stCondLst>
                                            <p:cond delay="499"/>
                                          </p:stCondLst>
                                        </p:cTn>
                                        <p:tgtEl>
                                          <p:spTgt spid="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additive="base">
                                        <p:cTn id="31" dur="500" fill="hold"/>
                                        <p:tgtEl>
                                          <p:spTgt spid="35"/>
                                        </p:tgtEl>
                                        <p:attrNameLst>
                                          <p:attrName>ppt_x</p:attrName>
                                        </p:attrNameLst>
                                      </p:cBhvr>
                                      <p:tavLst>
                                        <p:tav tm="0">
                                          <p:val>
                                            <p:strVal val="#ppt_x"/>
                                          </p:val>
                                        </p:tav>
                                        <p:tav tm="100000">
                                          <p:val>
                                            <p:strVal val="#ppt_x"/>
                                          </p:val>
                                        </p:tav>
                                      </p:tavLst>
                                    </p:anim>
                                    <p:anim calcmode="lin" valueType="num">
                                      <p:cBhvr additive="base">
                                        <p:cTn id="32"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xit" presetSubtype="4" fill="hold" grpId="1" nodeType="clickEffect">
                                  <p:stCondLst>
                                    <p:cond delay="0"/>
                                  </p:stCondLst>
                                  <p:childTnLst>
                                    <p:animEffect transition="out" filter="wipe(down)">
                                      <p:cBhvr>
                                        <p:cTn id="36" dur="500"/>
                                        <p:tgtEl>
                                          <p:spTgt spid="35"/>
                                        </p:tgtEl>
                                      </p:cBhvr>
                                    </p:animEffect>
                                    <p:set>
                                      <p:cBhvr>
                                        <p:cTn id="37" dur="1" fill="hold">
                                          <p:stCondLst>
                                            <p:cond delay="499"/>
                                          </p:stCondLst>
                                        </p:cTn>
                                        <p:tgtEl>
                                          <p:spTgt spid="3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6"/>
                                        </p:tgtEl>
                                        <p:attrNameLst>
                                          <p:attrName>style.visibility</p:attrName>
                                        </p:attrNameLst>
                                      </p:cBhvr>
                                      <p:to>
                                        <p:strVal val="visible"/>
                                      </p:to>
                                    </p:set>
                                    <p:anim calcmode="lin" valueType="num">
                                      <p:cBhvr additive="base">
                                        <p:cTn id="42" dur="1000" fill="hold"/>
                                        <p:tgtEl>
                                          <p:spTgt spid="36"/>
                                        </p:tgtEl>
                                        <p:attrNameLst>
                                          <p:attrName>ppt_x</p:attrName>
                                        </p:attrNameLst>
                                      </p:cBhvr>
                                      <p:tavLst>
                                        <p:tav tm="0">
                                          <p:val>
                                            <p:strVal val="#ppt_x"/>
                                          </p:val>
                                        </p:tav>
                                        <p:tav tm="100000">
                                          <p:val>
                                            <p:strVal val="#ppt_x"/>
                                          </p:val>
                                        </p:tav>
                                      </p:tavLst>
                                    </p:anim>
                                    <p:anim calcmode="lin" valueType="num">
                                      <p:cBhvr additive="base">
                                        <p:cTn id="43" dur="10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1026"/>
                                        </p:tgtEl>
                                        <p:attrNameLst>
                                          <p:attrName>style.visibility</p:attrName>
                                        </p:attrNameLst>
                                      </p:cBhvr>
                                      <p:to>
                                        <p:strVal val="visible"/>
                                      </p:to>
                                    </p:set>
                                    <p:animEffect transition="in" filter="randombar(horizontal)">
                                      <p:cBhvr>
                                        <p:cTn id="48" dur="1000"/>
                                        <p:tgtEl>
                                          <p:spTgt spid="102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1" nodeType="clickEffect">
                                  <p:stCondLst>
                                    <p:cond delay="0"/>
                                  </p:stCondLst>
                                  <p:childTnLst>
                                    <p:animEffect transition="out" filter="fade">
                                      <p:cBhvr>
                                        <p:cTn id="52" dur="1000"/>
                                        <p:tgtEl>
                                          <p:spTgt spid="36"/>
                                        </p:tgtEl>
                                      </p:cBhvr>
                                    </p:animEffect>
                                    <p:set>
                                      <p:cBhvr>
                                        <p:cTn id="53" dur="1" fill="hold">
                                          <p:stCondLst>
                                            <p:cond delay="999"/>
                                          </p:stCondLst>
                                        </p:cTn>
                                        <p:tgtEl>
                                          <p:spTgt spid="36"/>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1000"/>
                                        <p:tgtEl>
                                          <p:spTgt spid="1026"/>
                                        </p:tgtEl>
                                      </p:cBhvr>
                                    </p:animEffect>
                                    <p:set>
                                      <p:cBhvr>
                                        <p:cTn id="58" dur="1" fill="hold">
                                          <p:stCondLst>
                                            <p:cond delay="999"/>
                                          </p:stCondLst>
                                        </p:cTn>
                                        <p:tgtEl>
                                          <p:spTgt spid="1026"/>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1000" fill="hold"/>
                                        <p:tgtEl>
                                          <p:spTgt spid="13"/>
                                        </p:tgtEl>
                                        <p:attrNameLst>
                                          <p:attrName>ppt_x</p:attrName>
                                        </p:attrNameLst>
                                      </p:cBhvr>
                                      <p:tavLst>
                                        <p:tav tm="0">
                                          <p:val>
                                            <p:strVal val="#ppt_x"/>
                                          </p:val>
                                        </p:tav>
                                        <p:tav tm="100000">
                                          <p:val>
                                            <p:strVal val="#ppt_x"/>
                                          </p:val>
                                        </p:tav>
                                      </p:tavLst>
                                    </p:anim>
                                    <p:anim calcmode="lin" valueType="num">
                                      <p:cBhvr additive="base">
                                        <p:cTn id="64"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1027"/>
                                        </p:tgtEl>
                                        <p:attrNameLst>
                                          <p:attrName>style.visibility</p:attrName>
                                        </p:attrNameLst>
                                      </p:cBhvr>
                                      <p:to>
                                        <p:strVal val="visible"/>
                                      </p:to>
                                    </p:set>
                                    <p:animEffect transition="in" filter="wipe(down)">
                                      <p:cBhvr>
                                        <p:cTn id="69" dur="2000"/>
                                        <p:tgtEl>
                                          <p:spTgt spid="1027"/>
                                        </p:tgtEl>
                                      </p:cBhvr>
                                    </p:animEffect>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grpId="0" nodeType="clickEffect">
                                  <p:stCondLst>
                                    <p:cond delay="0"/>
                                  </p:stCondLst>
                                  <p:childTnLst>
                                    <p:set>
                                      <p:cBhvr>
                                        <p:cTn id="73" dur="1" fill="hold">
                                          <p:stCondLst>
                                            <p:cond delay="0"/>
                                          </p:stCondLst>
                                        </p:cTn>
                                        <p:tgtEl>
                                          <p:spTgt spid="37"/>
                                        </p:tgtEl>
                                        <p:attrNameLst>
                                          <p:attrName>style.visibility</p:attrName>
                                        </p:attrNameLst>
                                      </p:cBhvr>
                                      <p:to>
                                        <p:strVal val="visible"/>
                                      </p:to>
                                    </p:set>
                                    <p:anim calcmode="lin" valueType="num">
                                      <p:cBhvr>
                                        <p:cTn id="74" dur="1000" fill="hold"/>
                                        <p:tgtEl>
                                          <p:spTgt spid="37"/>
                                        </p:tgtEl>
                                        <p:attrNameLst>
                                          <p:attrName>ppt_w</p:attrName>
                                        </p:attrNameLst>
                                      </p:cBhvr>
                                      <p:tavLst>
                                        <p:tav tm="0">
                                          <p:val>
                                            <p:fltVal val="0"/>
                                          </p:val>
                                        </p:tav>
                                        <p:tav tm="100000">
                                          <p:val>
                                            <p:strVal val="#ppt_w"/>
                                          </p:val>
                                        </p:tav>
                                      </p:tavLst>
                                    </p:anim>
                                    <p:anim calcmode="lin" valueType="num">
                                      <p:cBhvr>
                                        <p:cTn id="75" dur="1000" fill="hold"/>
                                        <p:tgtEl>
                                          <p:spTgt spid="37"/>
                                        </p:tgtEl>
                                        <p:attrNameLst>
                                          <p:attrName>ppt_h</p:attrName>
                                        </p:attrNameLst>
                                      </p:cBhvr>
                                      <p:tavLst>
                                        <p:tav tm="0">
                                          <p:val>
                                            <p:fltVal val="0"/>
                                          </p:val>
                                        </p:tav>
                                        <p:tav tm="100000">
                                          <p:val>
                                            <p:strVal val="#ppt_h"/>
                                          </p:val>
                                        </p:tav>
                                      </p:tavLst>
                                    </p:anim>
                                    <p:anim calcmode="lin" valueType="num">
                                      <p:cBhvr>
                                        <p:cTn id="76" dur="1000" fill="hold"/>
                                        <p:tgtEl>
                                          <p:spTgt spid="37"/>
                                        </p:tgtEl>
                                        <p:attrNameLst>
                                          <p:attrName>style.rotation</p:attrName>
                                        </p:attrNameLst>
                                      </p:cBhvr>
                                      <p:tavLst>
                                        <p:tav tm="0">
                                          <p:val>
                                            <p:fltVal val="90"/>
                                          </p:val>
                                        </p:tav>
                                        <p:tav tm="100000">
                                          <p:val>
                                            <p:fltVal val="0"/>
                                          </p:val>
                                        </p:tav>
                                      </p:tavLst>
                                    </p:anim>
                                    <p:animEffect transition="in" filter="fade">
                                      <p:cBhvr>
                                        <p:cTn id="77"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P spid="36" grpId="0" animBg="1"/>
      <p:bldP spid="36" grpId="1" animBg="1"/>
      <p:bldP spid="37" grpId="0"/>
      <p:bldP spid="13" grpId="0" animBg="1"/>
      <p:bldP spid="2" grpId="0" animBg="1"/>
      <p:bldP spid="2" grpId="1" animBg="1"/>
      <p:bldP spid="12" grpId="0" animBg="1"/>
      <p:bldP spid="12"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4331" t="8572" r="9553" b="10358"/>
          <a:stretch/>
        </p:blipFill>
        <p:spPr>
          <a:xfrm>
            <a:off x="228600" y="350746"/>
            <a:ext cx="8763000" cy="6187249"/>
          </a:xfrm>
          <a:prstGeom prst="rect">
            <a:avLst/>
          </a:prstGeom>
        </p:spPr>
      </p:pic>
    </p:spTree>
    <p:extLst>
      <p:ext uri="{BB962C8B-B14F-4D97-AF65-F5344CB8AC3E}">
        <p14:creationId xmlns:p14="http://schemas.microsoft.com/office/powerpoint/2010/main" val="418382897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850</TotalTime>
  <Words>1374</Words>
  <Application>Microsoft Office PowerPoint</Application>
  <PresentationFormat>On-screen Show (4:3)</PresentationFormat>
  <Paragraphs>131</Paragraphs>
  <Slides>26</Slides>
  <Notes>26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Soy de…</vt:lpstr>
      <vt:lpstr>Values &amp; Philosophy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Have a Balanced Book Collection? Psychosocial Uses for Literature</vt:lpstr>
      <vt:lpstr>PowerPoint Presentation</vt:lpstr>
      <vt:lpstr>PowerPoint Presentation</vt:lpstr>
      <vt:lpstr>Unifying your Biliteracy Unit Framework with a Book</vt:lpstr>
      <vt:lpstr>Reading Comprehension</vt:lpstr>
      <vt:lpstr>Reading Comprehension Retell</vt:lpstr>
      <vt:lpstr>Reading Comprehension Making Connections</vt:lpstr>
      <vt:lpstr>Examples of Books that  Unify Literacy &amp; Content</vt:lpstr>
      <vt:lpstr>What are the examples of content and literacy evident in the texts? What text features (if any) are unique about these examples of Authentic Spanish books? What students would connect to this text? </vt:lpstr>
      <vt:lpstr>Join the migration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heatherbrooke</dc:creator>
  <cp:lastModifiedBy>heatherbrooke</cp:lastModifiedBy>
  <cp:revision>52</cp:revision>
  <cp:lastPrinted>2016-06-29T14:56:59Z</cp:lastPrinted>
  <dcterms:created xsi:type="dcterms:W3CDTF">2015-06-21T20:13:55Z</dcterms:created>
  <dcterms:modified xsi:type="dcterms:W3CDTF">2016-06-29T15:27:28Z</dcterms:modified>
</cp:coreProperties>
</file>