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302" r:id="rId4"/>
    <p:sldId id="303" r:id="rId5"/>
    <p:sldId id="304" r:id="rId6"/>
    <p:sldId id="263" r:id="rId7"/>
    <p:sldId id="285" r:id="rId8"/>
    <p:sldId id="287" r:id="rId9"/>
    <p:sldId id="288" r:id="rId10"/>
    <p:sldId id="273" r:id="rId11"/>
    <p:sldId id="295" r:id="rId12"/>
    <p:sldId id="293" r:id="rId13"/>
    <p:sldId id="289" r:id="rId14"/>
    <p:sldId id="259" r:id="rId15"/>
    <p:sldId id="266" r:id="rId16"/>
    <p:sldId id="267" r:id="rId17"/>
    <p:sldId id="290" r:id="rId18"/>
    <p:sldId id="274" r:id="rId19"/>
    <p:sldId id="296" r:id="rId20"/>
    <p:sldId id="291" r:id="rId21"/>
    <p:sldId id="260" r:id="rId22"/>
    <p:sldId id="301" r:id="rId23"/>
    <p:sldId id="30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66CCFF"/>
    <a:srgbClr val="CC66FF"/>
    <a:srgbClr val="8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16D41-C096-0141-9EC3-EA9F91CF6FFA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D60AE-6790-C243-B8FF-030DE9A68D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856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D60AE-6790-C243-B8FF-030DE9A68DA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283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D60AE-6790-C243-B8FF-030DE9A68DA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283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D60AE-6790-C243-B8FF-030DE9A68DA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283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D60AE-6790-C243-B8FF-030DE9A68DA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283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D60AE-6790-C243-B8FF-030DE9A68DA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283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language</a:t>
            </a:r>
            <a:r>
              <a:rPr lang="en-US" baseline="0" dirty="0" smtClean="0"/>
              <a:t> allocation was decided by teachers not taking into consideration the minutes per 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D60AE-6790-C243-B8FF-030DE9A68DA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88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D60AE-6790-C243-B8FF-030DE9A68DA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05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D60AE-6790-C243-B8FF-030DE9A68DA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64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13BC-64FB-3640-A215-866200C6778B}" type="datetimeFigureOut">
              <a:rPr lang="en-US" smtClean="0"/>
              <a:t>6/30/17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CEAFA-46C9-BF42-9F64-D7B5FF303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Relationship Id="rId3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713" y="344714"/>
            <a:ext cx="8726715" cy="2431143"/>
          </a:xfrm>
        </p:spPr>
        <p:txBody>
          <a:bodyPr>
            <a:noAutofit/>
          </a:bodyPr>
          <a:lstStyle/>
          <a:p>
            <a:r>
              <a:rPr lang="en-US" sz="6600" dirty="0" smtClean="0">
                <a:latin typeface="KG Eyes Wide Open"/>
                <a:cs typeface="KG Eyes Wide Open"/>
              </a:rPr>
              <a:t>Our Biliteracy Journey</a:t>
            </a:r>
            <a:br>
              <a:rPr lang="en-US" sz="6600" dirty="0" smtClean="0">
                <a:latin typeface="KG Eyes Wide Open"/>
                <a:cs typeface="KG Eyes Wide Open"/>
              </a:rPr>
            </a:br>
            <a:r>
              <a:rPr lang="en-US" sz="6600" dirty="0" smtClean="0">
                <a:latin typeface="KG Eyes Wide Open"/>
                <a:cs typeface="KG Eyes Wide Open"/>
              </a:rPr>
              <a:t>Gurnee District 56</a:t>
            </a:r>
            <a:endParaRPr lang="en-US" sz="6600" dirty="0">
              <a:latin typeface="KG Eyes Wide Open"/>
              <a:cs typeface="KG Eyes Wide Ope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0" y="4916714"/>
            <a:ext cx="8146143" cy="1778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KG Miss Kindy Chunky"/>
                <a:cs typeface="KG Miss Kindy Chunky"/>
              </a:rPr>
              <a:t>Karen Bromley and Lissette Quiñones</a:t>
            </a:r>
          </a:p>
          <a:p>
            <a:r>
              <a:rPr lang="en-US" sz="2800" dirty="0" smtClean="0">
                <a:solidFill>
                  <a:srgbClr val="FFFFFF"/>
                </a:solidFill>
                <a:latin typeface="KG Miss Kindy Chunky"/>
                <a:cs typeface="KG Miss Kindy Chunky"/>
              </a:rPr>
              <a:t>kbromley@d56.org, lquinones@d56.org</a:t>
            </a:r>
          </a:p>
          <a:p>
            <a:r>
              <a:rPr lang="en-US" sz="2800" dirty="0" smtClean="0">
                <a:latin typeface="KG Miss Kindy Chunky"/>
                <a:cs typeface="KG Miss Kindy Chunky"/>
              </a:rPr>
              <a:t>June 27, 2017</a:t>
            </a:r>
            <a:endParaRPr lang="en-US" sz="2800" dirty="0">
              <a:latin typeface="KG Miss Kindy Chunky"/>
              <a:cs typeface="KG Miss Kindy Chunky"/>
            </a:endParaRPr>
          </a:p>
        </p:txBody>
      </p:sp>
      <p:pic>
        <p:nvPicPr>
          <p:cNvPr id="4" name="Picture 3" descr="Screen Shot 2016-11-29 at 7.27.5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734" y="2775857"/>
            <a:ext cx="1923143" cy="1898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9965189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1199"/>
            <a:ext cx="2683537" cy="1290677"/>
          </a:xfrm>
        </p:spPr>
        <p:txBody>
          <a:bodyPr/>
          <a:lstStyle/>
          <a:p>
            <a:r>
              <a:rPr lang="en-US" dirty="0" smtClean="0">
                <a:solidFill>
                  <a:srgbClr val="00FF00"/>
                </a:solidFill>
                <a:latin typeface="KG Red Hands"/>
                <a:cs typeface="KG Red Hands"/>
              </a:rPr>
              <a:t>español</a:t>
            </a:r>
            <a:endParaRPr lang="en-US" dirty="0">
              <a:solidFill>
                <a:srgbClr val="00FF00"/>
              </a:solidFill>
              <a:latin typeface="KG Red Hands"/>
              <a:cs typeface="KG Red Hands"/>
            </a:endParaRPr>
          </a:p>
        </p:txBody>
      </p:sp>
      <p:pic>
        <p:nvPicPr>
          <p:cNvPr id="3" name="Picture 2" descr="Screen Shot 2017-06-26 at 4.28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969" y="0"/>
            <a:ext cx="6610032" cy="4097386"/>
          </a:xfrm>
          <a:prstGeom prst="rect">
            <a:avLst/>
          </a:prstGeom>
        </p:spPr>
      </p:pic>
      <p:pic>
        <p:nvPicPr>
          <p:cNvPr id="8" name="Picture 7" descr="IMG_058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r="12575" b="5482"/>
          <a:stretch/>
        </p:blipFill>
        <p:spPr>
          <a:xfrm>
            <a:off x="4076519" y="3045646"/>
            <a:ext cx="3359543" cy="3812354"/>
          </a:xfrm>
          <a:prstGeom prst="rect">
            <a:avLst/>
          </a:prstGeom>
        </p:spPr>
      </p:pic>
      <p:pic>
        <p:nvPicPr>
          <p:cNvPr id="4" name="Picture 3" descr="IMG_09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00468" y="3319810"/>
            <a:ext cx="5526472" cy="348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6392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6-15 at 3.15.2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60" y="4880427"/>
            <a:ext cx="2452434" cy="1519207"/>
          </a:xfrm>
          <a:prstGeom prst="rect">
            <a:avLst/>
          </a:prstGeom>
        </p:spPr>
      </p:pic>
      <p:pic>
        <p:nvPicPr>
          <p:cNvPr id="6" name="Picture 5" descr="Screen Shot 2017-06-15 at 3.15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293" y="3932697"/>
            <a:ext cx="3791138" cy="2593937"/>
          </a:xfrm>
          <a:prstGeom prst="rect">
            <a:avLst/>
          </a:prstGeom>
        </p:spPr>
      </p:pic>
      <p:pic>
        <p:nvPicPr>
          <p:cNvPr id="7" name="Picture 6" descr="Screen Shot 2017-06-15 at 3.14.4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6" y="322284"/>
            <a:ext cx="2020116" cy="63733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29694" y="1383923"/>
            <a:ext cx="2312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66CCFF"/>
                </a:solidFill>
                <a:latin typeface="KG Red Hands"/>
                <a:cs typeface="KG Red Hands"/>
              </a:rPr>
              <a:t>English</a:t>
            </a:r>
            <a:endParaRPr lang="en-US" sz="4400" dirty="0">
              <a:solidFill>
                <a:srgbClr val="66CCFF"/>
              </a:solidFill>
            </a:endParaRPr>
          </a:p>
        </p:txBody>
      </p:sp>
      <p:pic>
        <p:nvPicPr>
          <p:cNvPr id="2" name="Picture 1" descr="IMG_0217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" t="28571" r="19047" b="14021"/>
          <a:stretch/>
        </p:blipFill>
        <p:spPr>
          <a:xfrm rot="5400000">
            <a:off x="5176286" y="547714"/>
            <a:ext cx="4359461" cy="328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721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402" y="398115"/>
            <a:ext cx="4397840" cy="147871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C66FF"/>
                </a:solidFill>
                <a:latin typeface="KG Red Hands"/>
                <a:cs typeface="KG Red Hands"/>
              </a:rPr>
              <a:t>The Bridge</a:t>
            </a:r>
            <a:endParaRPr lang="en-US" dirty="0">
              <a:solidFill>
                <a:srgbClr val="CC66FF"/>
              </a:solidFill>
              <a:latin typeface="KG Red Hands"/>
              <a:cs typeface="KG Red Hands"/>
            </a:endParaRPr>
          </a:p>
        </p:txBody>
      </p:sp>
      <p:pic>
        <p:nvPicPr>
          <p:cNvPr id="3" name="Picture 2" descr="IMG_09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97534" y="950639"/>
            <a:ext cx="4160765" cy="2624484"/>
          </a:xfrm>
          <a:prstGeom prst="rect">
            <a:avLst/>
          </a:prstGeom>
        </p:spPr>
      </p:pic>
      <p:pic>
        <p:nvPicPr>
          <p:cNvPr id="5" name="Picture 4" descr="20161130_10153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70186" y="2851976"/>
            <a:ext cx="4625525" cy="2601858"/>
          </a:xfrm>
          <a:prstGeom prst="rect">
            <a:avLst/>
          </a:prstGeom>
        </p:spPr>
      </p:pic>
      <p:pic>
        <p:nvPicPr>
          <p:cNvPr id="9" name="Picture 8" descr="IMG_0586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7058"/>
          <a:stretch/>
        </p:blipFill>
        <p:spPr>
          <a:xfrm rot="5400000">
            <a:off x="6336459" y="-324075"/>
            <a:ext cx="2203312" cy="3108473"/>
          </a:xfrm>
          <a:prstGeom prst="rect">
            <a:avLst/>
          </a:prstGeom>
        </p:spPr>
      </p:pic>
      <p:pic>
        <p:nvPicPr>
          <p:cNvPr id="10" name="Picture 9" descr="IMG_058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57168" y="3534315"/>
            <a:ext cx="2833412" cy="2116314"/>
          </a:xfrm>
          <a:prstGeom prst="rect">
            <a:avLst/>
          </a:prstGeom>
        </p:spPr>
      </p:pic>
      <p:pic>
        <p:nvPicPr>
          <p:cNvPr id="11" name="Picture 10" descr="IMG_0589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" t="14673" r="52968" b="3219"/>
          <a:stretch/>
        </p:blipFill>
        <p:spPr>
          <a:xfrm rot="5400000">
            <a:off x="546251" y="4216827"/>
            <a:ext cx="1873194" cy="262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1370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1862"/>
            <a:ext cx="8288720" cy="12701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KG Miss Kindy Chunky"/>
                <a:cs typeface="KG Miss Kindy Chunky"/>
              </a:rPr>
              <a:t>2015-16 Cheryl </a:t>
            </a:r>
            <a:r>
              <a:rPr lang="en-US" dirty="0" smtClean="0">
                <a:latin typeface="KG Miss Kindy Chunky"/>
                <a:cs typeface="KG Miss Kindy Chunky"/>
              </a:rPr>
              <a:t>Urow</a:t>
            </a:r>
            <a:br>
              <a:rPr lang="en-US" dirty="0" smtClean="0">
                <a:latin typeface="KG Miss Kindy Chunky"/>
                <a:cs typeface="KG Miss Kindy Chunky"/>
              </a:rPr>
            </a:br>
            <a:r>
              <a:rPr lang="en-US" dirty="0" smtClean="0">
                <a:latin typeface="KG Miss Kindy Chunky"/>
                <a:cs typeface="KG Miss Kindy Chunky"/>
              </a:rPr>
              <a:t> all </a:t>
            </a:r>
            <a:r>
              <a:rPr lang="en-US" dirty="0">
                <a:latin typeface="KG Miss Kindy Chunky"/>
                <a:cs typeface="KG Miss Kindy Chunky"/>
              </a:rPr>
              <a:t>bilingual </a:t>
            </a:r>
            <a:r>
              <a:rPr lang="en-US" dirty="0" smtClean="0">
                <a:latin typeface="KG Miss Kindy Chunky"/>
                <a:cs typeface="KG Miss Kindy Chunky"/>
              </a:rPr>
              <a:t>teachers </a:t>
            </a:r>
            <a:br>
              <a:rPr lang="en-US" dirty="0" smtClean="0">
                <a:latin typeface="KG Miss Kindy Chunky"/>
                <a:cs typeface="KG Miss Kindy Chunky"/>
              </a:rPr>
            </a:br>
            <a:endParaRPr lang="en-US" dirty="0">
              <a:latin typeface="KG Miss Kindy Chunky"/>
              <a:cs typeface="KG Miss Kindy Chunk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42170"/>
            <a:ext cx="8509086" cy="4410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>
              <a:latin typeface="KG Miss Kindy Chunky"/>
              <a:cs typeface="KG Miss Kindy Chunky"/>
            </a:endParaRPr>
          </a:p>
        </p:txBody>
      </p:sp>
      <p:pic>
        <p:nvPicPr>
          <p:cNvPr id="4" name="Picture 3" descr="Screen Shot 2016-12-02 at 10.24.3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1">
            <a:off x="3080154" y="1846226"/>
            <a:ext cx="3062937" cy="395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1098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1117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KG Red Hands"/>
                <a:cs typeface="KG Red Hands"/>
              </a:rPr>
              <a:t/>
            </a:r>
            <a:br>
              <a:rPr lang="en-US" dirty="0" smtClean="0">
                <a:latin typeface="KG Red Hands"/>
                <a:cs typeface="KG Red Hands"/>
              </a:rPr>
            </a:br>
            <a:r>
              <a:rPr lang="en-US" dirty="0" smtClean="0">
                <a:latin typeface="KG Red Hands"/>
                <a:cs typeface="KG Red Hands"/>
              </a:rPr>
              <a:t>Content and Language Allocation Plan</a:t>
            </a:r>
            <a:endParaRPr lang="en-US" dirty="0">
              <a:latin typeface="KG Red Hands"/>
              <a:cs typeface="KG Red Hand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5164"/>
            <a:ext cx="8229600" cy="4966955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 smtClean="0">
                <a:latin typeface="KG Miss Kindy Chunky"/>
                <a:cs typeface="KG Miss Kindy Chunky"/>
              </a:rPr>
              <a:t>Kindergarten: 80/20</a:t>
            </a:r>
          </a:p>
          <a:p>
            <a:pPr marL="0" indent="0">
              <a:buNone/>
            </a:pP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Literacy and content area instruction</a:t>
            </a:r>
            <a:r>
              <a:rPr lang="en-US" sz="7200" dirty="0" smtClean="0">
                <a:solidFill>
                  <a:srgbClr val="FFFFFF"/>
                </a:solidFill>
                <a:latin typeface="KG Miss Kindy Chunky"/>
                <a:cs typeface="KG Miss Kindy Chunky"/>
              </a:rPr>
              <a:t>,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 </a:t>
            </a:r>
            <a:r>
              <a:rPr lang="en-US" sz="7200" dirty="0" smtClean="0">
                <a:solidFill>
                  <a:srgbClr val="CC66FF"/>
                </a:solidFill>
                <a:latin typeface="KG Miss Kindy Chunky"/>
                <a:cs typeface="KG Miss Kindy Chunky"/>
              </a:rPr>
              <a:t>bridge</a:t>
            </a:r>
            <a:r>
              <a:rPr lang="en-US" sz="7200" dirty="0" smtClean="0">
                <a:latin typeface="KG Miss Kindy Chunky"/>
                <a:cs typeface="KG Miss Kindy Chunky"/>
              </a:rPr>
              <a:t>,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 </a:t>
            </a:r>
            <a:r>
              <a:rPr lang="en-US" sz="7200" dirty="0" smtClean="0">
                <a:solidFill>
                  <a:srgbClr val="66CCFF"/>
                </a:solidFill>
                <a:latin typeface="KG Miss Kindy Chunky"/>
                <a:cs typeface="KG Miss Kindy Chunky"/>
              </a:rPr>
              <a:t>ELA extension activities</a:t>
            </a:r>
          </a:p>
          <a:p>
            <a:r>
              <a:rPr lang="en-US" sz="9600" dirty="0" smtClean="0">
                <a:latin typeface="KG Miss Kindy Chunky"/>
                <a:cs typeface="KG Miss Kindy Chunky"/>
              </a:rPr>
              <a:t>First Grade: 80/</a:t>
            </a:r>
            <a:r>
              <a:rPr lang="en-US" sz="9600" dirty="0">
                <a:latin typeface="KG Miss Kindy Chunky"/>
                <a:cs typeface="KG Miss Kindy Chunky"/>
              </a:rPr>
              <a:t>2</a:t>
            </a:r>
            <a:r>
              <a:rPr lang="en-US" sz="9600" dirty="0" smtClean="0">
                <a:latin typeface="KG Miss Kindy Chunky"/>
                <a:cs typeface="KG Miss Kindy Chunky"/>
              </a:rPr>
              <a:t>0</a:t>
            </a:r>
          </a:p>
          <a:p>
            <a:pPr marL="0" indent="0">
              <a:buNone/>
            </a:pP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Literacy </a:t>
            </a:r>
            <a:r>
              <a:rPr lang="en-US" sz="7200" dirty="0">
                <a:solidFill>
                  <a:srgbClr val="00FF00"/>
                </a:solidFill>
                <a:latin typeface="KG Miss Kindy Chunky"/>
                <a:cs typeface="KG Miss Kindy Chunky"/>
              </a:rPr>
              <a:t>and content area 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instruction</a:t>
            </a:r>
            <a:r>
              <a:rPr lang="en-US" sz="7200" dirty="0" smtClean="0">
                <a:solidFill>
                  <a:srgbClr val="FFFFFF"/>
                </a:solidFill>
                <a:latin typeface="KG Miss Kindy Chunky"/>
                <a:cs typeface="KG Miss Kindy Chunky"/>
              </a:rPr>
              <a:t>,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 </a:t>
            </a:r>
            <a:r>
              <a:rPr lang="en-US" sz="7200" dirty="0">
                <a:solidFill>
                  <a:srgbClr val="CC66FF"/>
                </a:solidFill>
                <a:latin typeface="KG Miss Kindy Chunky"/>
                <a:cs typeface="KG Miss Kindy Chunky"/>
              </a:rPr>
              <a:t>bridge</a:t>
            </a:r>
            <a:r>
              <a:rPr lang="en-US" sz="7200" dirty="0" smtClean="0">
                <a:latin typeface="KG Miss Kindy Chunky"/>
                <a:cs typeface="KG Miss Kindy Chunky"/>
              </a:rPr>
              <a:t>,  </a:t>
            </a:r>
            <a:r>
              <a:rPr lang="en-US" sz="7200" dirty="0" smtClean="0">
                <a:solidFill>
                  <a:srgbClr val="66CCFF"/>
                </a:solidFill>
                <a:latin typeface="KG Miss Kindy Chunky"/>
                <a:cs typeface="KG Miss Kindy Chunky"/>
              </a:rPr>
              <a:t>ELA extension </a:t>
            </a:r>
            <a:r>
              <a:rPr lang="en-US" sz="7200" dirty="0">
                <a:solidFill>
                  <a:srgbClr val="66CCFF"/>
                </a:solidFill>
                <a:latin typeface="KG Miss Kindy Chunky"/>
                <a:cs typeface="KG Miss Kindy Chunky"/>
              </a:rPr>
              <a:t>activities </a:t>
            </a:r>
            <a:endParaRPr lang="en-US" sz="7200" dirty="0" smtClean="0">
              <a:latin typeface="KG Miss Kindy Chunky"/>
              <a:cs typeface="KG Miss Kindy Chunky"/>
            </a:endParaRPr>
          </a:p>
          <a:p>
            <a:r>
              <a:rPr lang="en-US" sz="9600" dirty="0" smtClean="0">
                <a:latin typeface="KG Miss Kindy Chunky"/>
                <a:cs typeface="KG Miss Kindy Chunky"/>
              </a:rPr>
              <a:t>Second Grade: 70/30</a:t>
            </a:r>
          </a:p>
          <a:p>
            <a:pPr marL="0" indent="0">
              <a:buNone/>
            </a:pPr>
            <a:r>
              <a:rPr lang="en-US" sz="7200" dirty="0">
                <a:solidFill>
                  <a:srgbClr val="00FF00"/>
                </a:solidFill>
                <a:latin typeface="KG Miss Kindy Chunky"/>
                <a:cs typeface="KG Miss Kindy Chunky"/>
              </a:rPr>
              <a:t>Literacy and content area 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instruction</a:t>
            </a:r>
            <a:r>
              <a:rPr lang="en-US" sz="7200" dirty="0" smtClean="0">
                <a:solidFill>
                  <a:srgbClr val="FFFFFF"/>
                </a:solidFill>
                <a:latin typeface="KG Miss Kindy Chunky"/>
                <a:cs typeface="KG Miss Kindy Chunky"/>
              </a:rPr>
              <a:t>,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 </a:t>
            </a:r>
            <a:r>
              <a:rPr lang="en-US" sz="7200" dirty="0">
                <a:solidFill>
                  <a:srgbClr val="CC66FF"/>
                </a:solidFill>
                <a:latin typeface="KG Miss Kindy Chunky"/>
                <a:cs typeface="KG Miss Kindy Chunky"/>
              </a:rPr>
              <a:t>bridge</a:t>
            </a:r>
            <a:r>
              <a:rPr lang="en-US" sz="7200" dirty="0" smtClean="0">
                <a:latin typeface="KG Miss Kindy Chunky"/>
                <a:cs typeface="KG Miss Kindy Chunky"/>
              </a:rPr>
              <a:t>, 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 </a:t>
            </a:r>
            <a:r>
              <a:rPr lang="en-US" sz="7200" dirty="0">
                <a:solidFill>
                  <a:srgbClr val="66CCFF"/>
                </a:solidFill>
                <a:latin typeface="KG Miss Kindy Chunky"/>
                <a:cs typeface="KG Miss Kindy Chunky"/>
              </a:rPr>
              <a:t>ELA </a:t>
            </a:r>
            <a:r>
              <a:rPr lang="en-US" sz="7200" dirty="0" smtClean="0">
                <a:solidFill>
                  <a:srgbClr val="66CCFF"/>
                </a:solidFill>
                <a:latin typeface="KG Miss Kindy Chunky"/>
                <a:cs typeface="KG Miss Kindy Chunky"/>
              </a:rPr>
              <a:t>extension </a:t>
            </a:r>
            <a:r>
              <a:rPr lang="en-US" sz="7200" dirty="0">
                <a:solidFill>
                  <a:srgbClr val="66CCFF"/>
                </a:solidFill>
                <a:latin typeface="KG Miss Kindy Chunky"/>
                <a:cs typeface="KG Miss Kindy Chunky"/>
              </a:rPr>
              <a:t>activities </a:t>
            </a:r>
            <a:endParaRPr lang="en-US" sz="7200" dirty="0" smtClean="0">
              <a:latin typeface="KG Miss Kindy Chunky"/>
              <a:cs typeface="KG Miss Kindy Chunky"/>
            </a:endParaRPr>
          </a:p>
          <a:p>
            <a:r>
              <a:rPr lang="en-US" sz="9600" dirty="0" smtClean="0">
                <a:latin typeface="KG Miss Kindy Chunky"/>
                <a:cs typeface="KG Miss Kindy Chunky"/>
              </a:rPr>
              <a:t>Third Grade: 60/40</a:t>
            </a:r>
          </a:p>
          <a:p>
            <a:pPr marL="0" indent="0">
              <a:buNone/>
            </a:pP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Literacy, science and math instruction &amp; extension activities</a:t>
            </a:r>
            <a:r>
              <a:rPr lang="en-US" sz="7200" dirty="0" smtClean="0">
                <a:solidFill>
                  <a:srgbClr val="FFFFFF"/>
                </a:solidFill>
                <a:latin typeface="KG Miss Kindy Chunky"/>
                <a:cs typeface="KG Miss Kindy Chunky"/>
              </a:rPr>
              <a:t>,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 </a:t>
            </a:r>
            <a:r>
              <a:rPr lang="en-US" sz="7200" dirty="0">
                <a:solidFill>
                  <a:srgbClr val="CC66FF"/>
                </a:solidFill>
                <a:latin typeface="KG Miss Kindy Chunky"/>
                <a:cs typeface="KG Miss Kindy Chunky"/>
              </a:rPr>
              <a:t>bridge</a:t>
            </a:r>
            <a:r>
              <a:rPr lang="en-US" sz="7200" dirty="0">
                <a:latin typeface="KG Miss Kindy Chunky"/>
                <a:cs typeface="KG Miss Kindy Chunky"/>
              </a:rPr>
              <a:t>, </a:t>
            </a:r>
            <a:r>
              <a:rPr lang="en-US" sz="7200" dirty="0" smtClean="0">
                <a:solidFill>
                  <a:srgbClr val="66CCFF"/>
                </a:solidFill>
                <a:latin typeface="KG Miss Kindy Chunky"/>
                <a:cs typeface="KG Miss Kindy Chunky"/>
              </a:rPr>
              <a:t>social studies &amp; ELA extension </a:t>
            </a:r>
            <a:r>
              <a:rPr lang="en-US" sz="7200" dirty="0">
                <a:solidFill>
                  <a:srgbClr val="66CCFF"/>
                </a:solidFill>
                <a:latin typeface="KG Miss Kindy Chunky"/>
                <a:cs typeface="KG Miss Kindy Chunky"/>
              </a:rPr>
              <a:t>activities </a:t>
            </a:r>
            <a:endParaRPr lang="en-US" sz="7200" dirty="0" smtClean="0">
              <a:latin typeface="KG Miss Kindy Chunky"/>
              <a:cs typeface="KG Miss Kindy Chunky"/>
            </a:endParaRPr>
          </a:p>
          <a:p>
            <a:r>
              <a:rPr lang="en-US" sz="9600" dirty="0" smtClean="0">
                <a:latin typeface="KG Miss Kindy Chunky"/>
                <a:cs typeface="KG Miss Kindy Chunky"/>
              </a:rPr>
              <a:t>Fourth Grade: 50/50</a:t>
            </a:r>
          </a:p>
          <a:p>
            <a:pPr marL="0" indent="0">
              <a:buNone/>
            </a:pPr>
            <a:r>
              <a:rPr lang="en-US" sz="7200" dirty="0">
                <a:solidFill>
                  <a:srgbClr val="00FF00"/>
                </a:solidFill>
                <a:latin typeface="KG Miss Kindy Chunky"/>
                <a:cs typeface="KG Miss Kindy Chunky"/>
              </a:rPr>
              <a:t>Literacy 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and </a:t>
            </a:r>
            <a:r>
              <a:rPr lang="en-US" sz="7200" dirty="0">
                <a:solidFill>
                  <a:srgbClr val="00FF00"/>
                </a:solidFill>
                <a:latin typeface="KG Miss Kindy Chunky"/>
                <a:cs typeface="KG Miss Kindy Chunky"/>
              </a:rPr>
              <a:t>math instruction &amp;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 extension activities</a:t>
            </a:r>
            <a:r>
              <a:rPr lang="en-US" sz="7200" dirty="0" smtClean="0">
                <a:solidFill>
                  <a:srgbClr val="FFFFFF"/>
                </a:solidFill>
                <a:latin typeface="KG Miss Kindy Chunky"/>
                <a:cs typeface="KG Miss Kindy Chunky"/>
              </a:rPr>
              <a:t>,</a:t>
            </a:r>
            <a:r>
              <a:rPr lang="en-US" sz="7200" dirty="0" smtClean="0">
                <a:solidFill>
                  <a:srgbClr val="00FF00"/>
                </a:solidFill>
                <a:latin typeface="KG Miss Kindy Chunky"/>
                <a:cs typeface="KG Miss Kindy Chunky"/>
              </a:rPr>
              <a:t> </a:t>
            </a:r>
            <a:r>
              <a:rPr lang="en-US" sz="7200" dirty="0">
                <a:solidFill>
                  <a:srgbClr val="CC66FF"/>
                </a:solidFill>
                <a:latin typeface="KG Miss Kindy Chunky"/>
                <a:cs typeface="KG Miss Kindy Chunky"/>
              </a:rPr>
              <a:t>bridge</a:t>
            </a:r>
            <a:r>
              <a:rPr lang="en-US" sz="7200" dirty="0">
                <a:latin typeface="KG Miss Kindy Chunky"/>
                <a:cs typeface="KG Miss Kindy Chunky"/>
              </a:rPr>
              <a:t>, </a:t>
            </a:r>
            <a:r>
              <a:rPr lang="en-US" sz="7200" dirty="0" smtClean="0">
                <a:solidFill>
                  <a:srgbClr val="66CCFF"/>
                </a:solidFill>
                <a:latin typeface="KG Miss Kindy Chunky"/>
                <a:cs typeface="KG Miss Kindy Chunky"/>
              </a:rPr>
              <a:t>science and social studies &amp; ELA extension activities</a:t>
            </a:r>
          </a:p>
          <a:p>
            <a:pPr>
              <a:buFont typeface="Arial"/>
              <a:buChar char="•"/>
            </a:pPr>
            <a:r>
              <a:rPr lang="en-US" sz="9600" dirty="0" smtClean="0">
                <a:latin typeface="KG Miss Kindy Chunky"/>
                <a:cs typeface="KG Miss Kindy Chunky"/>
              </a:rPr>
              <a:t>Fifth Grade: 50/50</a:t>
            </a:r>
          </a:p>
          <a:p>
            <a:pPr marL="0" indent="0">
              <a:buNone/>
            </a:pPr>
            <a:r>
              <a:rPr lang="en-US" sz="7200" dirty="0">
                <a:solidFill>
                  <a:srgbClr val="00FF00"/>
                </a:solidFill>
                <a:latin typeface="KG Miss Kindy Chunky"/>
                <a:cs typeface="KG Miss Kindy Chunky"/>
              </a:rPr>
              <a:t>Literacy and math instruction &amp; extension activities</a:t>
            </a:r>
            <a:r>
              <a:rPr lang="en-US" sz="7200" dirty="0">
                <a:solidFill>
                  <a:srgbClr val="FFFFFF"/>
                </a:solidFill>
                <a:latin typeface="KG Miss Kindy Chunky"/>
                <a:cs typeface="KG Miss Kindy Chunky"/>
              </a:rPr>
              <a:t>,</a:t>
            </a:r>
            <a:r>
              <a:rPr lang="en-US" sz="7200" dirty="0">
                <a:solidFill>
                  <a:srgbClr val="00FF00"/>
                </a:solidFill>
                <a:latin typeface="KG Miss Kindy Chunky"/>
                <a:cs typeface="KG Miss Kindy Chunky"/>
              </a:rPr>
              <a:t> </a:t>
            </a:r>
            <a:r>
              <a:rPr lang="en-US" sz="7200" dirty="0">
                <a:solidFill>
                  <a:srgbClr val="CC66FF"/>
                </a:solidFill>
                <a:latin typeface="KG Miss Kindy Chunky"/>
                <a:cs typeface="KG Miss Kindy Chunky"/>
              </a:rPr>
              <a:t>bridge</a:t>
            </a:r>
            <a:r>
              <a:rPr lang="en-US" sz="7200" dirty="0">
                <a:latin typeface="KG Miss Kindy Chunky"/>
                <a:cs typeface="KG Miss Kindy Chunky"/>
              </a:rPr>
              <a:t>, </a:t>
            </a:r>
            <a:r>
              <a:rPr lang="en-US" sz="7200" dirty="0">
                <a:solidFill>
                  <a:srgbClr val="66CCFF"/>
                </a:solidFill>
                <a:latin typeface="KG Miss Kindy Chunky"/>
                <a:cs typeface="KG Miss Kindy Chunky"/>
              </a:rPr>
              <a:t>science and social studies &amp; ELA extension activities</a:t>
            </a:r>
          </a:p>
          <a:p>
            <a:endParaRPr lang="en-US" sz="9600" dirty="0" smtClean="0">
              <a:latin typeface="KG Miss Kindy Chunky"/>
              <a:cs typeface="KG Miss Kindy Chunky"/>
            </a:endParaRPr>
          </a:p>
          <a:p>
            <a:endParaRPr lang="en-US" dirty="0">
              <a:latin typeface="KG Miss Kindy Chunky"/>
              <a:cs typeface="KG Miss Kindy Chunky"/>
            </a:endParaRPr>
          </a:p>
        </p:txBody>
      </p:sp>
    </p:spTree>
    <p:extLst>
      <p:ext uri="{BB962C8B-B14F-4D97-AF65-F5344CB8AC3E}">
        <p14:creationId xmlns:p14="http://schemas.microsoft.com/office/powerpoint/2010/main" val="147531739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KG Red Hands"/>
                <a:cs typeface="KG Red Hands"/>
              </a:rPr>
              <a:t>Language and Content Allocation Plan</a:t>
            </a:r>
            <a:endParaRPr lang="en-US" dirty="0">
              <a:latin typeface="KG Red Hands"/>
              <a:cs typeface="KG Red Hands"/>
            </a:endParaRPr>
          </a:p>
        </p:txBody>
      </p:sp>
      <p:pic>
        <p:nvPicPr>
          <p:cNvPr id="6" name="Picture 5" descr="Screen Shot 2016-11-28 at 10.20.4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72" y="1655746"/>
            <a:ext cx="7204062" cy="4991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74173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70664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KG Red Hands"/>
                <a:cs typeface="KG Red Hands"/>
              </a:rPr>
              <a:t>Grade 1 Schedule</a:t>
            </a:r>
            <a:endParaRPr lang="en-US" dirty="0">
              <a:latin typeface="KG Red Hands"/>
              <a:cs typeface="KG Red Hands"/>
            </a:endParaRPr>
          </a:p>
        </p:txBody>
      </p:sp>
      <p:pic>
        <p:nvPicPr>
          <p:cNvPr id="4" name="Picture 3" descr="Screen Shot 2017-06-26 at 9.28.5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046" y="706649"/>
            <a:ext cx="4399467" cy="615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6796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6753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KG Miss Kindy Chunky"/>
                <a:cs typeface="KG Miss Kindy Chunky"/>
              </a:rPr>
              <a:t>3 bilingual teachers attended BUF Writing Summit 2016</a:t>
            </a:r>
            <a:endParaRPr lang="en-US" dirty="0">
              <a:latin typeface="KG Miss Kindy Chunky"/>
              <a:cs typeface="KG Miss Kindy Chunk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42170"/>
            <a:ext cx="8467962" cy="481583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>
              <a:latin typeface="KG Miss Kindy Chunky"/>
              <a:cs typeface="KG Miss Kindy Chunky"/>
            </a:endParaRPr>
          </a:p>
        </p:txBody>
      </p:sp>
      <p:pic>
        <p:nvPicPr>
          <p:cNvPr id="5" name="Picture 4" descr="20160802_1116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69480">
            <a:off x="178822" y="2187686"/>
            <a:ext cx="4795581" cy="2697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20160803_14125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821">
            <a:off x="4307636" y="3767300"/>
            <a:ext cx="4485902" cy="2523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4596158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G Red Hands"/>
                <a:cs typeface="KG Red Hands"/>
              </a:rPr>
              <a:t>Biliteracy Maps</a:t>
            </a:r>
            <a:endParaRPr lang="en-US" dirty="0">
              <a:latin typeface="KG Red Hands"/>
              <a:cs typeface="KG Red Hands"/>
            </a:endParaRPr>
          </a:p>
        </p:txBody>
      </p:sp>
      <p:pic>
        <p:nvPicPr>
          <p:cNvPr id="5" name="Picture 4" descr="20160802_15264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247"/>
            <a:ext cx="6040536" cy="3397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20160803_15050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666" y="3729637"/>
            <a:ext cx="5581334" cy="3139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55248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3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3701" y="867238"/>
            <a:ext cx="6858681" cy="512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86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000"/>
            <a:ext cx="7834086" cy="1163637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KG Red Hands"/>
                <a:cs typeface="KG Red Hands"/>
              </a:rPr>
              <a:t>Who are we?</a:t>
            </a:r>
            <a:br>
              <a:rPr lang="en-US" dirty="0" smtClean="0">
                <a:latin typeface="KG Red Hands"/>
                <a:cs typeface="KG Red Hands"/>
              </a:rPr>
            </a:br>
            <a:endParaRPr lang="en-US" dirty="0">
              <a:latin typeface="KG Red Hands"/>
              <a:cs typeface="KG Red Hand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0857" y="4898571"/>
            <a:ext cx="7420429" cy="1588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>
                <a:latin typeface="KG Miss Kindy Chunky"/>
                <a:cs typeface="KG Miss Kindy Chunky"/>
              </a:rPr>
              <a:t>Spaulding School, Pre-K – 2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CC66FF"/>
                </a:solidFill>
                <a:latin typeface="KG Miss Kindy Chunky"/>
                <a:cs typeface="KG Miss Kindy Chunky"/>
              </a:rPr>
              <a:t>	grades K &amp; 2 OWDL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66CCFF"/>
                </a:solidFill>
                <a:latin typeface="KG Miss Kindy Chunky"/>
                <a:cs typeface="KG Miss Kindy Chunky"/>
              </a:rPr>
              <a:t>	</a:t>
            </a:r>
            <a:r>
              <a:rPr lang="en-US" sz="2400" dirty="0" smtClean="0">
                <a:solidFill>
                  <a:srgbClr val="66CCFF"/>
                </a:solidFill>
                <a:latin typeface="KG Miss Kindy Chunky"/>
                <a:cs typeface="KG Miss Kindy Chunky"/>
              </a:rPr>
              <a:t>self-contained ESL classrooms </a:t>
            </a:r>
            <a:endParaRPr lang="en-US" sz="2400" dirty="0">
              <a:solidFill>
                <a:srgbClr val="66CCFF"/>
              </a:solidFill>
              <a:latin typeface="KG Miss Kindy Chunky"/>
              <a:cs typeface="KG Miss Kindy Chunky"/>
            </a:endParaRPr>
          </a:p>
          <a:p>
            <a:pPr marL="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marL="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lvl="1"/>
            <a:endParaRPr lang="en-US" dirty="0">
              <a:latin typeface="KG Corner of the Sky"/>
              <a:cs typeface="KG Corner of the Sky"/>
            </a:endParaRPr>
          </a:p>
        </p:txBody>
      </p:sp>
      <p:pic>
        <p:nvPicPr>
          <p:cNvPr id="5" name="Picture 4" descr="unnam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6929"/>
            <a:ext cx="9144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4089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6753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KG Miss Kindy Chunky"/>
                <a:cs typeface="KG Miss Kindy Chunky"/>
              </a:rPr>
              <a:t>2016-17 Melody  Wharton </a:t>
            </a:r>
            <a:br>
              <a:rPr lang="en-US" dirty="0" smtClean="0">
                <a:latin typeface="KG Miss Kindy Chunky"/>
                <a:cs typeface="KG Miss Kindy Chunky"/>
              </a:rPr>
            </a:br>
            <a:r>
              <a:rPr lang="en-US" dirty="0" smtClean="0">
                <a:latin typeface="KG Miss Kindy Chunky"/>
                <a:cs typeface="KG Miss Kindy Chunky"/>
              </a:rPr>
              <a:t>all </a:t>
            </a:r>
            <a:r>
              <a:rPr lang="en-US" dirty="0">
                <a:latin typeface="KG Miss Kindy Chunky"/>
                <a:cs typeface="KG Miss Kindy Chunky"/>
              </a:rPr>
              <a:t>bilingual teachers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8922"/>
            <a:ext cx="8467962" cy="4519077"/>
          </a:xfrm>
        </p:spPr>
        <p:txBody>
          <a:bodyPr>
            <a:normAutofit/>
          </a:bodyPr>
          <a:lstStyle/>
          <a:p>
            <a:r>
              <a:rPr lang="en-US" dirty="0" smtClean="0"/>
              <a:t>Developed </a:t>
            </a:r>
            <a:r>
              <a:rPr lang="en-US" dirty="0" smtClean="0"/>
              <a:t>grades </a:t>
            </a:r>
            <a:r>
              <a:rPr lang="en-US" dirty="0"/>
              <a:t>3 &amp; 4 </a:t>
            </a:r>
            <a:r>
              <a:rPr lang="en-US" dirty="0" smtClean="0"/>
              <a:t>biliteracy </a:t>
            </a:r>
            <a:r>
              <a:rPr lang="en-US" dirty="0" smtClean="0"/>
              <a:t>maps</a:t>
            </a:r>
          </a:p>
          <a:p>
            <a:r>
              <a:rPr lang="en-US" dirty="0" smtClean="0"/>
              <a:t>Revised biliteracy maps after reviewing the NGSS and C3 Framework</a:t>
            </a:r>
            <a:endParaRPr lang="en-US" dirty="0" smtClean="0"/>
          </a:p>
          <a:p>
            <a:r>
              <a:rPr lang="en-US" dirty="0" smtClean="0"/>
              <a:t>Wanted </a:t>
            </a:r>
            <a:r>
              <a:rPr lang="en-US" dirty="0"/>
              <a:t>to begin </a:t>
            </a:r>
            <a:r>
              <a:rPr lang="en-US" dirty="0" smtClean="0"/>
              <a:t>BUFs </a:t>
            </a:r>
            <a:r>
              <a:rPr lang="en-US" dirty="0"/>
              <a:t>but glad we waited to have the groundwork set first</a:t>
            </a:r>
          </a:p>
          <a:p>
            <a:endParaRPr lang="en-US" dirty="0"/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>
              <a:latin typeface="KG Miss Kindy Chunky"/>
              <a:cs typeface="KG Miss Kindy Chunky"/>
            </a:endParaRPr>
          </a:p>
        </p:txBody>
      </p:sp>
    </p:spTree>
    <p:extLst>
      <p:ext uri="{BB962C8B-B14F-4D97-AF65-F5344CB8AC3E}">
        <p14:creationId xmlns:p14="http://schemas.microsoft.com/office/powerpoint/2010/main" val="122954234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G Red Hands"/>
                <a:cs typeface="KG Red Hands"/>
              </a:rPr>
              <a:t>Our Struggles</a:t>
            </a:r>
            <a:endParaRPr lang="en-US" dirty="0">
              <a:latin typeface="KG Red Hands"/>
              <a:cs typeface="KG Red Hand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KG Miss Kindy Chunky"/>
                <a:cs typeface="KG Miss Kindy Chunky"/>
              </a:rPr>
              <a:t>Realizing that this is a process</a:t>
            </a:r>
          </a:p>
          <a:p>
            <a:r>
              <a:rPr lang="en-US" dirty="0" smtClean="0">
                <a:latin typeface="KG Miss Kindy Chunky"/>
                <a:cs typeface="KG Miss Kindy Chunky"/>
              </a:rPr>
              <a:t>Revising our maps because we did not understand the standards</a:t>
            </a:r>
          </a:p>
          <a:p>
            <a:r>
              <a:rPr lang="en-US" dirty="0" smtClean="0">
                <a:latin typeface="KG Miss Kindy Chunky"/>
                <a:cs typeface="KG Miss Kindy Chunky"/>
              </a:rPr>
              <a:t>Effectively communicating the program’s shifts with all </a:t>
            </a:r>
            <a:r>
              <a:rPr lang="en-US" dirty="0" smtClean="0">
                <a:latin typeface="KG Miss Kindy Chunky"/>
                <a:cs typeface="KG Miss Kindy Chunky"/>
              </a:rPr>
              <a:t>stakeholders </a:t>
            </a:r>
            <a:endParaRPr lang="en-US" dirty="0" smtClean="0">
              <a:latin typeface="KG Miss Kindy Chunky"/>
              <a:cs typeface="KG Miss Kindy Chunky"/>
            </a:endParaRPr>
          </a:p>
          <a:p>
            <a:r>
              <a:rPr lang="en-US" dirty="0" smtClean="0">
                <a:latin typeface="KG Miss Kindy Chunky"/>
                <a:cs typeface="KG Miss Kindy Chunky"/>
              </a:rPr>
              <a:t>Training new bilingual teachers </a:t>
            </a:r>
          </a:p>
          <a:p>
            <a:r>
              <a:rPr lang="en-US" dirty="0" smtClean="0">
                <a:latin typeface="KG Miss Kindy Chunky"/>
                <a:cs typeface="KG Miss Kindy Chunky"/>
              </a:rPr>
              <a:t>Writing our BUFs – hopefully this summer</a:t>
            </a:r>
            <a:endParaRPr lang="en-US" dirty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>
              <a:latin typeface="KG Miss Kindy Chunky"/>
              <a:cs typeface="KG Miss Kindy Chunky"/>
            </a:endParaRPr>
          </a:p>
        </p:txBody>
      </p:sp>
    </p:spTree>
    <p:extLst>
      <p:ext uri="{BB962C8B-B14F-4D97-AF65-F5344CB8AC3E}">
        <p14:creationId xmlns:p14="http://schemas.microsoft.com/office/powerpoint/2010/main" val="89708535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2591" y="1744122"/>
            <a:ext cx="676736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Mark </a:t>
            </a:r>
            <a:r>
              <a:rPr lang="en-US" sz="3200" dirty="0"/>
              <a:t>the language of instruction</a:t>
            </a:r>
          </a:p>
          <a:p>
            <a:r>
              <a:rPr lang="en-US" sz="3200" dirty="0"/>
              <a:t>Create 3 linguistic spaces</a:t>
            </a:r>
          </a:p>
          <a:p>
            <a:r>
              <a:rPr lang="en-US" sz="3200" dirty="0">
                <a:solidFill>
                  <a:srgbClr val="FFFF00"/>
                </a:solidFill>
              </a:rPr>
              <a:t>	</a:t>
            </a:r>
            <a:r>
              <a:rPr lang="en-US" sz="3200" dirty="0">
                <a:solidFill>
                  <a:srgbClr val="00FF00"/>
                </a:solidFill>
              </a:rPr>
              <a:t>green=Spanish</a:t>
            </a:r>
            <a:r>
              <a:rPr lang="en-US" sz="3200" dirty="0">
                <a:solidFill>
                  <a:srgbClr val="FFFF00"/>
                </a:solidFill>
              </a:rPr>
              <a:t>  </a:t>
            </a:r>
            <a:endParaRPr lang="en-US" sz="3200" dirty="0" smtClean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	</a:t>
            </a:r>
            <a:r>
              <a:rPr lang="en-US" sz="3200" dirty="0" smtClean="0">
                <a:solidFill>
                  <a:srgbClr val="66CCFF"/>
                </a:solidFill>
              </a:rPr>
              <a:t>blue</a:t>
            </a:r>
            <a:r>
              <a:rPr lang="en-US" sz="3200" dirty="0">
                <a:solidFill>
                  <a:srgbClr val="66CCFF"/>
                </a:solidFill>
              </a:rPr>
              <a:t>= English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endParaRPr lang="en-US" sz="3200" dirty="0" smtClean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	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>
                <a:solidFill>
                  <a:srgbClr val="CC66FF"/>
                </a:solidFill>
              </a:rPr>
              <a:t>purple</a:t>
            </a:r>
            <a:r>
              <a:rPr lang="en-US" sz="3200" dirty="0" smtClean="0">
                <a:solidFill>
                  <a:srgbClr val="CC66FF"/>
                </a:solidFill>
              </a:rPr>
              <a:t>=</a:t>
            </a:r>
            <a:r>
              <a:rPr lang="en-US" sz="3200" smtClean="0">
                <a:solidFill>
                  <a:srgbClr val="CC66FF"/>
                </a:solidFill>
              </a:rPr>
              <a:t>the Bridge</a:t>
            </a:r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FF"/>
                </a:solidFill>
              </a:rPr>
              <a:t>Teach the </a:t>
            </a:r>
            <a:r>
              <a:rPr lang="en-US" sz="3200" dirty="0" smtClean="0">
                <a:solidFill>
                  <a:srgbClr val="FFFFFF"/>
                </a:solidFill>
              </a:rPr>
              <a:t>Bridge </a:t>
            </a:r>
            <a:r>
              <a:rPr lang="en-US" sz="3200" dirty="0">
                <a:solidFill>
                  <a:srgbClr val="FFFFFF"/>
                </a:solidFill>
              </a:rPr>
              <a:t>with intention</a:t>
            </a:r>
          </a:p>
          <a:p>
            <a:r>
              <a:rPr lang="en-US" sz="3200" dirty="0" smtClean="0">
                <a:solidFill>
                  <a:srgbClr val="FFFFFF"/>
                </a:solidFill>
              </a:rPr>
              <a:t>Dictado alternating English </a:t>
            </a:r>
            <a:r>
              <a:rPr lang="en-US" sz="3200" dirty="0">
                <a:solidFill>
                  <a:srgbClr val="FFFFFF"/>
                </a:solidFill>
              </a:rPr>
              <a:t>and </a:t>
            </a:r>
            <a:r>
              <a:rPr lang="en-US" sz="3200" dirty="0" smtClean="0">
                <a:solidFill>
                  <a:srgbClr val="FFFFFF"/>
                </a:solidFill>
              </a:rPr>
              <a:t>Spanish</a:t>
            </a:r>
            <a:endParaRPr lang="en-US" sz="3200" dirty="0">
              <a:solidFill>
                <a:srgbClr val="FFFFFF"/>
              </a:solidFill>
            </a:endParaRPr>
          </a:p>
          <a:p>
            <a:r>
              <a:rPr lang="en-US" sz="3200" dirty="0">
                <a:solidFill>
                  <a:srgbClr val="FFFFFF"/>
                </a:solidFill>
              </a:rPr>
              <a:t>Share program shift </a:t>
            </a:r>
            <a:r>
              <a:rPr lang="en-US" sz="3200" dirty="0" smtClean="0">
                <a:solidFill>
                  <a:srgbClr val="FFFFFF"/>
                </a:solidFill>
              </a:rPr>
              <a:t>with others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431" y="284367"/>
            <a:ext cx="8681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KG Red Hands"/>
                <a:cs typeface="KG Red Hands"/>
              </a:rPr>
              <a:t>The first steps in our journey</a:t>
            </a:r>
          </a:p>
        </p:txBody>
      </p:sp>
    </p:spTree>
    <p:extLst>
      <p:ext uri="{BB962C8B-B14F-4D97-AF65-F5344CB8AC3E}">
        <p14:creationId xmlns:p14="http://schemas.microsoft.com/office/powerpoint/2010/main" val="4228531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2591" y="1744122"/>
            <a:ext cx="6767365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Choose strategies you believe in and can implement now</a:t>
            </a:r>
          </a:p>
          <a:p>
            <a:endParaRPr lang="en-US" sz="3200" dirty="0"/>
          </a:p>
          <a:p>
            <a:r>
              <a:rPr lang="en-US" sz="3200" dirty="0" smtClean="0"/>
              <a:t>Commit to the process</a:t>
            </a:r>
          </a:p>
          <a:p>
            <a:endParaRPr lang="en-US" sz="3200" dirty="0"/>
          </a:p>
          <a:p>
            <a:r>
              <a:rPr lang="en-US" sz="3200" dirty="0" smtClean="0"/>
              <a:t>Involve as many </a:t>
            </a:r>
            <a:r>
              <a:rPr lang="en-US" sz="3200" dirty="0" smtClean="0"/>
              <a:t>stakeholders </a:t>
            </a:r>
            <a:r>
              <a:rPr lang="en-US" sz="3200" dirty="0" smtClean="0"/>
              <a:t>as possible and create a learning community</a:t>
            </a:r>
          </a:p>
          <a:p>
            <a:endParaRPr lang="en-US" sz="3200" dirty="0">
              <a:solidFill>
                <a:srgbClr val="FFFFFF"/>
              </a:solidFill>
            </a:endParaRPr>
          </a:p>
          <a:p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431" y="284367"/>
            <a:ext cx="8681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KG Red Hands"/>
                <a:cs typeface="KG Red Hands"/>
              </a:rPr>
              <a:t>O</a:t>
            </a:r>
            <a:r>
              <a:rPr lang="en-US" sz="4400" dirty="0" smtClean="0">
                <a:latin typeface="KG Red Hands"/>
                <a:cs typeface="KG Red Hands"/>
              </a:rPr>
              <a:t>ur suggestions</a:t>
            </a:r>
          </a:p>
        </p:txBody>
      </p:sp>
    </p:spTree>
    <p:extLst>
      <p:ext uri="{BB962C8B-B14F-4D97-AF65-F5344CB8AC3E}">
        <p14:creationId xmlns:p14="http://schemas.microsoft.com/office/powerpoint/2010/main" val="1995912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000"/>
            <a:ext cx="7834086" cy="1163637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KG Red Hands"/>
                <a:cs typeface="KG Red Hands"/>
              </a:rPr>
              <a:t>Who are we?</a:t>
            </a:r>
            <a:br>
              <a:rPr lang="en-US" dirty="0" smtClean="0">
                <a:latin typeface="KG Red Hands"/>
                <a:cs typeface="KG Red Hands"/>
              </a:rPr>
            </a:br>
            <a:endParaRPr lang="en-US" dirty="0">
              <a:latin typeface="KG Red Hands"/>
              <a:cs typeface="KG Red Hand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0857" y="4517571"/>
            <a:ext cx="7420429" cy="1969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>
                <a:latin typeface="KG Miss Kindy Chunky"/>
                <a:cs typeface="KG Miss Kindy Chunky"/>
              </a:rPr>
              <a:t>Prairie Trail School, 3-5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CC66FF"/>
                </a:solidFill>
                <a:latin typeface="KG Miss Kindy Chunky"/>
                <a:cs typeface="KG Miss Kindy Chunky"/>
              </a:rPr>
              <a:t>	grade 4 OWDL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66CCFF"/>
                </a:solidFill>
                <a:latin typeface="KG Miss Kindy Chunky"/>
                <a:cs typeface="KG Miss Kindy Chunky"/>
              </a:rPr>
              <a:t>	pull out ESL</a:t>
            </a:r>
            <a:endParaRPr lang="en-US" sz="2400" dirty="0">
              <a:solidFill>
                <a:srgbClr val="66CCFF"/>
              </a:solidFill>
              <a:latin typeface="KG Miss Kindy Chunky"/>
              <a:cs typeface="KG Miss Kindy Chunky"/>
            </a:endParaRPr>
          </a:p>
          <a:p>
            <a:pPr marL="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marL="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lvl="1"/>
            <a:endParaRPr lang="en-US" dirty="0">
              <a:latin typeface="KG Corner of the Sky"/>
              <a:cs typeface="KG Corner of the Sky"/>
            </a:endParaRPr>
          </a:p>
        </p:txBody>
      </p:sp>
      <p:pic>
        <p:nvPicPr>
          <p:cNvPr id="4" name="Picture 3" descr="unnam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733"/>
            <a:ext cx="9144000" cy="295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7120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000"/>
            <a:ext cx="7834086" cy="1163637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KG Red Hands"/>
                <a:cs typeface="KG Red Hands"/>
              </a:rPr>
              <a:t>Who are we?</a:t>
            </a:r>
            <a:br>
              <a:rPr lang="en-US" dirty="0" smtClean="0">
                <a:latin typeface="KG Red Hands"/>
                <a:cs typeface="KG Red Hands"/>
              </a:rPr>
            </a:br>
            <a:endParaRPr lang="en-US" dirty="0">
              <a:latin typeface="KG Red Hands"/>
              <a:cs typeface="KG Red Hand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0857" y="4916714"/>
            <a:ext cx="7420429" cy="1570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>
                <a:latin typeface="KG Miss Kindy Chunky"/>
                <a:cs typeface="KG Miss Kindy Chunky"/>
              </a:rPr>
              <a:t>Viking School, 6-8</a:t>
            </a:r>
          </a:p>
          <a:p>
            <a:pPr marL="0" indent="0">
              <a:buNone/>
            </a:pPr>
            <a:r>
              <a:rPr lang="en-US" sz="2400" dirty="0">
                <a:latin typeface="KG Miss Kindy Chunky"/>
                <a:cs typeface="KG Miss Kindy Chunky"/>
              </a:rPr>
              <a:t>	</a:t>
            </a:r>
            <a:r>
              <a:rPr lang="en-US" sz="2400" dirty="0" smtClean="0">
                <a:latin typeface="KG Miss Kindy Chunky"/>
                <a:cs typeface="KG Miss Kindy Chunky"/>
              </a:rPr>
              <a:t>pull out services</a:t>
            </a:r>
            <a:endParaRPr lang="en-US" sz="2400" dirty="0">
              <a:latin typeface="KG Miss Kindy Chunky"/>
              <a:cs typeface="KG Miss Kindy Chunky"/>
            </a:endParaRPr>
          </a:p>
          <a:p>
            <a:pPr marL="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marL="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lvl="1"/>
            <a:endParaRPr lang="en-US" dirty="0">
              <a:latin typeface="KG Corner of the Sky"/>
              <a:cs typeface="KG Corner of the Sky"/>
            </a:endParaRPr>
          </a:p>
        </p:txBody>
      </p:sp>
      <p:pic>
        <p:nvPicPr>
          <p:cNvPr id="4" name="Picture 3" descr="unnam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7429"/>
            <a:ext cx="9144000" cy="308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1885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000"/>
            <a:ext cx="7834086" cy="1163637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KG Red Hands"/>
                <a:cs typeface="KG Red Hands"/>
              </a:rPr>
              <a:t>Who are we?</a:t>
            </a:r>
            <a:br>
              <a:rPr lang="en-US" dirty="0" smtClean="0">
                <a:latin typeface="KG Red Hands"/>
                <a:cs typeface="KG Red Hands"/>
              </a:rPr>
            </a:br>
            <a:endParaRPr lang="en-US" dirty="0">
              <a:latin typeface="KG Red Hands"/>
              <a:cs typeface="KG Red Hand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0857" y="4826000"/>
            <a:ext cx="7420429" cy="1660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>
                <a:latin typeface="KG Miss Kindy Chunky"/>
                <a:cs typeface="KG Miss Kindy Chunky"/>
              </a:rPr>
              <a:t>River Trail School, K-8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CC66FF"/>
                </a:solidFill>
                <a:latin typeface="KG Miss Kindy Chunky"/>
                <a:cs typeface="KG Miss Kindy Chunky"/>
              </a:rPr>
              <a:t>	</a:t>
            </a:r>
            <a:r>
              <a:rPr lang="en-US" sz="2400" dirty="0" smtClean="0">
                <a:solidFill>
                  <a:srgbClr val="CC66FF"/>
                </a:solidFill>
                <a:latin typeface="KG Miss Kindy Chunky"/>
                <a:cs typeface="KG Miss Kindy Chunky"/>
              </a:rPr>
              <a:t>grades 1, 3, 5 OWDL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66CCFF"/>
                </a:solidFill>
                <a:latin typeface="KG Miss Kindy Chunky"/>
                <a:cs typeface="KG Miss Kindy Chunky"/>
              </a:rPr>
              <a:t>	</a:t>
            </a:r>
            <a:r>
              <a:rPr lang="en-US" sz="2400" dirty="0" smtClean="0">
                <a:solidFill>
                  <a:srgbClr val="66CCFF"/>
                </a:solidFill>
                <a:latin typeface="KG Miss Kindy Chunky"/>
                <a:cs typeface="KG Miss Kindy Chunky"/>
              </a:rPr>
              <a:t>pull out ESL</a:t>
            </a:r>
          </a:p>
          <a:p>
            <a:pPr marL="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marL="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lvl="1"/>
            <a:endParaRPr lang="en-US" dirty="0">
              <a:latin typeface="KG Corner of the Sky"/>
              <a:cs typeface="KG Corner of the Sky"/>
            </a:endParaRPr>
          </a:p>
        </p:txBody>
      </p:sp>
      <p:pic>
        <p:nvPicPr>
          <p:cNvPr id="4" name="Picture 3" descr="unnam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2451"/>
            <a:ext cx="9144000" cy="293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1573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325562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KG Red Hands"/>
                <a:cs typeface="KG Red Hands"/>
              </a:rPr>
              <a:t>Our Students</a:t>
            </a:r>
            <a:endParaRPr lang="en-US" sz="3600" dirty="0">
              <a:latin typeface="KG Red Hands"/>
              <a:cs typeface="KG Red Hand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3857"/>
            <a:ext cx="8229600" cy="4112306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US" dirty="0" smtClean="0">
                <a:latin typeface="KG Miss Kindy Chunky"/>
                <a:cs typeface="KG Miss Kindy Chunky"/>
              </a:rPr>
              <a:t>Students who qualify as ELLs and come from Spanish-speaking homes</a:t>
            </a:r>
          </a:p>
          <a:p>
            <a:pPr marL="5715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marL="57150" indent="0">
              <a:buNone/>
            </a:pPr>
            <a:r>
              <a:rPr lang="en-US" dirty="0" smtClean="0">
                <a:latin typeface="KG Miss Kindy Chunky"/>
                <a:cs typeface="KG Miss Kindy Chunky"/>
              </a:rPr>
              <a:t>ELL transfer </a:t>
            </a:r>
            <a:r>
              <a:rPr lang="en-US" dirty="0">
                <a:latin typeface="KG Miss Kindy Chunky"/>
                <a:cs typeface="KG Miss Kindy Chunky"/>
              </a:rPr>
              <a:t>students who have received instruction in </a:t>
            </a:r>
            <a:r>
              <a:rPr lang="en-US" dirty="0" smtClean="0">
                <a:latin typeface="KG Miss Kindy Chunky"/>
                <a:cs typeface="KG Miss Kindy Chunky"/>
              </a:rPr>
              <a:t>Spanish</a:t>
            </a:r>
          </a:p>
          <a:p>
            <a:pPr marL="57150" indent="0">
              <a:buNone/>
            </a:pPr>
            <a:endParaRPr lang="en-US" dirty="0">
              <a:latin typeface="KG Miss Kindy Chunky"/>
              <a:cs typeface="KG Miss Kindy Chunky"/>
            </a:endParaRPr>
          </a:p>
          <a:p>
            <a:pPr marL="57150" indent="0">
              <a:buNone/>
            </a:pPr>
            <a:r>
              <a:rPr lang="en-US" dirty="0" smtClean="0">
                <a:latin typeface="KG Miss Kindy Chunky"/>
                <a:cs typeface="KG Miss Kindy Chunky"/>
              </a:rPr>
              <a:t>Will remain in the program through grade 5</a:t>
            </a:r>
          </a:p>
          <a:p>
            <a:pPr marL="57150" indent="0">
              <a:buNone/>
            </a:pPr>
            <a:endParaRPr lang="en-US" dirty="0">
              <a:latin typeface="KG Miss Kindy Chunky"/>
              <a:cs typeface="KG Miss Kindy Chunky"/>
            </a:endParaRPr>
          </a:p>
        </p:txBody>
      </p:sp>
    </p:spTree>
    <p:extLst>
      <p:ext uri="{BB962C8B-B14F-4D97-AF65-F5344CB8AC3E}">
        <p14:creationId xmlns:p14="http://schemas.microsoft.com/office/powerpoint/2010/main" val="105419547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latin typeface="KG Red Hands"/>
                <a:cs typeface="KG Red Hands"/>
              </a:rPr>
              <a:t/>
            </a:r>
            <a:br>
              <a:rPr lang="en-US" dirty="0" smtClean="0">
                <a:latin typeface="KG Red Hands"/>
                <a:cs typeface="KG Red Hands"/>
              </a:rPr>
            </a:br>
            <a:r>
              <a:rPr lang="en-US" dirty="0" smtClean="0">
                <a:latin typeface="KG Red Hands"/>
                <a:cs typeface="KG Red Hands"/>
              </a:rPr>
              <a:t>Where We Were</a:t>
            </a:r>
            <a:br>
              <a:rPr lang="en-US" dirty="0" smtClean="0">
                <a:latin typeface="KG Red Hands"/>
                <a:cs typeface="KG Red Hands"/>
              </a:rPr>
            </a:br>
            <a:endParaRPr lang="en-US" dirty="0">
              <a:latin typeface="KG Red Hands"/>
              <a:cs typeface="KG Red Hand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KG Miss Kindy Chunky"/>
                <a:cs typeface="KG Miss Kindy Chunky"/>
              </a:rPr>
              <a:t>TPI Program</a:t>
            </a:r>
          </a:p>
          <a:p>
            <a:endParaRPr lang="en-US" sz="4000" dirty="0">
              <a:latin typeface="KG Miss Kindy Chunky"/>
              <a:cs typeface="KG Miss Kindy Chunky"/>
            </a:endParaRPr>
          </a:p>
          <a:p>
            <a:r>
              <a:rPr lang="en-US" sz="4000" dirty="0" smtClean="0">
                <a:latin typeface="KG Miss Kindy Chunky"/>
                <a:cs typeface="KG Miss Kindy Chunky"/>
              </a:rPr>
              <a:t>TBE Program began in 2004</a:t>
            </a:r>
          </a:p>
          <a:p>
            <a:endParaRPr lang="en-US" sz="4000" dirty="0">
              <a:latin typeface="KG Miss Kindy Chunky"/>
              <a:cs typeface="KG Miss Kindy Chunky"/>
            </a:endParaRPr>
          </a:p>
          <a:p>
            <a:r>
              <a:rPr lang="en-US" sz="4000" dirty="0" smtClean="0">
                <a:latin typeface="KG Miss Kindy Chunky"/>
                <a:cs typeface="KG Miss Kindy Chunky"/>
              </a:rPr>
              <a:t>Late Exit Program in 2015</a:t>
            </a:r>
          </a:p>
          <a:p>
            <a:endParaRPr lang="en-US" dirty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pPr marL="457200" lvl="1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pPr lvl="1"/>
            <a:endParaRPr lang="en-US" dirty="0">
              <a:latin typeface="KG Corner of the Sky"/>
              <a:cs typeface="KG Corner of the Sky"/>
            </a:endParaRPr>
          </a:p>
        </p:txBody>
      </p:sp>
    </p:spTree>
    <p:extLst>
      <p:ext uri="{BB962C8B-B14F-4D97-AF65-F5344CB8AC3E}">
        <p14:creationId xmlns:p14="http://schemas.microsoft.com/office/powerpoint/2010/main" val="274485233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G Red Hands"/>
                <a:cs typeface="KG Red Hands"/>
              </a:rPr>
              <a:t>How did we begin?</a:t>
            </a:r>
            <a:endParaRPr lang="en-US" dirty="0">
              <a:latin typeface="KG Red Hands"/>
              <a:cs typeface="KG Red Hand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75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>
              <a:latin typeface="KG Miss Kindy Chunky"/>
              <a:cs typeface="KG Miss Kindy Chunky"/>
            </a:endParaRPr>
          </a:p>
          <a:p>
            <a:r>
              <a:rPr lang="en-US" dirty="0" smtClean="0">
                <a:latin typeface="KG Miss Kindy Chunky"/>
                <a:cs typeface="KG Miss Kindy Chunky"/>
              </a:rPr>
              <a:t>Visited another district with different program models</a:t>
            </a:r>
          </a:p>
          <a:p>
            <a:r>
              <a:rPr lang="en-US" dirty="0" smtClean="0">
                <a:latin typeface="KG Miss Kindy Chunky"/>
                <a:cs typeface="KG Miss Kindy Chunky"/>
              </a:rPr>
              <a:t>A teacher and 2 administrators attended “Common Core and ELs:  Pathways to Success” in April 2014</a:t>
            </a:r>
          </a:p>
          <a:p>
            <a:r>
              <a:rPr lang="en-US" dirty="0" smtClean="0">
                <a:latin typeface="KG Miss Kindy Chunky"/>
                <a:cs typeface="KG Miss Kindy Chunky"/>
              </a:rPr>
              <a:t>Began a book study of </a:t>
            </a:r>
            <a:r>
              <a:rPr lang="en-US" i="1" dirty="0" smtClean="0">
                <a:latin typeface="KG Miss Kindy Chunky"/>
                <a:cs typeface="KG Miss Kindy Chunky"/>
              </a:rPr>
              <a:t>Biliteracy from the Start</a:t>
            </a:r>
            <a:r>
              <a:rPr lang="en-US" dirty="0" smtClean="0">
                <a:latin typeface="KG Miss Kindy Chunky"/>
                <a:cs typeface="KG Miss Kindy Chunky"/>
              </a:rPr>
              <a:t> at River Trail School</a:t>
            </a:r>
          </a:p>
          <a:p>
            <a:r>
              <a:rPr lang="en-US" dirty="0" smtClean="0">
                <a:latin typeface="KG Miss Kindy Chunky"/>
                <a:cs typeface="KG Miss Kindy Chunky"/>
              </a:rPr>
              <a:t>A teacher and an administrator attended Cheryl Urow’s “Introduction to Biliteracy and the Bridge” workshop  in May 2015</a:t>
            </a: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>
              <a:latin typeface="KG Miss Kindy Chunky"/>
              <a:cs typeface="KG Miss Kindy Chunky"/>
            </a:endParaRPr>
          </a:p>
        </p:txBody>
      </p:sp>
      <p:pic>
        <p:nvPicPr>
          <p:cNvPr id="4" name="Picture 3" descr="Screen Shot 2016-12-02 at 10.20.2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763" y="274638"/>
            <a:ext cx="1352037" cy="175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3325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KG Miss Kindy Chunky"/>
                <a:cs typeface="KG Miss Kindy Chunky"/>
              </a:rPr>
              <a:t>Teaching </a:t>
            </a:r>
            <a:r>
              <a:rPr lang="en-US" dirty="0">
                <a:latin typeface="KG Miss Kindy Chunky"/>
                <a:cs typeface="KG Miss Kindy Chunky"/>
              </a:rPr>
              <a:t>for Biliteracy Summer Institute All bilingual </a:t>
            </a:r>
            <a:r>
              <a:rPr lang="en-US" dirty="0" smtClean="0">
                <a:latin typeface="KG Miss Kindy Chunky"/>
                <a:cs typeface="KG Miss Kindy Chunky"/>
              </a:rPr>
              <a:t>staff 2015</a:t>
            </a:r>
            <a:endParaRPr lang="en-US" dirty="0">
              <a:latin typeface="KG Miss Kindy Chunky"/>
              <a:cs typeface="KG Miss Kindy Chunk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 smtClean="0">
              <a:latin typeface="KG Miss Kindy Chunky"/>
              <a:cs typeface="KG Miss Kindy Chunky"/>
            </a:endParaRPr>
          </a:p>
          <a:p>
            <a:endParaRPr lang="en-US" dirty="0">
              <a:latin typeface="KG Miss Kindy Chunky"/>
              <a:cs typeface="KG Miss Kindy Chunky"/>
            </a:endParaRPr>
          </a:p>
        </p:txBody>
      </p:sp>
      <p:pic>
        <p:nvPicPr>
          <p:cNvPr id="4" name="Picture 3" descr="Screen Shot 2016-12-02 at 10.20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85" y="1417638"/>
            <a:ext cx="2667001" cy="3471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2032001"/>
            <a:ext cx="3211285" cy="4463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286" y="2032001"/>
            <a:ext cx="2975428" cy="4463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012587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2044</TotalTime>
  <Words>469</Words>
  <Application>Microsoft Macintosh PowerPoint</Application>
  <PresentationFormat>On-screen Show (4:3)</PresentationFormat>
  <Paragraphs>117</Paragraphs>
  <Slides>23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Black</vt:lpstr>
      <vt:lpstr>Our Biliteracy Journey Gurnee District 56</vt:lpstr>
      <vt:lpstr>Who are we? </vt:lpstr>
      <vt:lpstr>Who are we? </vt:lpstr>
      <vt:lpstr>Who are we? </vt:lpstr>
      <vt:lpstr>Who are we? </vt:lpstr>
      <vt:lpstr>Our Students</vt:lpstr>
      <vt:lpstr> Where We Were </vt:lpstr>
      <vt:lpstr>How did we begin?</vt:lpstr>
      <vt:lpstr>Teaching for Biliteracy Summer Institute All bilingual staff 2015</vt:lpstr>
      <vt:lpstr>español</vt:lpstr>
      <vt:lpstr>PowerPoint Presentation</vt:lpstr>
      <vt:lpstr>The Bridge</vt:lpstr>
      <vt:lpstr>2015-16 Cheryl Urow  all bilingual teachers  </vt:lpstr>
      <vt:lpstr> Content and Language Allocation Plan</vt:lpstr>
      <vt:lpstr>Language and Content Allocation Plan</vt:lpstr>
      <vt:lpstr>Grade 1 Schedule</vt:lpstr>
      <vt:lpstr>3 bilingual teachers attended BUF Writing Summit 2016</vt:lpstr>
      <vt:lpstr>Biliteracy Maps</vt:lpstr>
      <vt:lpstr>PowerPoint Presentation</vt:lpstr>
      <vt:lpstr>2016-17 Melody  Wharton  all bilingual teachers </vt:lpstr>
      <vt:lpstr>Our Struggles</vt:lpstr>
      <vt:lpstr>PowerPoint Presentation</vt:lpstr>
      <vt:lpstr>PowerPoint Presentation</vt:lpstr>
    </vt:vector>
  </TitlesOfParts>
  <Company>Spaulding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Moving Programs to a Multilingual Perpective</dc:title>
  <dc:creator>Miriam Torres</dc:creator>
  <cp:lastModifiedBy>Karen Bromley</cp:lastModifiedBy>
  <cp:revision>112</cp:revision>
  <cp:lastPrinted>2016-12-06T18:42:56Z</cp:lastPrinted>
  <dcterms:created xsi:type="dcterms:W3CDTF">2016-11-28T15:41:22Z</dcterms:created>
  <dcterms:modified xsi:type="dcterms:W3CDTF">2017-06-30T12:54:42Z</dcterms:modified>
</cp:coreProperties>
</file>