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wdp" ContentType="image/vnd.ms-photo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94" r:id="rId19"/>
    <p:sldId id="320" r:id="rId20"/>
    <p:sldId id="319" r:id="rId21"/>
    <p:sldId id="328" r:id="rId22"/>
    <p:sldId id="329" r:id="rId23"/>
    <p:sldId id="330" r:id="rId24"/>
    <p:sldId id="331" r:id="rId25"/>
    <p:sldId id="356" r:id="rId26"/>
    <p:sldId id="357" r:id="rId27"/>
    <p:sldId id="358" r:id="rId28"/>
    <p:sldId id="359" r:id="rId29"/>
    <p:sldId id="360" r:id="rId30"/>
    <p:sldId id="361" r:id="rId31"/>
    <p:sldId id="362" r:id="rId32"/>
    <p:sldId id="363" r:id="rId33"/>
    <p:sldId id="364" r:id="rId34"/>
    <p:sldId id="365" r:id="rId35"/>
    <p:sldId id="366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  <p:sldId id="391" r:id="rId46"/>
    <p:sldId id="392" r:id="rId47"/>
    <p:sldId id="393" r:id="rId48"/>
    <p:sldId id="394" r:id="rId49"/>
    <p:sldId id="395" r:id="rId50"/>
    <p:sldId id="396" r:id="rId51"/>
    <p:sldId id="397" r:id="rId52"/>
    <p:sldId id="398" r:id="rId53"/>
    <p:sldId id="399" r:id="rId54"/>
    <p:sldId id="400" r:id="rId55"/>
    <p:sldId id="401" r:id="rId56"/>
    <p:sldId id="402" r:id="rId57"/>
    <p:sldId id="403" r:id="rId58"/>
    <p:sldId id="404" r:id="rId59"/>
    <p:sldId id="405" r:id="rId60"/>
    <p:sldId id="406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18"/>
    <p:restoredTop sz="94679"/>
  </p:normalViewPr>
  <p:slideViewPr>
    <p:cSldViewPr snapToGrid="0" snapToObjects="1">
      <p:cViewPr varScale="1">
        <p:scale>
          <a:sx n="93" d="100"/>
          <a:sy n="93" d="100"/>
        </p:scale>
        <p:origin x="7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0EAAD-F796-0146-B7F6-1DB03E5CED5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B6928-3D8F-0847-A085-7B84CE53BA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16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Good afternoon- if  you are looking for the primary grade Sample unit of instruction- in other words grades PK – 2</a:t>
            </a:r>
            <a:r>
              <a:rPr lang="en-US" baseline="30000" dirty="0" smtClean="0"/>
              <a:t>nd</a:t>
            </a:r>
            <a:r>
              <a:rPr lang="en-US" baseline="0" dirty="0" smtClean="0"/>
              <a:t>, you are in the right place.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DC3FD-9AD7-3841-8C2C-350F614945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04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1" dirty="0" smtClean="0"/>
              <a:t>Now that does</a:t>
            </a:r>
            <a:r>
              <a:rPr lang="en-US" sz="1200" b="1" baseline="0" dirty="0" smtClean="0"/>
              <a:t> not mean the students will be balanced bilingual</a:t>
            </a:r>
            <a:endParaRPr lang="en-US" sz="1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1BDC3FD-9AD7-3841-8C2C-350F614945D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93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5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oracy</a:t>
            </a:r>
            <a:r>
              <a:rPr lang="en-US" dirty="0" smtClean="0"/>
              <a:t> – oral</a:t>
            </a:r>
            <a:r>
              <a:rPr lang="en-US" baseline="0" dirty="0" smtClean="0"/>
              <a:t> language – receptive and productive oral language – directly tied to content and literacy. Rather than the way I began the unit (KWL or read aloud) Biliteracy begins with </a:t>
            </a:r>
            <a:r>
              <a:rPr lang="en-US" baseline="0" dirty="0" err="1" smtClean="0"/>
              <a:t>oracy</a:t>
            </a:r>
            <a:r>
              <a:rPr lang="en-US" baseline="0" dirty="0" smtClean="0"/>
              <a:t> building.  And this is critical to a successful Bridge.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DC3FD-9AD7-3841-8C2C-350F614945D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909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69" name="Shape 26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lnSpc>
                <a:spcPct val="117999"/>
              </a:lnSpc>
              <a:defRPr sz="1800"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259898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do LEA – and then focus on word study – mariposa – ma, me , mi,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</a:t>
            </a:r>
            <a:r>
              <a:rPr lang="en-US" baseline="0" dirty="0" smtClean="0"/>
              <a:t>, mu – make a chart and everything.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2949B-71D7-5742-A5A4-DE47B73E3A6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07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dirty="0" smtClean="0"/>
          </a:p>
          <a:p>
            <a:endParaRPr lang="en-US" sz="1200" b="1" dirty="0" smtClean="0"/>
          </a:p>
          <a:p>
            <a:r>
              <a:rPr lang="en-US" sz="1200" b="1" dirty="0" smtClean="0"/>
              <a:t>Partner </a:t>
            </a:r>
            <a:r>
              <a:rPr lang="en-US" sz="1200" b="1" dirty="0" smtClean="0"/>
              <a:t>A: </a:t>
            </a:r>
          </a:p>
          <a:p>
            <a:r>
              <a:rPr lang="en-US" sz="1200" b="1" dirty="0" smtClean="0"/>
              <a:t>¿</a:t>
            </a:r>
            <a:r>
              <a:rPr lang="en-US" sz="1200" b="1" dirty="0" err="1" smtClean="0"/>
              <a:t>Qué</a:t>
            </a:r>
            <a:r>
              <a:rPr lang="en-US" sz="1200" b="1" dirty="0" smtClean="0"/>
              <a:t> dice el </a:t>
            </a:r>
            <a:r>
              <a:rPr lang="en-US" sz="1200" b="1" dirty="0" err="1" smtClean="0"/>
              <a:t>pronóstico</a:t>
            </a:r>
            <a:r>
              <a:rPr lang="en-US" sz="1200" b="1" dirty="0" smtClean="0"/>
              <a:t> del _(</a:t>
            </a:r>
            <a:r>
              <a:rPr lang="en-US" sz="1200" b="1" dirty="0" err="1" smtClean="0"/>
              <a:t>día</a:t>
            </a:r>
            <a:r>
              <a:rPr lang="en-US" sz="1200" b="1" dirty="0" smtClean="0"/>
              <a:t>)__?</a:t>
            </a:r>
          </a:p>
          <a:p>
            <a:endParaRPr lang="en-US" sz="1200" b="1" dirty="0" smtClean="0"/>
          </a:p>
          <a:p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Partner B: </a:t>
            </a:r>
          </a:p>
          <a:p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El </a:t>
            </a:r>
            <a:r>
              <a:rPr lang="en-US" sz="1200" b="1" dirty="0" err="1" smtClean="0">
                <a:solidFill>
                  <a:schemeClr val="accent6">
                    <a:lumMod val="50000"/>
                  </a:schemeClr>
                </a:solidFill>
              </a:rPr>
              <a:t>pronóstico</a:t>
            </a:r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 del __dice que la </a:t>
            </a:r>
            <a:r>
              <a:rPr lang="en-US" sz="1200" b="1" dirty="0" err="1" smtClean="0">
                <a:solidFill>
                  <a:schemeClr val="accent6">
                    <a:lumMod val="50000"/>
                  </a:schemeClr>
                </a:solidFill>
              </a:rPr>
              <a:t>temperatura</a:t>
            </a:r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en-US" sz="1200" b="1" dirty="0" err="1" smtClean="0">
                <a:solidFill>
                  <a:schemeClr val="accent6">
                    <a:lumMod val="50000"/>
                  </a:schemeClr>
                </a:solidFill>
              </a:rPr>
              <a:t>será</a:t>
            </a:r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 __ </a:t>
            </a:r>
            <a:r>
              <a:rPr lang="en-US" sz="1200" b="1" dirty="0" err="1" smtClean="0">
                <a:solidFill>
                  <a:schemeClr val="accent6">
                    <a:lumMod val="50000"/>
                  </a:schemeClr>
                </a:solidFill>
              </a:rPr>
              <a:t>grados</a:t>
            </a:r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en-US" sz="1200" b="1" dirty="0" smtClean="0"/>
          </a:p>
          <a:p>
            <a:r>
              <a:rPr lang="en-US" sz="1200" b="1" dirty="0" smtClean="0"/>
              <a:t>Partner A:  </a:t>
            </a:r>
          </a:p>
          <a:p>
            <a:r>
              <a:rPr lang="en-US" sz="1200" b="1" dirty="0" err="1" smtClean="0"/>
              <a:t>Anotaré</a:t>
            </a:r>
            <a:r>
              <a:rPr lang="en-US" sz="1200" b="1" dirty="0" smtClean="0"/>
              <a:t> que dice que la </a:t>
            </a:r>
            <a:r>
              <a:rPr lang="en-US" sz="1200" b="1" dirty="0" err="1" smtClean="0"/>
              <a:t>temperatura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será</a:t>
            </a:r>
            <a:r>
              <a:rPr lang="en-US" sz="1200" b="1" dirty="0" smtClean="0"/>
              <a:t> ___ </a:t>
            </a:r>
            <a:r>
              <a:rPr lang="en-US" sz="1200" b="1" dirty="0" err="1" smtClean="0"/>
              <a:t>grados</a:t>
            </a:r>
            <a:r>
              <a:rPr lang="en-US" sz="1200" b="1" dirty="0" smtClean="0"/>
              <a:t>.</a:t>
            </a:r>
          </a:p>
          <a:p>
            <a:endParaRPr lang="en-US" sz="1200" b="1" dirty="0" smtClean="0"/>
          </a:p>
          <a:p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Partner B: </a:t>
            </a:r>
          </a:p>
          <a:p>
            <a:r>
              <a:rPr lang="en-US" sz="1200" b="1" dirty="0" err="1" smtClean="0">
                <a:solidFill>
                  <a:schemeClr val="accent6">
                    <a:lumMod val="50000"/>
                  </a:schemeClr>
                </a:solidFill>
              </a:rPr>
              <a:t>También</a:t>
            </a:r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 dice que la </a:t>
            </a:r>
            <a:r>
              <a:rPr lang="en-US" sz="1200" b="1" dirty="0" err="1" smtClean="0">
                <a:solidFill>
                  <a:schemeClr val="accent6">
                    <a:lumMod val="50000"/>
                  </a:schemeClr>
                </a:solidFill>
              </a:rPr>
              <a:t>velocidad</a:t>
            </a:r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 del </a:t>
            </a:r>
            <a:r>
              <a:rPr lang="en-US" sz="1200" b="1" dirty="0" err="1" smtClean="0">
                <a:solidFill>
                  <a:schemeClr val="accent6">
                    <a:lumMod val="50000"/>
                  </a:schemeClr>
                </a:solidFill>
              </a:rPr>
              <a:t>viento</a:t>
            </a:r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200" b="1" dirty="0" err="1" smtClean="0">
                <a:solidFill>
                  <a:schemeClr val="accent6">
                    <a:lumMod val="50000"/>
                  </a:schemeClr>
                </a:solidFill>
              </a:rPr>
              <a:t>será</a:t>
            </a:r>
            <a:r>
              <a:rPr lang="en-US" sz="1200" b="1" dirty="0" smtClean="0">
                <a:solidFill>
                  <a:schemeClr val="accent6">
                    <a:lumMod val="50000"/>
                  </a:schemeClr>
                </a:solidFill>
              </a:rPr>
              <a:t> ____km/h</a:t>
            </a:r>
          </a:p>
          <a:p>
            <a:endParaRPr lang="en-US" baseline="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www.TeachingForBiliteracy.com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7916A0-3C14-D448-BEA8-DBF685636B8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13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dirty="0" err="1" smtClean="0"/>
              <a:t>Ahora</a:t>
            </a:r>
            <a:r>
              <a:rPr lang="en-US" dirty="0" smtClean="0"/>
              <a:t> </a:t>
            </a:r>
            <a:r>
              <a:rPr lang="en-US" dirty="0" err="1" smtClean="0"/>
              <a:t>vamos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hacer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resumen</a:t>
            </a:r>
            <a:r>
              <a:rPr lang="en-US" baseline="0" dirty="0" smtClean="0"/>
              <a:t> de lo que </a:t>
            </a:r>
            <a:r>
              <a:rPr lang="en-US" baseline="0" dirty="0" err="1" smtClean="0"/>
              <a:t>nos</a:t>
            </a:r>
            <a:r>
              <a:rPr lang="en-US" baseline="0" dirty="0" smtClean="0"/>
              <a:t> dice el </a:t>
            </a:r>
            <a:r>
              <a:rPr lang="en-US" baseline="0" dirty="0" err="1" smtClean="0"/>
              <a:t>pronóstico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tiempo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Toquen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dedos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pareja</a:t>
            </a:r>
            <a:r>
              <a:rPr lang="en-US" baseline="0" dirty="0" smtClean="0"/>
              <a:t>. ¿</a:t>
            </a:r>
            <a:r>
              <a:rPr lang="en-US" baseline="0" dirty="0" err="1" smtClean="0"/>
              <a:t>qué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bueno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titulo</a:t>
            </a:r>
            <a:r>
              <a:rPr lang="en-US" baseline="0" dirty="0" smtClean="0"/>
              <a:t> para </a:t>
            </a:r>
            <a:r>
              <a:rPr lang="en-US" baseline="0" dirty="0" err="1" smtClean="0"/>
              <a:t>nuestro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resumne</a:t>
            </a:r>
            <a:r>
              <a:rPr lang="en-US" baseline="0" dirty="0" smtClean="0"/>
              <a:t>? </a:t>
            </a:r>
          </a:p>
          <a:p>
            <a:r>
              <a:rPr lang="en-US" baseline="0" dirty="0" err="1" smtClean="0"/>
              <a:t>Platicquen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pareja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957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maybe skip to the read aloud.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DC3FD-9AD7-3841-8C2C-350F614945D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524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1BDC3FD-9AD7-3841-8C2C-350F614945D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4923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F2D3D-FF0F-2C4E-874E-16F483347A9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89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is the BUF, the document we use to plan a unit. From looking at this document</a:t>
            </a:r>
            <a:r>
              <a:rPr lang="en-US" baseline="0" dirty="0" smtClean="0"/>
              <a:t>, what are some things you know about teaching for </a:t>
            </a:r>
            <a:r>
              <a:rPr lang="en-US" baseline="0" dirty="0" err="1" smtClean="0"/>
              <a:t>biliteracy</a:t>
            </a:r>
            <a:r>
              <a:rPr lang="en-US" baseline="0" dirty="0" smtClean="0"/>
              <a:t>? </a:t>
            </a:r>
          </a:p>
          <a:p>
            <a:r>
              <a:rPr lang="en-US" baseline="0" dirty="0" smtClean="0"/>
              <a:t>Talk to your elbow partner.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www.TeachingForBiliteracy.com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7916A0-3C14-D448-BEA8-DBF685636B8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5524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Hemos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estado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leyendo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muchas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graficas</a:t>
            </a:r>
            <a:r>
              <a:rPr lang="en-US" baseline="0" dirty="0" smtClean="0"/>
              <a:t> y </a:t>
            </a:r>
            <a:r>
              <a:rPr lang="en-US" baseline="0" dirty="0" err="1" smtClean="0"/>
              <a:t>haciendo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muchos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reportes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sobre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cambio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clima</a:t>
            </a:r>
            <a:r>
              <a:rPr lang="en-US" baseline="0" dirty="0" smtClean="0"/>
              <a:t> y </a:t>
            </a:r>
            <a:r>
              <a:rPr lang="en-US" baseline="0" dirty="0" err="1" smtClean="0"/>
              <a:t>como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afecta</a:t>
            </a:r>
            <a:r>
              <a:rPr lang="en-US" baseline="0" dirty="0" smtClean="0"/>
              <a:t> las </a:t>
            </a:r>
            <a:r>
              <a:rPr lang="en-US" baseline="0" dirty="0" err="1" smtClean="0"/>
              <a:t>actvidades</a:t>
            </a:r>
            <a:r>
              <a:rPr lang="en-US" baseline="0" dirty="0" smtClean="0"/>
              <a:t> de la </a:t>
            </a:r>
            <a:r>
              <a:rPr lang="en-US" baseline="0" dirty="0" err="1" smtClean="0"/>
              <a:t>gente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¿</a:t>
            </a:r>
            <a:r>
              <a:rPr lang="en-US" baseline="0" dirty="0" err="1" smtClean="0"/>
              <a:t>Comó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podemos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explicar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proceso</a:t>
            </a:r>
            <a:r>
              <a:rPr lang="en-US" baseline="0" dirty="0" smtClean="0"/>
              <a:t> de leer las </a:t>
            </a:r>
            <a:r>
              <a:rPr lang="en-US" baseline="0" dirty="0" err="1" smtClean="0"/>
              <a:t>graficas</a:t>
            </a:r>
            <a:r>
              <a:rPr lang="en-US" baseline="0" dirty="0" smtClean="0"/>
              <a:t> para </a:t>
            </a:r>
            <a:r>
              <a:rPr lang="en-US" baseline="0" dirty="0" err="1" smtClean="0"/>
              <a:t>poder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hacer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lista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instructiones</a:t>
            </a:r>
            <a:r>
              <a:rPr lang="en-US" baseline="0" dirty="0" smtClean="0"/>
              <a:t> para que </a:t>
            </a:r>
            <a:r>
              <a:rPr lang="en-US" baseline="0" dirty="0" err="1" smtClean="0"/>
              <a:t>alguien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sepa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hacer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propia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grafica</a:t>
            </a:r>
            <a:r>
              <a:rPr lang="en-US" baseline="0" dirty="0" smtClean="0"/>
              <a:t>? </a:t>
            </a:r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1884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2949B-71D7-5742-A5A4-DE47B73E3A6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837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F2D3D-FF0F-2C4E-874E-16F483347A9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230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2949B-71D7-5742-A5A4-DE47B73E3A6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46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Bridge Metalinguistic Focus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the teacher plans a specific metalinguistic teaching point in advance of the Bridge, the teacher also accepts and highlights other areas of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Metalinguistic Skills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Syntax and Grammar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SIDE BY SIDE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_tradn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vestirse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dress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_tradn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do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_tradn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pararse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stand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www.TeachingForBiliteracy.com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7916A0-3C14-D448-BEA8-DBF685636B8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50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92949B-71D7-5742-A5A4-DE47B73E3A6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122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69" name="Shape 26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lnSpc>
                <a:spcPct val="117999"/>
              </a:lnSpc>
              <a:defRPr sz="1800"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4927339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is the BUF, the document we use to plan a unit. From looking at this document</a:t>
            </a:r>
            <a:r>
              <a:rPr lang="en-US" baseline="0" dirty="0" smtClean="0"/>
              <a:t>, what are some things you know about teaching for </a:t>
            </a:r>
            <a:r>
              <a:rPr lang="en-US" baseline="0" dirty="0" err="1" smtClean="0"/>
              <a:t>biliteracy</a:t>
            </a:r>
            <a:r>
              <a:rPr lang="en-US" baseline="0" dirty="0" smtClean="0"/>
              <a:t>? </a:t>
            </a:r>
          </a:p>
          <a:p>
            <a:r>
              <a:rPr lang="en-US" baseline="0" dirty="0" smtClean="0"/>
              <a:t>Talk to your elbow partner.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www.TeachingForBiliteracy.com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7916A0-3C14-D448-BEA8-DBF685636B8F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0130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686166A-27C7-8243-B7A6-77854A7E940A}" type="slidenum">
              <a:rPr lang="en-US" sz="1200">
                <a:latin typeface="Times New Roman" charset="0"/>
              </a:rPr>
              <a:pPr eaLnBrk="1" hangingPunct="1"/>
              <a:t>51</a:t>
            </a:fld>
            <a:endParaRPr lang="en-US" sz="1200">
              <a:latin typeface="Times New Roman" charset="0"/>
            </a:endParaRPr>
          </a:p>
        </p:txBody>
      </p:sp>
      <p:sp>
        <p:nvSpPr>
          <p:cNvPr id="103426" name="Rectangle 7"/>
          <p:cNvSpPr txBox="1">
            <a:spLocks noGrp="1" noChangeArrowheads="1"/>
          </p:cNvSpPr>
          <p:nvPr/>
        </p:nvSpPr>
        <p:spPr bwMode="auto">
          <a:xfrm>
            <a:off x="3884613" y="8684926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BF33619D-636E-C34D-A204-4AAA766F31B2}" type="slidenum">
              <a:rPr lang="en-US" sz="1200">
                <a:latin typeface="Times New Roman" charset="0"/>
              </a:rPr>
              <a:pPr algn="r"/>
              <a:t>51</a:t>
            </a:fld>
            <a:endParaRPr lang="en-US" sz="1200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025"/>
            <a:ext cx="5486400" cy="41144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eaLnBrk="1" hangingPunct="1"/>
            <a:r>
              <a:rPr lang="en-US" baseline="0" smtClean="0"/>
              <a:t>So there doesn’t have to be translation</a:t>
            </a:r>
          </a:p>
        </p:txBody>
      </p:sp>
    </p:spTree>
    <p:extLst>
      <p:ext uri="{BB962C8B-B14F-4D97-AF65-F5344CB8AC3E}">
        <p14:creationId xmlns:p14="http://schemas.microsoft.com/office/powerpoint/2010/main" val="2098566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2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x-none"/>
              <a:t>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EA624C-858E-1342-9F0C-5E5217D4D343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3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OK, now lets look at this one. What is the difference and what does it mean? What are the implications</a:t>
            </a:r>
            <a:r>
              <a:rPr lang="en-US" baseline="0" dirty="0" smtClean="0"/>
              <a:t> on instruction after looking at these two documents?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www.TeachingForBiliteracy.com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7916A0-3C14-D448-BEA8-DBF685636B8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934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11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x-none">
                <a:ea typeface="ＭＳ Ｐゴシック" charset="-128"/>
              </a:rPr>
              <a:t>Because teaching for biliteracy is 3 – NOT 2!!   Which is the most important???</a:t>
            </a:r>
          </a:p>
          <a:p>
            <a:r>
              <a:rPr lang="en-US" altLang="x-none">
                <a:ea typeface="ＭＳ Ｐゴシック" charset="-128"/>
              </a:rPr>
              <a:t>Teaching for biliteracy – 3 fingers;  always teaching lang, literacy, content –</a:t>
            </a:r>
          </a:p>
          <a:p>
            <a:r>
              <a:rPr lang="en-US" altLang="x-none">
                <a:ea typeface="ＭＳ Ｐゴシック" charset="-128"/>
              </a:rPr>
              <a:t>and NOT just teaching Spanish OR English – but teaching Spanish, English, and the bridge.</a:t>
            </a:r>
          </a:p>
        </p:txBody>
      </p:sp>
      <p:sp>
        <p:nvSpPr>
          <p:cNvPr id="911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fld id="{3580D322-8DC3-9A4B-9451-D84F19C3A534}" type="slidenum">
              <a:rPr lang="en-US" altLang="x-none" sz="1200"/>
              <a:pPr/>
              <a:t>53</a:t>
            </a:fld>
            <a:endParaRPr lang="en-US" altLang="x-none" sz="1200"/>
          </a:p>
        </p:txBody>
      </p:sp>
    </p:spTree>
    <p:extLst>
      <p:ext uri="{BB962C8B-B14F-4D97-AF65-F5344CB8AC3E}">
        <p14:creationId xmlns:p14="http://schemas.microsoft.com/office/powerpoint/2010/main" val="4774616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17575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686166A-27C7-8243-B7A6-77854A7E940A}" type="slidenum">
              <a:rPr lang="en-US" sz="1200">
                <a:latin typeface="Times New Roman" charset="0"/>
              </a:rPr>
              <a:pPr eaLnBrk="1" hangingPunct="1"/>
              <a:t>54</a:t>
            </a:fld>
            <a:endParaRPr lang="en-US" sz="1200">
              <a:latin typeface="Times New Roman" charset="0"/>
            </a:endParaRPr>
          </a:p>
        </p:txBody>
      </p:sp>
      <p:sp>
        <p:nvSpPr>
          <p:cNvPr id="103426" name="Rectangle 7"/>
          <p:cNvSpPr txBox="1">
            <a:spLocks noGrp="1" noChangeArrowheads="1"/>
          </p:cNvSpPr>
          <p:nvPr/>
        </p:nvSpPr>
        <p:spPr bwMode="auto">
          <a:xfrm>
            <a:off x="3884613" y="8684926"/>
            <a:ext cx="2971800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/>
            <a:fld id="{BF33619D-636E-C34D-A204-4AAA766F31B2}" type="slidenum">
              <a:rPr lang="en-US" sz="1200">
                <a:latin typeface="Times New Roman" charset="0"/>
              </a:rPr>
              <a:pPr algn="r"/>
              <a:t>54</a:t>
            </a:fld>
            <a:endParaRPr lang="en-US" sz="1200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025"/>
            <a:ext cx="5486400" cy="411448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/>
          <a:p>
            <a:pPr eaLnBrk="1" hangingPunct="1"/>
            <a:r>
              <a:rPr lang="en-US" baseline="0" smtClean="0"/>
              <a:t>So there doesn’t have to be translation</a:t>
            </a:r>
          </a:p>
        </p:txBody>
      </p:sp>
    </p:spTree>
    <p:extLst>
      <p:ext uri="{BB962C8B-B14F-4D97-AF65-F5344CB8AC3E}">
        <p14:creationId xmlns:p14="http://schemas.microsoft.com/office/powerpoint/2010/main" val="14627123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1B2726-3ADD-A442-B7EF-209FD9F32B4E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285903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Latest research – I will show it in first part = not second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1B2726-3ADD-A442-B7EF-209FD9F32B4E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09696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Latest research – I will show it in first part = not second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1B2726-3ADD-A442-B7EF-209FD9F32B4E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3150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Latest research – I will show it in first part = not second</a:t>
            </a: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1B2726-3ADD-A442-B7EF-209FD9F32B4E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8255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13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latin typeface="Calibri" charset="0"/>
              </a:rPr>
              <a:t>B</a:t>
            </a:r>
            <a:endParaRPr lang="en-US" dirty="0">
              <a:latin typeface="Calibri" charset="0"/>
            </a:endParaRPr>
          </a:p>
        </p:txBody>
      </p:sp>
      <p:sp>
        <p:nvSpPr>
          <p:cNvPr id="1013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43FA80BE-F40A-B14D-939A-98373D99CD9D}" type="slidenum">
              <a:rPr lang="en-US" sz="1200"/>
              <a:pPr/>
              <a:t>59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383519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smtClean="0"/>
              <a:t>https://</a:t>
            </a:r>
            <a:r>
              <a:rPr lang="en-US" baseline="0" err="1" smtClean="0"/>
              <a:t>www.ncbi.nlm.nih.gov</a:t>
            </a:r>
            <a:r>
              <a:rPr lang="en-US" baseline="0" smtClean="0"/>
              <a:t>/</a:t>
            </a:r>
            <a:r>
              <a:rPr lang="en-US" baseline="0" err="1" smtClean="0"/>
              <a:t>pmc</a:t>
            </a:r>
            <a:r>
              <a:rPr lang="en-US" baseline="0" smtClean="0"/>
              <a:t>/articles/PMC3322418/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3EE07-4621-1A4E-AFA3-038BA871682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95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That is right.</a:t>
            </a:r>
            <a:r>
              <a:rPr lang="en-US" baseline="0" dirty="0" smtClean="0"/>
              <a:t> We saw in the BUF that there is instruction planned in Spanish  and instruction planned in English</a:t>
            </a:r>
          </a:p>
          <a:p>
            <a:r>
              <a:rPr lang="en-US" baseline="0" dirty="0" smtClean="0"/>
              <a:t>But it is not random and not decided by themes, or what I like to teaching in what language. It is decided by my school’s Content and Language Allocation plan. </a:t>
            </a:r>
          </a:p>
          <a:p>
            <a:r>
              <a:rPr lang="en-US" baseline="0" dirty="0" smtClean="0"/>
              <a:t>We are going to talk about this more during the week.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3A18C-A6EF-8E4E-B7B7-DE99C7CE75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0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is the BUF, the document we use to plan a unit. From looking at this document</a:t>
            </a:r>
            <a:r>
              <a:rPr lang="en-US" baseline="0" dirty="0" smtClean="0"/>
              <a:t>, what are some things you know about teaching for </a:t>
            </a:r>
            <a:r>
              <a:rPr lang="en-US" baseline="0" dirty="0" err="1" smtClean="0"/>
              <a:t>biliteracy</a:t>
            </a:r>
            <a:r>
              <a:rPr lang="en-US" baseline="0" dirty="0" smtClean="0"/>
              <a:t>? </a:t>
            </a:r>
          </a:p>
          <a:p>
            <a:r>
              <a:rPr lang="en-US" baseline="0" dirty="0" smtClean="0"/>
              <a:t>Talk to your elbow partner.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www.TeachingForBiliteracy.com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7916A0-3C14-D448-BEA8-DBF685636B8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06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026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1BDC3FD-9AD7-3841-8C2C-350F614945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287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69" name="Shape 26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lnSpc>
                <a:spcPct val="117999"/>
              </a:lnSpc>
              <a:defRPr sz="1800"/>
            </a:pP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861055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Although right you you can fit in the extremes,  </a:t>
            </a:r>
            <a:r>
              <a:rPr lang="en-US" baseline="0" dirty="0"/>
              <a:t>after the first week of kindergarten, you no longer have blue faces, orange faces, green faces and </a:t>
            </a:r>
            <a:r>
              <a:rPr lang="en-US" baseline="0" dirty="0" err="1"/>
              <a:t>stripey</a:t>
            </a:r>
            <a:r>
              <a:rPr lang="en-US" baseline="0" dirty="0"/>
              <a:t> faces. All you have is varying degrees of </a:t>
            </a:r>
            <a:r>
              <a:rPr lang="en-US" baseline="0" dirty="0" err="1"/>
              <a:t>stripey</a:t>
            </a:r>
            <a:r>
              <a:rPr lang="en-US" baseline="0" dirty="0"/>
              <a:t>. All students become </a:t>
            </a:r>
            <a:r>
              <a:rPr lang="en-US" baseline="0" dirty="0" err="1"/>
              <a:t>stripey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3EE07-4621-1A4E-AFA3-038BA871682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60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5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7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07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293132"/>
            <a:ext cx="12191999" cy="356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2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8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achingforBiliteracy_Gradient_Logo_FINAL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44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73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293132"/>
            <a:ext cx="12191999" cy="356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00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80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410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3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950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5469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72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3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243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14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7452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339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80916"/>
            <a:ext cx="12191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589" y="5831612"/>
            <a:ext cx="957433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92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4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88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3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522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37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54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42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F0099-3E85-E849-9D77-FBF86454C61E}" type="datetimeFigureOut">
              <a:rPr lang="en-US" smtClean="0"/>
              <a:t>6/24/18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7B479-9C89-8A43-95DD-2ADC6AC7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3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2.tiff"/><Relationship Id="rId5" Type="http://schemas.openxmlformats.org/officeDocument/2006/relationships/image" Target="../media/image13.jpeg"/><Relationship Id="rId6" Type="http://schemas.microsoft.com/office/2007/relationships/hdphoto" Target="../media/hdphoto1.wdp"/><Relationship Id="rId7" Type="http://schemas.openxmlformats.org/officeDocument/2006/relationships/image" Target="../media/image14.tiff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tiff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18.tiff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achingforbiliteracy.com/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0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4" Type="http://schemas.openxmlformats.org/officeDocument/2006/relationships/image" Target="../media/image21.tiff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2.tiff"/><Relationship Id="rId5" Type="http://schemas.openxmlformats.org/officeDocument/2006/relationships/image" Target="../media/image13.jpeg"/><Relationship Id="rId6" Type="http://schemas.microsoft.com/office/2007/relationships/hdphoto" Target="../media/hdphoto1.wdp"/><Relationship Id="rId7" Type="http://schemas.openxmlformats.org/officeDocument/2006/relationships/image" Target="../media/image14.tiff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eg"/><Relationship Id="rId5" Type="http://schemas.microsoft.com/office/2007/relationships/hdphoto" Target="../media/hdphoto2.wdp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1.jpeg"/><Relationship Id="rId3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4.tiff"/><Relationship Id="rId5" Type="http://schemas.openxmlformats.org/officeDocument/2006/relationships/image" Target="../media/image33.tiff"/><Relationship Id="rId6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4" Type="http://schemas.openxmlformats.org/officeDocument/2006/relationships/image" Target="../media/image3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4.tiff"/><Relationship Id="rId5" Type="http://schemas.openxmlformats.org/officeDocument/2006/relationships/image" Target="../media/image33.tiff"/><Relationship Id="rId6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jpeg"/><Relationship Id="rId5" Type="http://schemas.microsoft.com/office/2007/relationships/hdphoto" Target="../media/hdphoto2.wdp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4.tiff"/><Relationship Id="rId5" Type="http://schemas.openxmlformats.org/officeDocument/2006/relationships/image" Target="../media/image33.tiff"/><Relationship Id="rId6" Type="http://schemas.openxmlformats.org/officeDocument/2006/relationships/image" Target="../media/image12.tiff"/><Relationship Id="rId7" Type="http://schemas.openxmlformats.org/officeDocument/2006/relationships/image" Target="../media/image35.png"/><Relationship Id="rId8" Type="http://schemas.openxmlformats.org/officeDocument/2006/relationships/image" Target="../media/image36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6.gif"/><Relationship Id="rId3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4.tiff"/><Relationship Id="rId5" Type="http://schemas.openxmlformats.org/officeDocument/2006/relationships/image" Target="../media/image33.tiff"/><Relationship Id="rId6" Type="http://schemas.openxmlformats.org/officeDocument/2006/relationships/image" Target="../media/image12.tiff"/><Relationship Id="rId7" Type="http://schemas.openxmlformats.org/officeDocument/2006/relationships/image" Target="../media/image35.png"/><Relationship Id="rId8" Type="http://schemas.openxmlformats.org/officeDocument/2006/relationships/image" Target="../media/image36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4.tiff"/><Relationship Id="rId5" Type="http://schemas.openxmlformats.org/officeDocument/2006/relationships/image" Target="../media/image33.tiff"/><Relationship Id="rId6" Type="http://schemas.openxmlformats.org/officeDocument/2006/relationships/image" Target="../media/image12.tiff"/><Relationship Id="rId7" Type="http://schemas.openxmlformats.org/officeDocument/2006/relationships/image" Target="../media/image35.png"/><Relationship Id="rId8" Type="http://schemas.openxmlformats.org/officeDocument/2006/relationships/image" Target="../media/image36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39.jpeg"/><Relationship Id="rId5" Type="http://schemas.openxmlformats.org/officeDocument/2006/relationships/image" Target="../media/image11.tiff"/><Relationship Id="rId6" Type="http://schemas.openxmlformats.org/officeDocument/2006/relationships/image" Target="../media/image14.tiff"/><Relationship Id="rId7" Type="http://schemas.openxmlformats.org/officeDocument/2006/relationships/image" Target="../media/image24.jpeg"/><Relationship Id="rId8" Type="http://schemas.openxmlformats.org/officeDocument/2006/relationships/image" Target="../media/image25.jpeg"/><Relationship Id="rId9" Type="http://schemas.openxmlformats.org/officeDocument/2006/relationships/image" Target="../media/image40.jpeg"/><Relationship Id="rId10" Type="http://schemas.openxmlformats.org/officeDocument/2006/relationships/image" Target="../media/image41.jpeg"/><Relationship Id="rId11" Type="http://schemas.openxmlformats.org/officeDocument/2006/relationships/image" Target="../media/image4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gi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20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9523" y="129928"/>
            <a:ext cx="62081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The </a:t>
            </a:r>
            <a:r>
              <a:rPr lang="en-US" sz="4400" b="1" dirty="0" smtClean="0"/>
              <a:t>purpose </a:t>
            </a:r>
            <a:r>
              <a:rPr lang="en-US" sz="4400" b="1" dirty="0"/>
              <a:t>of </a:t>
            </a:r>
            <a:r>
              <a:rPr lang="en-US" sz="4400" b="1" dirty="0" err="1"/>
              <a:t>Oracy</a:t>
            </a:r>
            <a:r>
              <a:rPr lang="en-US" sz="4400" b="1" dirty="0"/>
              <a:t> is </a:t>
            </a:r>
            <a:r>
              <a:rPr lang="is-IS" sz="4400" b="1" dirty="0"/>
              <a:t>…</a:t>
            </a:r>
            <a:endParaRPr lang="en-US" sz="4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793" y="858796"/>
            <a:ext cx="2011734" cy="23616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505" y="908108"/>
            <a:ext cx="2063456" cy="20634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3505" y="3071324"/>
            <a:ext cx="1925685" cy="20413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9734" t="13787" r="6855" b="10515"/>
          <a:stretch/>
        </p:blipFill>
        <p:spPr>
          <a:xfrm>
            <a:off x="1045793" y="3287878"/>
            <a:ext cx="2054392" cy="186445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3834475" y="2247411"/>
            <a:ext cx="3409934" cy="1647827"/>
          </a:xfrm>
          <a:prstGeom prst="rightArrow">
            <a:avLst/>
          </a:prstGeom>
          <a:solidFill>
            <a:srgbClr val="C00000"/>
          </a:solidFill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 latinLnBrk="1" hangingPunct="0"/>
            <a:endParaRPr lang="en-US" sz="1350">
              <a:solidFill>
                <a:srgbClr val="000000"/>
              </a:solidFill>
              <a:sym typeface="Helvetica Neue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060901"/>
            <a:ext cx="11521440" cy="197746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defTabSz="342900" latinLnBrk="1" hangingPunct="0"/>
            <a:r>
              <a:rPr lang="en-US" sz="3600" dirty="0">
                <a:solidFill>
                  <a:srgbClr val="000000"/>
                </a:solidFill>
              </a:rPr>
              <a:t>..</a:t>
            </a:r>
            <a:r>
              <a:rPr lang="en-US" sz="4400" b="1" dirty="0">
                <a:solidFill>
                  <a:srgbClr val="000000"/>
                </a:solidFill>
              </a:rPr>
              <a:t>to prepare </a:t>
            </a:r>
            <a:r>
              <a:rPr lang="en-US" sz="4400" b="1" u="sng" dirty="0">
                <a:solidFill>
                  <a:srgbClr val="000000"/>
                </a:solidFill>
              </a:rPr>
              <a:t>ALL</a:t>
            </a:r>
            <a:r>
              <a:rPr lang="en-US" sz="4400" b="1" dirty="0">
                <a:solidFill>
                  <a:srgbClr val="000000"/>
                </a:solidFill>
              </a:rPr>
              <a:t> students for literacy success with </a:t>
            </a:r>
            <a:endParaRPr lang="en-US" sz="4400" b="1" dirty="0" smtClean="0">
              <a:solidFill>
                <a:srgbClr val="000000"/>
              </a:solidFill>
            </a:endParaRPr>
          </a:p>
          <a:p>
            <a:pPr defTabSz="342900" latinLnBrk="1" hangingPunct="0"/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smtClean="0">
                <a:solidFill>
                  <a:srgbClr val="000000"/>
                </a:solidFill>
              </a:rPr>
              <a:t> grade </a:t>
            </a:r>
            <a:r>
              <a:rPr lang="en-US" sz="4400" b="1" dirty="0">
                <a:solidFill>
                  <a:srgbClr val="000000"/>
                </a:solidFill>
              </a:rPr>
              <a:t>level texts and academic content.</a:t>
            </a:r>
            <a:endParaRPr lang="en-US" sz="4400" b="1" dirty="0">
              <a:solidFill>
                <a:srgbClr val="000000"/>
              </a:solidFill>
              <a:sym typeface="Helvetica Neue"/>
            </a:endParaRPr>
          </a:p>
          <a:p>
            <a:pPr defTabSz="342900" latinLnBrk="1" hangingPunct="0"/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15" name="Shape 214"/>
          <p:cNvSpPr/>
          <p:nvPr/>
        </p:nvSpPr>
        <p:spPr>
          <a:xfrm>
            <a:off x="4463032" y="6340590"/>
            <a:ext cx="3661027" cy="276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89" tIns="34289" rIns="34289" bIns="34289">
            <a:spAutoFit/>
          </a:bodyPr>
          <a:lstStyle>
            <a:lvl1pPr algn="ctr">
              <a:defRPr sz="1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 b="0"/>
            </a:pPr>
            <a:r>
              <a:rPr sz="1350"/>
              <a:t>www.TeachingForBiliteracy.com</a:t>
            </a:r>
          </a:p>
        </p:txBody>
      </p:sp>
    </p:spTree>
    <p:extLst>
      <p:ext uri="{BB962C8B-B14F-4D97-AF65-F5344CB8AC3E}">
        <p14:creationId xmlns:p14="http://schemas.microsoft.com/office/powerpoint/2010/main" val="37736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3059">
            <a:off x="1266300" y="2342217"/>
            <a:ext cx="2721584" cy="283292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242479" y="2025501"/>
            <a:ext cx="3949521" cy="2983888"/>
            <a:chOff x="5302584" y="1936194"/>
            <a:chExt cx="3775266" cy="314943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7273" t="12422" r="6454" b="15606"/>
            <a:stretch/>
          </p:blipFill>
          <p:spPr>
            <a:xfrm>
              <a:off x="5302584" y="1936194"/>
              <a:ext cx="3775266" cy="314943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467312" y="3763959"/>
              <a:ext cx="1661439" cy="4646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0693" y="2025501"/>
            <a:ext cx="4740456" cy="4740456"/>
          </a:xfrm>
          <a:prstGeom prst="rect">
            <a:avLst/>
          </a:prstGeom>
        </p:spPr>
      </p:pic>
      <p:sp>
        <p:nvSpPr>
          <p:cNvPr id="9" name="Shape 263"/>
          <p:cNvSpPr/>
          <p:nvPr/>
        </p:nvSpPr>
        <p:spPr>
          <a:xfrm>
            <a:off x="2744784" y="294333"/>
            <a:ext cx="7199290" cy="1283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25717" tIns="25717" rIns="25717" bIns="25717">
            <a:spAutoFit/>
          </a:bodyPr>
          <a:lstStyle>
            <a:lvl1pPr algn="ctr">
              <a:defRPr sz="48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lvl="0">
              <a:defRPr sz="1800"/>
            </a:pPr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Strategic Pairing </a:t>
            </a:r>
            <a:r>
              <a:rPr lang="en-US" sz="4000" b="1">
                <a:latin typeface="Calibri" charset="0"/>
                <a:ea typeface="Calibri" charset="0"/>
                <a:cs typeface="Calibri" charset="0"/>
              </a:rPr>
              <a:t>and </a:t>
            </a:r>
            <a:r>
              <a:rPr lang="en-US" sz="4000" b="1" smtClean="0">
                <a:latin typeface="Calibri" charset="0"/>
                <a:ea typeface="Calibri" charset="0"/>
                <a:cs typeface="Calibri" charset="0"/>
              </a:rPr>
              <a:t>Grouping</a:t>
            </a:r>
          </a:p>
          <a:p>
            <a:pPr lvl="0">
              <a:defRPr sz="1800"/>
            </a:pPr>
            <a:r>
              <a:rPr lang="en-US" sz="4000" b="1" smtClean="0">
                <a:latin typeface="Calibri" charset="0"/>
                <a:ea typeface="Calibri" charset="0"/>
                <a:cs typeface="Calibri" charset="0"/>
              </a:rPr>
              <a:t>Marking the Language</a:t>
            </a:r>
            <a:endParaRPr sz="4000" b="1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6227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76371" y="279279"/>
            <a:ext cx="8975299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b="1" dirty="0">
                <a:latin typeface="+mn-lt"/>
                <a:cs typeface="Calibri"/>
              </a:rPr>
              <a:t>As students engage in </a:t>
            </a:r>
            <a:r>
              <a:rPr lang="en-US" b="1" dirty="0" err="1">
                <a:latin typeface="+mn-lt"/>
                <a:cs typeface="Calibri"/>
              </a:rPr>
              <a:t>biliteracy</a:t>
            </a:r>
            <a:r>
              <a:rPr lang="en-US" b="1" dirty="0">
                <a:latin typeface="+mn-lt"/>
                <a:cs typeface="Calibri"/>
              </a:rPr>
              <a:t> they </a:t>
            </a:r>
            <a:r>
              <a:rPr lang="en-US" b="1" dirty="0" smtClean="0">
                <a:latin typeface="+mn-lt"/>
                <a:cs typeface="Calibri"/>
              </a:rPr>
              <a:t/>
            </a:r>
            <a:br>
              <a:rPr lang="en-US" b="1" dirty="0" smtClean="0">
                <a:latin typeface="+mn-lt"/>
                <a:cs typeface="Calibri"/>
              </a:rPr>
            </a:br>
            <a:r>
              <a:rPr lang="en-US" b="1" dirty="0" smtClean="0">
                <a:latin typeface="+mn-lt"/>
                <a:cs typeface="Calibri"/>
              </a:rPr>
              <a:t>ALL </a:t>
            </a:r>
            <a:r>
              <a:rPr lang="en-US" b="1" dirty="0">
                <a:latin typeface="+mn-lt"/>
                <a:cs typeface="Calibri"/>
              </a:rPr>
              <a:t>become </a:t>
            </a:r>
            <a:r>
              <a:rPr lang="en-US" b="1" dirty="0" smtClean="0">
                <a:solidFill>
                  <a:srgbClr val="FF0000"/>
                </a:solidFill>
                <a:latin typeface="+mn-lt"/>
                <a:cs typeface="Calibri"/>
              </a:rPr>
              <a:t>developing bilinguals</a:t>
            </a:r>
            <a:endParaRPr lang="en-US" b="1" dirty="0">
              <a:solidFill>
                <a:srgbClr val="FF0000"/>
              </a:solidFill>
              <a:latin typeface="+mn-lt"/>
              <a:cs typeface="Calibri"/>
            </a:endParaRPr>
          </a:p>
        </p:txBody>
      </p:sp>
      <p:sp>
        <p:nvSpPr>
          <p:cNvPr id="7" name="AutoShape 34"/>
          <p:cNvSpPr>
            <a:spLocks noChangeArrowheads="1"/>
          </p:cNvSpPr>
          <p:nvPr/>
        </p:nvSpPr>
        <p:spPr bwMode="auto">
          <a:xfrm>
            <a:off x="1713892" y="3342491"/>
            <a:ext cx="1307846" cy="1202702"/>
          </a:xfrm>
          <a:prstGeom prst="smileyFace">
            <a:avLst>
              <a:gd name="adj" fmla="val 4653"/>
            </a:avLst>
          </a:prstGeom>
          <a:solidFill>
            <a:srgbClr val="008000">
              <a:alpha val="45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4"/>
          <p:cNvSpPr>
            <a:spLocks noChangeArrowheads="1"/>
          </p:cNvSpPr>
          <p:nvPr/>
        </p:nvSpPr>
        <p:spPr bwMode="auto">
          <a:xfrm>
            <a:off x="9398674" y="3342491"/>
            <a:ext cx="1269327" cy="1264594"/>
          </a:xfrm>
          <a:prstGeom prst="smileyFace">
            <a:avLst>
              <a:gd name="adj" fmla="val 4653"/>
            </a:avLst>
          </a:prstGeom>
          <a:solidFill>
            <a:srgbClr val="3366FF">
              <a:alpha val="55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37"/>
          <p:cNvSpPr>
            <a:spLocks noChangeArrowheads="1"/>
          </p:cNvSpPr>
          <p:nvPr/>
        </p:nvSpPr>
        <p:spPr bwMode="auto">
          <a:xfrm>
            <a:off x="3073702" y="3415135"/>
            <a:ext cx="1191505" cy="1172855"/>
          </a:xfrm>
          <a:prstGeom prst="smileyFace">
            <a:avLst>
              <a:gd name="adj" fmla="val 4653"/>
            </a:avLst>
          </a:prstGeom>
          <a:gradFill flip="none" rotWithShape="1">
            <a:gsLst>
              <a:gs pos="59000">
                <a:srgbClr val="008000">
                  <a:alpha val="59000"/>
                </a:srgbClr>
              </a:gs>
              <a:gs pos="93000">
                <a:srgbClr val="0000FF">
                  <a:alpha val="65000"/>
                </a:srgbClr>
              </a:gs>
            </a:gsLst>
            <a:lin ang="0" scaled="1"/>
            <a:tileRect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981201" y="4824920"/>
            <a:ext cx="8375515" cy="19454"/>
          </a:xfrm>
          <a:prstGeom prst="straightConnector1">
            <a:avLst/>
          </a:prstGeom>
          <a:ln w="120650" cap="rnd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3746480" y="32689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6" name="AutoShape 37"/>
          <p:cNvSpPr>
            <a:spLocks noChangeArrowheads="1"/>
          </p:cNvSpPr>
          <p:nvPr/>
        </p:nvSpPr>
        <p:spPr bwMode="auto">
          <a:xfrm>
            <a:off x="4369134" y="3342492"/>
            <a:ext cx="1191505" cy="1172855"/>
          </a:xfrm>
          <a:prstGeom prst="smileyFace">
            <a:avLst>
              <a:gd name="adj" fmla="val 4653"/>
            </a:avLst>
          </a:prstGeom>
          <a:gradFill flip="none" rotWithShape="1">
            <a:gsLst>
              <a:gs pos="50000">
                <a:srgbClr val="008000">
                  <a:alpha val="55000"/>
                </a:srgbClr>
              </a:gs>
              <a:gs pos="78000">
                <a:srgbClr val="0000FF">
                  <a:alpha val="55000"/>
                </a:srgbClr>
              </a:gs>
            </a:gsLst>
            <a:lin ang="0" scaled="1"/>
            <a:tileRect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37"/>
          <p:cNvSpPr>
            <a:spLocks noChangeArrowheads="1"/>
          </p:cNvSpPr>
          <p:nvPr/>
        </p:nvSpPr>
        <p:spPr bwMode="auto">
          <a:xfrm>
            <a:off x="5668269" y="3326171"/>
            <a:ext cx="1191505" cy="1172855"/>
          </a:xfrm>
          <a:prstGeom prst="smileyFace">
            <a:avLst>
              <a:gd name="adj" fmla="val 4653"/>
            </a:avLst>
          </a:prstGeom>
          <a:gradFill flip="none" rotWithShape="1">
            <a:gsLst>
              <a:gs pos="49000">
                <a:srgbClr val="008000">
                  <a:alpha val="55000"/>
                </a:srgbClr>
              </a:gs>
              <a:gs pos="60000">
                <a:srgbClr val="0000FF">
                  <a:alpha val="48000"/>
                </a:srgbClr>
              </a:gs>
            </a:gsLst>
            <a:lin ang="0" scaled="1"/>
            <a:tileRect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6967404" y="3402186"/>
            <a:ext cx="1191505" cy="1172855"/>
          </a:xfrm>
          <a:prstGeom prst="smileyFace">
            <a:avLst>
              <a:gd name="adj" fmla="val 4653"/>
            </a:avLst>
          </a:prstGeom>
          <a:gradFill flip="none" rotWithShape="1">
            <a:gsLst>
              <a:gs pos="26000">
                <a:srgbClr val="008000">
                  <a:alpha val="75000"/>
                </a:srgbClr>
              </a:gs>
              <a:gs pos="45000">
                <a:srgbClr val="0000FF">
                  <a:alpha val="55000"/>
                </a:srgbClr>
              </a:gs>
            </a:gsLst>
            <a:lin ang="0" scaled="1"/>
            <a:tileRect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37"/>
          <p:cNvSpPr>
            <a:spLocks noChangeArrowheads="1"/>
          </p:cNvSpPr>
          <p:nvPr/>
        </p:nvSpPr>
        <p:spPr bwMode="auto">
          <a:xfrm>
            <a:off x="8183039" y="3402186"/>
            <a:ext cx="1191505" cy="1172855"/>
          </a:xfrm>
          <a:prstGeom prst="smileyFace">
            <a:avLst>
              <a:gd name="adj" fmla="val 4653"/>
            </a:avLst>
          </a:prstGeom>
          <a:gradFill flip="none" rotWithShape="1">
            <a:gsLst>
              <a:gs pos="14000">
                <a:srgbClr val="008000">
                  <a:alpha val="70000"/>
                </a:srgbClr>
              </a:gs>
              <a:gs pos="30000">
                <a:srgbClr val="0000FF">
                  <a:alpha val="48000"/>
                </a:srgbClr>
              </a:gs>
            </a:gsLst>
            <a:lin ang="0" scaled="1"/>
            <a:tileRect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 descr="TeachingforBiliteracy_Gradient_Logo_FINA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10" y="4993081"/>
            <a:ext cx="1402581" cy="169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4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  <p:bldP spid="12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achingforBiliteracy_Gradient_Logo_FINA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347" y="1768449"/>
            <a:ext cx="2019878" cy="244798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192" y="1738729"/>
            <a:ext cx="5281475" cy="3100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93694" y="2034457"/>
            <a:ext cx="10639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/>
              <a:t>=</a:t>
            </a:r>
          </a:p>
        </p:txBody>
      </p:sp>
      <p:sp>
        <p:nvSpPr>
          <p:cNvPr id="7" name="&quot;No&quot; Symbol 6"/>
          <p:cNvSpPr/>
          <p:nvPr/>
        </p:nvSpPr>
        <p:spPr>
          <a:xfrm>
            <a:off x="6897197" y="1768449"/>
            <a:ext cx="3021298" cy="3098020"/>
          </a:xfrm>
          <a:prstGeom prst="noSmoking">
            <a:avLst>
              <a:gd name="adj" fmla="val 18135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2413" y="513166"/>
            <a:ext cx="91619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“Bilingual” does not mean “balanced”.</a:t>
            </a:r>
          </a:p>
        </p:txBody>
      </p:sp>
      <p:sp>
        <p:nvSpPr>
          <p:cNvPr id="9" name="Footer Placeholder 1"/>
          <p:cNvSpPr txBox="1">
            <a:spLocks/>
          </p:cNvSpPr>
          <p:nvPr/>
        </p:nvSpPr>
        <p:spPr>
          <a:xfrm>
            <a:off x="3371089" y="6356351"/>
            <a:ext cx="5983755" cy="318770"/>
          </a:xfrm>
          <a:prstGeom prst="rect">
            <a:avLst/>
          </a:prstGeom>
        </p:spPr>
        <p:txBody>
          <a:bodyPr/>
          <a:lstStyle>
            <a:lvl1pPr defTabSz="457200">
              <a:defRPr>
                <a:latin typeface="+mn-lt"/>
                <a:ea typeface="+mn-ea"/>
                <a:cs typeface="+mn-cs"/>
                <a:sym typeface="Helvetica Neue"/>
              </a:defRPr>
            </a:lvl1pPr>
            <a:lvl2pPr defTabSz="457200">
              <a:defRPr>
                <a:latin typeface="+mn-lt"/>
                <a:ea typeface="+mn-ea"/>
                <a:cs typeface="+mn-cs"/>
                <a:sym typeface="Helvetica Neue"/>
              </a:defRPr>
            </a:lvl2pPr>
            <a:lvl3pPr defTabSz="457200">
              <a:defRPr>
                <a:latin typeface="+mn-lt"/>
                <a:ea typeface="+mn-ea"/>
                <a:cs typeface="+mn-cs"/>
                <a:sym typeface="Helvetica Neue"/>
              </a:defRPr>
            </a:lvl3pPr>
            <a:lvl4pPr defTabSz="457200">
              <a:defRPr>
                <a:latin typeface="+mn-lt"/>
                <a:ea typeface="+mn-ea"/>
                <a:cs typeface="+mn-cs"/>
                <a:sym typeface="Helvetica Neue"/>
              </a:defRPr>
            </a:lvl4pPr>
            <a:lvl5pPr defTabSz="457200">
              <a:defRPr>
                <a:latin typeface="+mn-lt"/>
                <a:ea typeface="+mn-ea"/>
                <a:cs typeface="+mn-cs"/>
                <a:sym typeface="Helvetica Neue"/>
              </a:defRPr>
            </a:lvl5pPr>
            <a:lvl6pPr defTabSz="457200">
              <a:defRPr>
                <a:latin typeface="+mn-lt"/>
                <a:ea typeface="+mn-ea"/>
                <a:cs typeface="+mn-cs"/>
                <a:sym typeface="Helvetica Neue"/>
              </a:defRPr>
            </a:lvl6pPr>
            <a:lvl7pPr defTabSz="457200">
              <a:defRPr>
                <a:latin typeface="+mn-lt"/>
                <a:ea typeface="+mn-ea"/>
                <a:cs typeface="+mn-cs"/>
                <a:sym typeface="Helvetica Neue"/>
              </a:defRPr>
            </a:lvl7pPr>
            <a:lvl8pPr defTabSz="457200">
              <a:defRPr>
                <a:latin typeface="+mn-lt"/>
                <a:ea typeface="+mn-ea"/>
                <a:cs typeface="+mn-cs"/>
                <a:sym typeface="Helvetica Neue"/>
              </a:defRPr>
            </a:lvl8pPr>
            <a:lvl9pPr defTabSz="457200">
              <a:defRPr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US" sz="1200"/>
              <a:t>Wharton, teachingforbiliteracyMW@gmail.com, 2017</a:t>
            </a:r>
          </a:p>
        </p:txBody>
      </p:sp>
    </p:spTree>
    <p:extLst>
      <p:ext uri="{BB962C8B-B14F-4D97-AF65-F5344CB8AC3E}">
        <p14:creationId xmlns:p14="http://schemas.microsoft.com/office/powerpoint/2010/main" val="89387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70468" y="332180"/>
            <a:ext cx="8468932" cy="5193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750" dirty="0">
              <a:solidFill>
                <a:srgbClr val="000000"/>
              </a:solidFill>
            </a:endParaRPr>
          </a:p>
          <a:p>
            <a:pPr algn="ctr"/>
            <a:endParaRPr lang="en-US" sz="4050" b="1" dirty="0"/>
          </a:p>
          <a:p>
            <a:pPr algn="ctr"/>
            <a:r>
              <a:rPr lang="en-US" sz="5400" b="1" dirty="0"/>
              <a:t>Sample Biliteracy Instruction</a:t>
            </a:r>
          </a:p>
          <a:p>
            <a:pPr algn="ctr"/>
            <a:r>
              <a:rPr lang="en-US" sz="5400" b="1" dirty="0"/>
              <a:t>Spanish Literacy Unit of Instruction</a:t>
            </a:r>
          </a:p>
          <a:p>
            <a:pPr algn="ctr"/>
            <a:endParaRPr lang="en-US" sz="4050" b="1" dirty="0"/>
          </a:p>
          <a:p>
            <a:pPr algn="ctr"/>
            <a:endParaRPr lang="en-US" sz="4050" b="1" dirty="0"/>
          </a:p>
          <a:p>
            <a:pPr algn="ctr"/>
            <a:endParaRPr lang="en-US" sz="4050" b="1" dirty="0">
              <a:solidFill>
                <a:srgbClr val="000000"/>
              </a:solidFill>
            </a:endParaRPr>
          </a:p>
        </p:txBody>
      </p:sp>
      <p:pic>
        <p:nvPicPr>
          <p:cNvPr id="4" name="Picture 3" descr="TeachingforBiliteracy_Gradient_Logo_FINA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132" y="4700789"/>
            <a:ext cx="1639395" cy="198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765" y="448235"/>
            <a:ext cx="9789459" cy="1739153"/>
          </a:xfrm>
          <a:solidFill>
            <a:srgbClr val="58B440"/>
          </a:solidFill>
        </p:spPr>
        <p:txBody>
          <a:bodyPr>
            <a:normAutofit/>
          </a:bodyPr>
          <a:lstStyle/>
          <a:p>
            <a:pPr algn="ctr"/>
            <a:r>
              <a:rPr lang="en-US" sz="8800" b="1" dirty="0">
                <a:latin typeface="+mn-lt"/>
              </a:rPr>
              <a:t>Day 1</a:t>
            </a:r>
          </a:p>
        </p:txBody>
      </p:sp>
      <p:sp>
        <p:nvSpPr>
          <p:cNvPr id="5" name="Rectangle 4"/>
          <p:cNvSpPr/>
          <p:nvPr/>
        </p:nvSpPr>
        <p:spPr>
          <a:xfrm>
            <a:off x="1075765" y="2187388"/>
            <a:ext cx="9789459" cy="442856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>
                <a:solidFill>
                  <a:schemeClr val="tx1"/>
                </a:solidFill>
              </a:rPr>
              <a:t>Science – with integrated language and literacy and content</a:t>
            </a:r>
          </a:p>
          <a:p>
            <a:pPr algn="ctr"/>
            <a:endParaRPr lang="en-US" sz="4400" b="1" dirty="0">
              <a:solidFill>
                <a:schemeClr val="tx1"/>
              </a:solidFill>
            </a:endParaRPr>
          </a:p>
          <a:p>
            <a:pPr algn="ctr"/>
            <a:r>
              <a:rPr lang="en-US" sz="4400" b="1" dirty="0">
                <a:solidFill>
                  <a:schemeClr val="tx1"/>
                </a:solidFill>
              </a:rPr>
              <a:t>ORACY BUILDING – language building in anticipation of literacy and content instruction </a:t>
            </a:r>
          </a:p>
        </p:txBody>
      </p:sp>
    </p:spTree>
    <p:extLst>
      <p:ext uri="{BB962C8B-B14F-4D97-AF65-F5344CB8AC3E}">
        <p14:creationId xmlns:p14="http://schemas.microsoft.com/office/powerpoint/2010/main" val="133037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mage result for calendar at the begin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280" y="-43672"/>
            <a:ext cx="7972022" cy="6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nut 3"/>
          <p:cNvSpPr/>
          <p:nvPr/>
        </p:nvSpPr>
        <p:spPr>
          <a:xfrm>
            <a:off x="2649071" y="1081825"/>
            <a:ext cx="2447364" cy="1700012"/>
          </a:xfrm>
          <a:prstGeom prst="donut">
            <a:avLst>
              <a:gd name="adj" fmla="val 91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9472" y="1608665"/>
            <a:ext cx="118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Empezar</a:t>
            </a:r>
            <a:r>
              <a:rPr lang="en-US" b="1" dirty="0" smtClean="0"/>
              <a:t> la </a:t>
            </a:r>
            <a:r>
              <a:rPr lang="en-US" b="1" dirty="0" err="1" smtClean="0"/>
              <a:t>unidad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2112280" y="11288"/>
            <a:ext cx="3035815" cy="936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JJULIO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420471" y="363071"/>
            <a:ext cx="2326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JULIO 2018</a:t>
            </a:r>
            <a:endParaRPr lang="en-US" sz="32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5726836" y="1425847"/>
            <a:ext cx="1879293" cy="1011965"/>
            <a:chOff x="5726836" y="1425847"/>
            <a:chExt cx="1879293" cy="10119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47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3059">
            <a:off x="3575962" y="3079160"/>
            <a:ext cx="2721584" cy="2832921"/>
          </a:xfrm>
          <a:prstGeom prst="rect">
            <a:avLst/>
          </a:prstGeom>
        </p:spPr>
      </p:pic>
      <p:sp>
        <p:nvSpPr>
          <p:cNvPr id="9" name="Shape 263"/>
          <p:cNvSpPr/>
          <p:nvPr/>
        </p:nvSpPr>
        <p:spPr>
          <a:xfrm>
            <a:off x="2744784" y="294333"/>
            <a:ext cx="7199290" cy="1283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25717" tIns="25717" rIns="25717" bIns="25717">
            <a:spAutoFit/>
          </a:bodyPr>
          <a:lstStyle>
            <a:lvl1pPr algn="ctr">
              <a:defRPr sz="48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lvl="0">
              <a:defRPr sz="1800"/>
            </a:pPr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Strategic Pairing </a:t>
            </a:r>
            <a:r>
              <a:rPr lang="en-US" sz="4000" b="1">
                <a:latin typeface="Calibri" charset="0"/>
                <a:ea typeface="Calibri" charset="0"/>
                <a:cs typeface="Calibri" charset="0"/>
              </a:rPr>
              <a:t>and </a:t>
            </a:r>
            <a:r>
              <a:rPr lang="en-US" sz="4000" b="1" smtClean="0">
                <a:latin typeface="Calibri" charset="0"/>
                <a:ea typeface="Calibri" charset="0"/>
                <a:cs typeface="Calibri" charset="0"/>
              </a:rPr>
              <a:t>Grouping</a:t>
            </a:r>
          </a:p>
          <a:p>
            <a:pPr lvl="0">
              <a:defRPr sz="1800"/>
            </a:pPr>
            <a:r>
              <a:rPr lang="en-US" sz="4000" b="1" smtClean="0">
                <a:latin typeface="Calibri" charset="0"/>
                <a:ea typeface="Calibri" charset="0"/>
                <a:cs typeface="Calibri" charset="0"/>
              </a:rPr>
              <a:t>Marking the Language</a:t>
            </a:r>
            <a:endParaRPr sz="4000" b="1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3059">
            <a:off x="808461" y="1796118"/>
            <a:ext cx="2721584" cy="28329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3059">
            <a:off x="8982226" y="1688540"/>
            <a:ext cx="2721584" cy="28329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3059">
            <a:off x="6343465" y="3421715"/>
            <a:ext cx="2721584" cy="283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290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10515600" cy="1325563"/>
          </a:xfrm>
          <a:solidFill>
            <a:srgbClr val="58B44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latin typeface="+mn-lt"/>
              </a:rPr>
              <a:t>Day 2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1600201"/>
            <a:ext cx="10515600" cy="452596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>
                <a:solidFill>
                  <a:schemeClr val="tx1"/>
                </a:solidFill>
              </a:rPr>
              <a:t>Science – with integrated language and literacy and content</a:t>
            </a:r>
          </a:p>
          <a:p>
            <a:pPr algn="ctr"/>
            <a:endParaRPr lang="en-US" sz="6000" b="1" dirty="0">
              <a:solidFill>
                <a:schemeClr val="tx1"/>
              </a:solidFill>
            </a:endParaRPr>
          </a:p>
          <a:p>
            <a:pPr algn="ctr"/>
            <a:r>
              <a:rPr lang="en-US" sz="6000" b="1" dirty="0">
                <a:solidFill>
                  <a:schemeClr val="tx1"/>
                </a:solidFill>
              </a:rPr>
              <a:t>MORE ORACY BUILDING </a:t>
            </a:r>
          </a:p>
        </p:txBody>
      </p:sp>
    </p:spTree>
    <p:extLst>
      <p:ext uri="{BB962C8B-B14F-4D97-AF65-F5344CB8AC3E}">
        <p14:creationId xmlns:p14="http://schemas.microsoft.com/office/powerpoint/2010/main" val="120539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836" y="274638"/>
            <a:ext cx="10515600" cy="1325563"/>
          </a:xfrm>
          <a:solidFill>
            <a:srgbClr val="58B44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latin typeface="+mn-lt"/>
              </a:rPr>
              <a:t>Also on Day 2</a:t>
            </a:r>
          </a:p>
        </p:txBody>
      </p:sp>
      <p:sp>
        <p:nvSpPr>
          <p:cNvPr id="5" name="Rectangle 4"/>
          <p:cNvSpPr/>
          <p:nvPr/>
        </p:nvSpPr>
        <p:spPr>
          <a:xfrm>
            <a:off x="676836" y="1600201"/>
            <a:ext cx="10515600" cy="505817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>
                <a:solidFill>
                  <a:schemeClr val="tx1"/>
                </a:solidFill>
              </a:rPr>
              <a:t>Science – with integrated language and literacy and content</a:t>
            </a: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>
                <a:solidFill>
                  <a:schemeClr val="tx1"/>
                </a:solidFill>
              </a:rPr>
              <a:t>Experiments and investigations with </a:t>
            </a:r>
            <a:r>
              <a:rPr lang="en-US" sz="4800" b="1" dirty="0" smtClean="0">
                <a:solidFill>
                  <a:schemeClr val="tx1"/>
                </a:solidFill>
              </a:rPr>
              <a:t>weather reports and instruments of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measurement</a:t>
            </a:r>
            <a:endParaRPr 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25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00958" y="1106664"/>
            <a:ext cx="85176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alibri"/>
                <a:cs typeface="Calibri"/>
              </a:rPr>
              <a:t>Sample Unit of Instruction</a:t>
            </a:r>
          </a:p>
          <a:p>
            <a:pPr algn="ctr"/>
            <a:r>
              <a:rPr lang="en-US" sz="3600" b="1" dirty="0" smtClean="0">
                <a:latin typeface="Calibri"/>
                <a:cs typeface="Calibri"/>
              </a:rPr>
              <a:t>The Primary Grades</a:t>
            </a:r>
          </a:p>
          <a:p>
            <a:pPr algn="ctr"/>
            <a:r>
              <a:rPr lang="en-US" sz="3600" b="1" dirty="0" smtClean="0">
                <a:latin typeface="Calibri"/>
                <a:cs typeface="Calibri"/>
              </a:rPr>
              <a:t>Science and Spanish Language Arts</a:t>
            </a:r>
            <a:endParaRPr lang="en-US" sz="3600" b="1" dirty="0"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8847" y="3536388"/>
            <a:ext cx="954544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Calibri"/>
                <a:cs typeface="Calibri"/>
              </a:rPr>
              <a:t>Patricia </a:t>
            </a:r>
            <a:r>
              <a:rPr lang="en-US" sz="3200" dirty="0" err="1">
                <a:latin typeface="Calibri"/>
                <a:cs typeface="Calibri"/>
              </a:rPr>
              <a:t>Núñez</a:t>
            </a:r>
            <a:r>
              <a:rPr lang="en-US" sz="3200" dirty="0">
                <a:latin typeface="Calibri"/>
                <a:cs typeface="Calibri"/>
              </a:rPr>
              <a:t>, M.Ed.</a:t>
            </a:r>
          </a:p>
          <a:p>
            <a:pPr algn="ctr"/>
            <a:r>
              <a:rPr lang="en-US" sz="3200" dirty="0" err="1">
                <a:latin typeface="Calibri"/>
                <a:cs typeface="Calibri"/>
              </a:rPr>
              <a:t>TeachingForBiliteracyPN@gmail.com</a:t>
            </a:r>
            <a:r>
              <a:rPr lang="en-US" sz="3200" dirty="0">
                <a:latin typeface="Calibri"/>
                <a:cs typeface="Calibri"/>
              </a:rPr>
              <a:t> </a:t>
            </a:r>
          </a:p>
          <a:p>
            <a:pPr algn="ctr"/>
            <a:r>
              <a:rPr lang="en-US" sz="3600" b="1" dirty="0">
                <a:latin typeface="Calibri"/>
                <a:cs typeface="Calibri"/>
                <a:hlinkClick r:id="rId3"/>
              </a:rPr>
              <a:t>www.TeachingForBiliteracy.com</a:t>
            </a:r>
            <a:endParaRPr lang="en-US" sz="3600" b="1" dirty="0">
              <a:latin typeface="Calibri"/>
              <a:cs typeface="Calibri"/>
            </a:endParaRPr>
          </a:p>
          <a:p>
            <a:pPr algn="ctr"/>
            <a:endParaRPr lang="en-US" sz="1400" b="1" dirty="0">
              <a:latin typeface="Calibri"/>
              <a:cs typeface="Calibri"/>
            </a:endParaRPr>
          </a:p>
          <a:p>
            <a:pPr algn="ctr"/>
            <a:r>
              <a:rPr lang="en-US" sz="3600" dirty="0">
                <a:latin typeface="Calibri"/>
                <a:cs typeface="Calibri"/>
              </a:rPr>
              <a:t>@T4Biliteracy</a:t>
            </a:r>
          </a:p>
          <a:p>
            <a:pPr algn="ctr"/>
            <a:r>
              <a:rPr lang="en-US" sz="3600" dirty="0">
                <a:latin typeface="Calibri"/>
                <a:cs typeface="Calibri"/>
              </a:rPr>
              <a:t>Teaching for Biliteracy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3839" y="5163913"/>
            <a:ext cx="747698" cy="604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0235" y="5768013"/>
            <a:ext cx="582022" cy="582022"/>
          </a:xfrm>
          <a:prstGeom prst="rect">
            <a:avLst/>
          </a:prstGeom>
        </p:spPr>
      </p:pic>
      <p:pic>
        <p:nvPicPr>
          <p:cNvPr id="6" name="Picture 5" descr="TeachingforBiliteracy_Gradient_Logo_FINAL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740" y="4000157"/>
            <a:ext cx="1938928" cy="234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3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mage result for calendar at the begin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955" y="86705"/>
            <a:ext cx="7972022" cy="6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nut 3"/>
          <p:cNvSpPr/>
          <p:nvPr/>
        </p:nvSpPr>
        <p:spPr>
          <a:xfrm>
            <a:off x="3000777" y="1081825"/>
            <a:ext cx="1545465" cy="1700012"/>
          </a:xfrm>
          <a:prstGeom prst="donut">
            <a:avLst>
              <a:gd name="adj" fmla="val 91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" name="Striped Right Arrow 1"/>
          <p:cNvSpPr/>
          <p:nvPr/>
        </p:nvSpPr>
        <p:spPr>
          <a:xfrm>
            <a:off x="4700790" y="1764405"/>
            <a:ext cx="785610" cy="631065"/>
          </a:xfrm>
          <a:prstGeom prst="stripedRightArrow">
            <a:avLst>
              <a:gd name="adj1" fmla="val 33673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60620" y="86705"/>
            <a:ext cx="3035815" cy="9365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JJULIO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80228" y="1608665"/>
            <a:ext cx="118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Empezar</a:t>
            </a:r>
            <a:r>
              <a:rPr lang="en-US" b="1" dirty="0" smtClean="0"/>
              <a:t> la </a:t>
            </a:r>
            <a:r>
              <a:rPr lang="en-US" b="1" dirty="0" err="1" smtClean="0"/>
              <a:t>unidad</a:t>
            </a:r>
            <a:endParaRPr lang="en-US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6272174" y="2511604"/>
            <a:ext cx="1017268" cy="395283"/>
            <a:chOff x="5726836" y="1425847"/>
            <a:chExt cx="1879293" cy="101196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5726836" y="1425847"/>
            <a:ext cx="1879293" cy="1011965"/>
            <a:chOff x="5726836" y="1425847"/>
            <a:chExt cx="1879293" cy="101196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2420471" y="363071"/>
            <a:ext cx="2326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JULIO 2018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8305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1308917"/>
            <a:ext cx="10515599" cy="554908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i="1" dirty="0">
              <a:solidFill>
                <a:schemeClr val="tx1"/>
              </a:solidFill>
            </a:endParaRPr>
          </a:p>
          <a:p>
            <a:pPr algn="ctr"/>
            <a:r>
              <a:rPr lang="en-US" sz="4800" b="1" i="1" dirty="0">
                <a:solidFill>
                  <a:schemeClr val="tx1"/>
                </a:solidFill>
              </a:rPr>
              <a:t>Science – with integrated language and literacy and content</a:t>
            </a:r>
          </a:p>
          <a:p>
            <a:pPr algn="ctr"/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>
                <a:solidFill>
                  <a:schemeClr val="tx1"/>
                </a:solidFill>
              </a:rPr>
              <a:t>Moving from </a:t>
            </a:r>
            <a:r>
              <a:rPr lang="en-US" sz="4800" b="1" dirty="0" err="1">
                <a:solidFill>
                  <a:schemeClr val="tx1"/>
                </a:solidFill>
              </a:rPr>
              <a:t>oracy</a:t>
            </a:r>
            <a:r>
              <a:rPr lang="en-US" sz="4800" b="1" dirty="0">
                <a:solidFill>
                  <a:schemeClr val="tx1"/>
                </a:solidFill>
              </a:rPr>
              <a:t> to literacy – writing and phonics</a:t>
            </a:r>
          </a:p>
          <a:p>
            <a:pPr algn="ctr"/>
            <a:endParaRPr lang="en-US" sz="10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>
                <a:solidFill>
                  <a:schemeClr val="tx1"/>
                </a:solidFill>
              </a:rPr>
              <a:t>More experiments and investigations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208539"/>
            <a:ext cx="10515600" cy="1100378"/>
          </a:xfrm>
          <a:solidFill>
            <a:srgbClr val="58B440"/>
          </a:solidFill>
        </p:spPr>
        <p:txBody>
          <a:bodyPr>
            <a:noAutofit/>
          </a:bodyPr>
          <a:lstStyle/>
          <a:p>
            <a:pPr algn="ctr"/>
            <a:r>
              <a:rPr lang="en-US" sz="8000" b="1" dirty="0">
                <a:latin typeface="+mn-lt"/>
              </a:rPr>
              <a:t>Day 3 </a:t>
            </a:r>
          </a:p>
        </p:txBody>
      </p:sp>
    </p:spTree>
    <p:extLst>
      <p:ext uri="{BB962C8B-B14F-4D97-AF65-F5344CB8AC3E}">
        <p14:creationId xmlns:p14="http://schemas.microsoft.com/office/powerpoint/2010/main" val="123977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mage result for calendar at the begin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20" y="145267"/>
            <a:ext cx="7972022" cy="6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nut 3"/>
          <p:cNvSpPr/>
          <p:nvPr/>
        </p:nvSpPr>
        <p:spPr>
          <a:xfrm>
            <a:off x="3000777" y="1081825"/>
            <a:ext cx="1545465" cy="1700012"/>
          </a:xfrm>
          <a:prstGeom prst="donut">
            <a:avLst>
              <a:gd name="adj" fmla="val 91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" name="Striped Right Arrow 1"/>
          <p:cNvSpPr/>
          <p:nvPr/>
        </p:nvSpPr>
        <p:spPr>
          <a:xfrm>
            <a:off x="4700789" y="1764405"/>
            <a:ext cx="2047741" cy="631065"/>
          </a:xfrm>
          <a:prstGeom prst="stripedRightArrow">
            <a:avLst>
              <a:gd name="adj1" fmla="val 33673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80228" y="1608665"/>
            <a:ext cx="118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Empezar</a:t>
            </a:r>
            <a:r>
              <a:rPr lang="en-US" b="1" dirty="0" smtClean="0"/>
              <a:t> la </a:t>
            </a:r>
            <a:r>
              <a:rPr lang="en-US" b="1" dirty="0" err="1" smtClean="0"/>
              <a:t>unidad</a:t>
            </a:r>
            <a:endParaRPr lang="en-US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7278108" y="1511300"/>
            <a:ext cx="1408692" cy="817930"/>
            <a:chOff x="5726836" y="1425847"/>
            <a:chExt cx="1879293" cy="10119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2112280" y="266700"/>
            <a:ext cx="3035815" cy="681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rgbClr val="002060"/>
                </a:solidFill>
              </a:rPr>
              <a:t>JULIO 2018</a:t>
            </a:r>
            <a:endParaRPr lang="en-US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73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195" y="1676400"/>
            <a:ext cx="7238534" cy="447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06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695" y="3003007"/>
            <a:ext cx="3944305" cy="24399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38359">
            <a:off x="7978079" y="561900"/>
            <a:ext cx="4249886" cy="18809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6447" y="-8971"/>
            <a:ext cx="9023273" cy="7194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Partner A</a:t>
            </a:r>
            <a:r>
              <a:rPr lang="en-US" sz="2800" b="1" dirty="0"/>
              <a:t>: </a:t>
            </a:r>
            <a:endParaRPr lang="en-US" sz="2800" b="1" dirty="0" smtClean="0"/>
          </a:p>
          <a:p>
            <a:r>
              <a:rPr lang="en-US" sz="2800" b="1" dirty="0" smtClean="0"/>
              <a:t>1. ¿</a:t>
            </a:r>
            <a:r>
              <a:rPr lang="en-US" sz="2800" b="1" dirty="0" err="1" smtClean="0"/>
              <a:t>Cuál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será</a:t>
            </a:r>
            <a:r>
              <a:rPr lang="en-US" sz="2800" b="1" dirty="0" smtClean="0"/>
              <a:t> la </a:t>
            </a:r>
            <a:r>
              <a:rPr lang="en-US" sz="2800" b="1" dirty="0" err="1" smtClean="0"/>
              <a:t>temperatura</a:t>
            </a:r>
            <a:r>
              <a:rPr lang="en-US" sz="2800" b="1" dirty="0" smtClean="0"/>
              <a:t> de </a:t>
            </a:r>
            <a:r>
              <a:rPr lang="en-US" sz="2800" b="1" dirty="0" err="1" smtClean="0"/>
              <a:t>mañana</a:t>
            </a:r>
            <a:r>
              <a:rPr lang="en-US" sz="2800" b="1" dirty="0" smtClean="0"/>
              <a:t>?</a:t>
            </a:r>
            <a:endParaRPr lang="en-US" sz="2800" b="1" dirty="0"/>
          </a:p>
          <a:p>
            <a:r>
              <a:rPr lang="en-US" sz="2800" b="1" dirty="0" smtClean="0">
                <a:solidFill>
                  <a:srgbClr val="FF0000"/>
                </a:solidFill>
              </a:rPr>
              <a:t>Partner </a:t>
            </a:r>
            <a:r>
              <a:rPr lang="en-US" sz="2800" b="1" dirty="0">
                <a:solidFill>
                  <a:srgbClr val="FF0000"/>
                </a:solidFill>
              </a:rPr>
              <a:t>B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endParaRPr lang="en-US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2. La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temperatur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de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mañana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será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___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grados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centigrados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Anótalo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por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favor. 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800" b="1" dirty="0"/>
          </a:p>
          <a:p>
            <a:r>
              <a:rPr lang="en-US" sz="2800" b="1" dirty="0">
                <a:solidFill>
                  <a:srgbClr val="FF0000"/>
                </a:solidFill>
              </a:rPr>
              <a:t>Partner A</a:t>
            </a:r>
            <a:r>
              <a:rPr lang="en-US" sz="2800" b="1" dirty="0"/>
              <a:t>:  </a:t>
            </a:r>
            <a:endParaRPr lang="en-US" sz="2800" b="1" dirty="0" smtClean="0"/>
          </a:p>
          <a:p>
            <a:r>
              <a:rPr lang="en-US" sz="2800" b="1" dirty="0" smtClean="0"/>
              <a:t>3. ¿</a:t>
            </a:r>
            <a:r>
              <a:rPr lang="en-US" sz="2800" b="1" dirty="0" err="1" smtClean="0"/>
              <a:t>Cuál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será</a:t>
            </a:r>
            <a:r>
              <a:rPr lang="en-US" sz="2800" b="1" dirty="0" smtClean="0"/>
              <a:t> la </a:t>
            </a:r>
            <a:r>
              <a:rPr lang="en-US" sz="2800" b="1" dirty="0" err="1" smtClean="0"/>
              <a:t>velocidad</a:t>
            </a:r>
            <a:r>
              <a:rPr lang="en-US" sz="2800" b="1" dirty="0" smtClean="0"/>
              <a:t> del </a:t>
            </a:r>
            <a:r>
              <a:rPr lang="en-US" sz="2800" b="1" dirty="0" err="1" smtClean="0"/>
              <a:t>viento</a:t>
            </a:r>
            <a:r>
              <a:rPr lang="en-US" sz="2800" b="1" dirty="0" smtClean="0"/>
              <a:t> de </a:t>
            </a:r>
            <a:r>
              <a:rPr lang="en-US" sz="2800" b="1" dirty="0" err="1" smtClean="0"/>
              <a:t>mañana</a:t>
            </a:r>
            <a:r>
              <a:rPr lang="en-US" sz="2800" b="1" dirty="0" smtClean="0"/>
              <a:t>?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Partner </a:t>
            </a:r>
            <a:r>
              <a:rPr lang="en-US" sz="2800" b="1" dirty="0">
                <a:solidFill>
                  <a:srgbClr val="FF0000"/>
                </a:solidFill>
              </a:rPr>
              <a:t>B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endParaRPr lang="en-US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4. La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velociad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del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viento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mañana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será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___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kilómetros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por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hora (k/h).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Anótalo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por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favor. </a:t>
            </a:r>
          </a:p>
          <a:p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Partner A</a:t>
            </a:r>
            <a:r>
              <a:rPr lang="en-US" sz="2800" b="1" dirty="0"/>
              <a:t>:  </a:t>
            </a:r>
          </a:p>
          <a:p>
            <a:r>
              <a:rPr lang="en-US" sz="2800" b="1" dirty="0" smtClean="0"/>
              <a:t>5. ¿</a:t>
            </a:r>
            <a:r>
              <a:rPr lang="en-US" sz="2800" b="1" dirty="0" err="1" smtClean="0"/>
              <a:t>Va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estar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nublado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mañana</a:t>
            </a:r>
            <a:r>
              <a:rPr lang="en-US" sz="2800" b="1" dirty="0" smtClean="0"/>
              <a:t>?</a:t>
            </a:r>
            <a:endParaRPr lang="en-US" sz="2800" b="1" dirty="0" smtClean="0"/>
          </a:p>
          <a:p>
            <a:r>
              <a:rPr lang="en-US" sz="2800" b="1" dirty="0" smtClean="0">
                <a:solidFill>
                  <a:srgbClr val="FF0000"/>
                </a:solidFill>
              </a:rPr>
              <a:t>Partner </a:t>
            </a:r>
            <a:r>
              <a:rPr lang="en-US" sz="2800" b="1" dirty="0">
                <a:solidFill>
                  <a:srgbClr val="FF0000"/>
                </a:solidFill>
              </a:rPr>
              <a:t>B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6. _________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va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estar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nublado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mañana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Anótalo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por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favor. 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1350" b="1" dirty="0"/>
          </a:p>
        </p:txBody>
      </p:sp>
    </p:spTree>
    <p:extLst>
      <p:ext uri="{BB962C8B-B14F-4D97-AF65-F5344CB8AC3E}">
        <p14:creationId xmlns:p14="http://schemas.microsoft.com/office/powerpoint/2010/main" val="210323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63"/>
          <p:cNvSpPr/>
          <p:nvPr/>
        </p:nvSpPr>
        <p:spPr>
          <a:xfrm>
            <a:off x="2026441" y="271655"/>
            <a:ext cx="7736603" cy="1300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4289" tIns="34289" rIns="34289" bIns="34289">
            <a:spAutoFit/>
          </a:bodyPr>
          <a:lstStyle>
            <a:lvl1pPr algn="ctr">
              <a:defRPr sz="48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lvl="0">
              <a:defRPr sz="1800"/>
            </a:pPr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LEA: Language Experience Approach</a:t>
            </a:r>
          </a:p>
          <a:p>
            <a:pPr lvl="0">
              <a:defRPr sz="1800"/>
            </a:pPr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And </a:t>
            </a:r>
            <a:r>
              <a:rPr lang="en-US" sz="4000" b="1" dirty="0" err="1">
                <a:latin typeface="Calibri" charset="0"/>
                <a:ea typeface="Calibri" charset="0"/>
                <a:cs typeface="Calibri" charset="0"/>
              </a:rPr>
              <a:t>Oracy</a:t>
            </a:r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 Development</a:t>
            </a:r>
            <a:endParaRPr sz="4000" b="1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2149" b="13545"/>
          <a:stretch/>
        </p:blipFill>
        <p:spPr>
          <a:xfrm>
            <a:off x="1201120" y="1572009"/>
            <a:ext cx="8904823" cy="496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0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222"/>
            <a:ext cx="10515600" cy="1325562"/>
          </a:xfrm>
          <a:solidFill>
            <a:srgbClr val="58B440"/>
          </a:solidFill>
        </p:spPr>
        <p:txBody>
          <a:bodyPr>
            <a:noAutofit/>
          </a:bodyPr>
          <a:lstStyle/>
          <a:p>
            <a:pPr algn="ctr"/>
            <a:r>
              <a:rPr lang="en-US" sz="8000" b="1" dirty="0">
                <a:latin typeface="+mn-lt"/>
              </a:rPr>
              <a:t/>
            </a:r>
            <a:br>
              <a:rPr lang="en-US" sz="8000" b="1" dirty="0">
                <a:latin typeface="+mn-lt"/>
              </a:rPr>
            </a:br>
            <a:r>
              <a:rPr lang="en-US" sz="8000" b="1" dirty="0">
                <a:latin typeface="+mn-lt"/>
              </a:rPr>
              <a:t>Days 4, 5, 6, 7… </a:t>
            </a:r>
            <a:br>
              <a:rPr lang="en-US" sz="8000" b="1" dirty="0">
                <a:latin typeface="+mn-lt"/>
              </a:rPr>
            </a:br>
            <a:endParaRPr lang="en-US" sz="8000" b="1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1342785"/>
            <a:ext cx="10515600" cy="536281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b="1" i="1" dirty="0" smtClean="0">
              <a:solidFill>
                <a:schemeClr val="tx1"/>
              </a:solidFill>
            </a:endParaRPr>
          </a:p>
          <a:p>
            <a:pPr algn="ctr"/>
            <a:r>
              <a:rPr lang="en-US" sz="5400" b="1" i="1" dirty="0" smtClean="0">
                <a:solidFill>
                  <a:schemeClr val="tx1"/>
                </a:solidFill>
              </a:rPr>
              <a:t>Science </a:t>
            </a:r>
            <a:r>
              <a:rPr lang="en-US" sz="5400" b="1" i="1" dirty="0">
                <a:solidFill>
                  <a:schemeClr val="tx1"/>
                </a:solidFill>
              </a:rPr>
              <a:t>– with integrated language and literacy and content</a:t>
            </a:r>
          </a:p>
          <a:p>
            <a:pPr algn="ctr"/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5400" b="1" dirty="0">
                <a:solidFill>
                  <a:schemeClr val="tx1"/>
                </a:solidFill>
              </a:rPr>
              <a:t>Reading</a:t>
            </a:r>
          </a:p>
          <a:p>
            <a:pPr algn="ctr"/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5400" b="1" dirty="0">
                <a:solidFill>
                  <a:schemeClr val="tx1"/>
                </a:solidFill>
              </a:rPr>
              <a:t>Continued experiments and investigations</a:t>
            </a:r>
          </a:p>
          <a:p>
            <a:pPr algn="ctr"/>
            <a:endParaRPr lang="en-US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62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9523" y="129928"/>
            <a:ext cx="62081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The </a:t>
            </a:r>
            <a:r>
              <a:rPr lang="en-US" sz="4400" b="1" dirty="0" smtClean="0"/>
              <a:t>purpose </a:t>
            </a:r>
            <a:r>
              <a:rPr lang="en-US" sz="4400" b="1" dirty="0"/>
              <a:t>of </a:t>
            </a:r>
            <a:r>
              <a:rPr lang="en-US" sz="4400" b="1" dirty="0" err="1"/>
              <a:t>Oracy</a:t>
            </a:r>
            <a:r>
              <a:rPr lang="en-US" sz="4400" b="1" dirty="0"/>
              <a:t> is </a:t>
            </a:r>
            <a:r>
              <a:rPr lang="is-IS" sz="4400" b="1" dirty="0"/>
              <a:t>…</a:t>
            </a:r>
            <a:endParaRPr lang="en-US" sz="4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793" y="858796"/>
            <a:ext cx="2011734" cy="23616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505" y="908108"/>
            <a:ext cx="2063456" cy="20634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3505" y="3071324"/>
            <a:ext cx="1925685" cy="20413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9734" t="13787" r="6855" b="10515"/>
          <a:stretch/>
        </p:blipFill>
        <p:spPr>
          <a:xfrm>
            <a:off x="1045793" y="3287878"/>
            <a:ext cx="2054392" cy="186445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3834475" y="2247411"/>
            <a:ext cx="3409934" cy="1647827"/>
          </a:xfrm>
          <a:prstGeom prst="rightArrow">
            <a:avLst/>
          </a:prstGeom>
          <a:solidFill>
            <a:srgbClr val="C00000"/>
          </a:solidFill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ctr">
            <a:spAutoFit/>
          </a:bodyPr>
          <a:lstStyle/>
          <a:p>
            <a:pPr defTabSz="342900" latinLnBrk="1" hangingPunct="0"/>
            <a:endParaRPr lang="en-US" sz="1350">
              <a:solidFill>
                <a:srgbClr val="000000"/>
              </a:solidFill>
              <a:sym typeface="Helvetica Neue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060901"/>
            <a:ext cx="11521440" cy="197746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defTabSz="342900" latinLnBrk="1" hangingPunct="0"/>
            <a:r>
              <a:rPr lang="en-US" sz="3600" dirty="0">
                <a:solidFill>
                  <a:srgbClr val="000000"/>
                </a:solidFill>
              </a:rPr>
              <a:t>..</a:t>
            </a:r>
            <a:r>
              <a:rPr lang="en-US" sz="4400" b="1" dirty="0">
                <a:solidFill>
                  <a:srgbClr val="000000"/>
                </a:solidFill>
              </a:rPr>
              <a:t>to prepare </a:t>
            </a:r>
            <a:r>
              <a:rPr lang="en-US" sz="4400" b="1" u="sng" dirty="0">
                <a:solidFill>
                  <a:srgbClr val="000000"/>
                </a:solidFill>
              </a:rPr>
              <a:t>ALL</a:t>
            </a:r>
            <a:r>
              <a:rPr lang="en-US" sz="4400" b="1" dirty="0">
                <a:solidFill>
                  <a:srgbClr val="000000"/>
                </a:solidFill>
              </a:rPr>
              <a:t> students for literacy success with </a:t>
            </a:r>
            <a:endParaRPr lang="en-US" sz="4400" b="1" dirty="0" smtClean="0">
              <a:solidFill>
                <a:srgbClr val="000000"/>
              </a:solidFill>
            </a:endParaRPr>
          </a:p>
          <a:p>
            <a:pPr defTabSz="342900" latinLnBrk="1" hangingPunct="0"/>
            <a:r>
              <a:rPr lang="en-US" sz="4400" b="1" dirty="0">
                <a:solidFill>
                  <a:srgbClr val="000000"/>
                </a:solidFill>
              </a:rPr>
              <a:t> </a:t>
            </a:r>
            <a:r>
              <a:rPr lang="en-US" sz="4400" b="1" dirty="0" smtClean="0">
                <a:solidFill>
                  <a:srgbClr val="000000"/>
                </a:solidFill>
              </a:rPr>
              <a:t> grade </a:t>
            </a:r>
            <a:r>
              <a:rPr lang="en-US" sz="4400" b="1" dirty="0">
                <a:solidFill>
                  <a:srgbClr val="000000"/>
                </a:solidFill>
              </a:rPr>
              <a:t>level texts and academic content.</a:t>
            </a:r>
            <a:endParaRPr lang="en-US" sz="4400" b="1" dirty="0">
              <a:solidFill>
                <a:srgbClr val="000000"/>
              </a:solidFill>
              <a:sym typeface="Helvetica Neue"/>
            </a:endParaRPr>
          </a:p>
          <a:p>
            <a:pPr defTabSz="342900" latinLnBrk="1" hangingPunct="0"/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15" name="Shape 214"/>
          <p:cNvSpPr/>
          <p:nvPr/>
        </p:nvSpPr>
        <p:spPr>
          <a:xfrm>
            <a:off x="4463032" y="6340590"/>
            <a:ext cx="3661027" cy="276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89" tIns="34289" rIns="34289" bIns="34289">
            <a:spAutoFit/>
          </a:bodyPr>
          <a:lstStyle>
            <a:lvl1pPr algn="ctr">
              <a:defRPr sz="1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 b="0"/>
            </a:pPr>
            <a:r>
              <a:rPr sz="1350"/>
              <a:t>www.TeachingForBiliteracy.com</a:t>
            </a:r>
          </a:p>
        </p:txBody>
      </p:sp>
    </p:spTree>
    <p:extLst>
      <p:ext uri="{BB962C8B-B14F-4D97-AF65-F5344CB8AC3E}">
        <p14:creationId xmlns:p14="http://schemas.microsoft.com/office/powerpoint/2010/main" val="12224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544" y="219636"/>
            <a:ext cx="9392472" cy="1325563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latin typeface="+mn-lt"/>
              </a:rPr>
              <a:t>Throughout the unit we</a:t>
            </a:r>
            <a:r>
              <a:rPr lang="is-IS" sz="6600" b="1" dirty="0" smtClean="0">
                <a:latin typeface="+mn-lt"/>
              </a:rPr>
              <a:t>….</a:t>
            </a:r>
            <a:endParaRPr lang="en-US" sz="6600" b="1" dirty="0">
              <a:latin typeface="+mn-lt"/>
            </a:endParaRPr>
          </a:p>
        </p:txBody>
      </p:sp>
      <p:pic>
        <p:nvPicPr>
          <p:cNvPr id="15366" name="Picture 6" descr="mage result for libros sobre el cli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428" y="1343531"/>
            <a:ext cx="3640924" cy="468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mage result for shared wri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232" y="3880944"/>
            <a:ext cx="3763184" cy="282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mage result for shared wri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374" y="1757177"/>
            <a:ext cx="38100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mage result for libros sobre el clim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9280">
            <a:off x="1165328" y="1772939"/>
            <a:ext cx="2993073" cy="472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03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mage result for what activities to do in what weather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20" name="Picture 12" descr="mage result for match activities to weather card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5" r="343"/>
          <a:stretch/>
        </p:blipFill>
        <p:spPr bwMode="auto">
          <a:xfrm>
            <a:off x="5547360" y="563880"/>
            <a:ext cx="6644640" cy="587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2" name="Picture 14" descr="mage result for match activities to weather cards in spanis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908">
            <a:off x="722197" y="741331"/>
            <a:ext cx="5626966" cy="281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4" name="Picture 16" descr="mage result for weather instruments for kid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147" y="3097805"/>
            <a:ext cx="3439965" cy="292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8" name="Picture 20" descr="mage result for weather instruments for kids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2" r="32283"/>
          <a:stretch/>
        </p:blipFill>
        <p:spPr bwMode="auto">
          <a:xfrm rot="20472799">
            <a:off x="662940" y="2563292"/>
            <a:ext cx="1295400" cy="387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9315074">
            <a:off x="6995594" y="1902538"/>
            <a:ext cx="1726848" cy="861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Pronóstico</a:t>
            </a:r>
            <a:r>
              <a:rPr lang="en-US" dirty="0" smtClean="0"/>
              <a:t> del </a:t>
            </a:r>
            <a:r>
              <a:rPr lang="en-US" dirty="0" err="1" smtClean="0"/>
              <a:t>tiempo</a:t>
            </a:r>
            <a:endParaRPr lang="en-US" dirty="0" smtClean="0"/>
          </a:p>
          <a:p>
            <a:pPr algn="ctr"/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 rot="19315074">
            <a:off x="5873516" y="3595976"/>
            <a:ext cx="1726848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 rot="19315074">
            <a:off x="7349359" y="2555919"/>
            <a:ext cx="172684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 rot="19315074">
            <a:off x="7063095" y="4883408"/>
            <a:ext cx="1726848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 rot="18545002">
            <a:off x="8714677" y="3457161"/>
            <a:ext cx="1308764" cy="2237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 rot="19360744">
            <a:off x="6946679" y="1289493"/>
            <a:ext cx="902117" cy="1103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 rot="19744457">
            <a:off x="6428150" y="2237684"/>
            <a:ext cx="731853" cy="914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 rot="18545002">
            <a:off x="10127210" y="4330462"/>
            <a:ext cx="1308764" cy="2237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 rot="19431935">
            <a:off x="9876695" y="2247410"/>
            <a:ext cx="1308764" cy="2237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 rot="18545002">
            <a:off x="11662226" y="3186178"/>
            <a:ext cx="596968" cy="19516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6027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44" y="348295"/>
            <a:ext cx="8826256" cy="586892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005370" y="1463040"/>
            <a:ext cx="4790860" cy="1193114"/>
          </a:xfrm>
          <a:prstGeom prst="rect">
            <a:avLst/>
          </a:prstGeom>
          <a:solidFill>
            <a:srgbClr val="63D64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Spanish</a:t>
            </a:r>
          </a:p>
        </p:txBody>
      </p:sp>
      <p:sp>
        <p:nvSpPr>
          <p:cNvPr id="10" name="Down Arrow 9"/>
          <p:cNvSpPr/>
          <p:nvPr/>
        </p:nvSpPr>
        <p:spPr>
          <a:xfrm>
            <a:off x="6151317" y="2587406"/>
            <a:ext cx="846577" cy="2366985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2462035">
            <a:off x="2868550" y="2123257"/>
            <a:ext cx="846577" cy="3390799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60457" y="5306676"/>
            <a:ext cx="4790860" cy="1193114"/>
          </a:xfrm>
          <a:prstGeom prst="rect">
            <a:avLst/>
          </a:prstGeom>
          <a:solidFill>
            <a:srgbClr val="20A1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English</a:t>
            </a:r>
          </a:p>
        </p:txBody>
      </p:sp>
      <p:sp>
        <p:nvSpPr>
          <p:cNvPr id="13" name="Oval 12"/>
          <p:cNvSpPr/>
          <p:nvPr/>
        </p:nvSpPr>
        <p:spPr>
          <a:xfrm>
            <a:off x="7791274" y="2346087"/>
            <a:ext cx="3703543" cy="36944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What the planning looks like</a:t>
            </a:r>
            <a:endParaRPr lang="en-US" sz="40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0077">
            <a:off x="8598455" y="298134"/>
            <a:ext cx="1854896" cy="18548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55763" y="1535232"/>
            <a:ext cx="240976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/>
              <a:t>PAGES 16 AND 17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07868" y="143664"/>
            <a:ext cx="6518323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/>
              <a:t>BILITERACY UNIT FRAMEWORK (BUF)</a:t>
            </a:r>
          </a:p>
        </p:txBody>
      </p:sp>
    </p:spTree>
    <p:extLst>
      <p:ext uri="{BB962C8B-B14F-4D97-AF65-F5344CB8AC3E}">
        <p14:creationId xmlns:p14="http://schemas.microsoft.com/office/powerpoint/2010/main" val="171005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mage result for clima para el mes de junio 2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66700"/>
            <a:ext cx="5283903" cy="4241800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mage result for lluvia para el mes de junio 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752" y="3111500"/>
            <a:ext cx="6722234" cy="3635375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64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mage result for calendar at the begin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392" y="127756"/>
            <a:ext cx="7972022" cy="6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nut 3"/>
          <p:cNvSpPr/>
          <p:nvPr/>
        </p:nvSpPr>
        <p:spPr>
          <a:xfrm>
            <a:off x="3000777" y="1081825"/>
            <a:ext cx="1545465" cy="1700012"/>
          </a:xfrm>
          <a:prstGeom prst="donut">
            <a:avLst>
              <a:gd name="adj" fmla="val 91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" name="Striped Right Arrow 1"/>
          <p:cNvSpPr/>
          <p:nvPr/>
        </p:nvSpPr>
        <p:spPr>
          <a:xfrm>
            <a:off x="4700789" y="1764405"/>
            <a:ext cx="3606084" cy="631065"/>
          </a:xfrm>
          <a:prstGeom prst="stripedRightArrow">
            <a:avLst>
              <a:gd name="adj1" fmla="val 33673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80228" y="1608665"/>
            <a:ext cx="118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Empezar</a:t>
            </a:r>
            <a:r>
              <a:rPr lang="en-US" b="1" dirty="0" smtClean="0"/>
              <a:t> la </a:t>
            </a:r>
            <a:r>
              <a:rPr lang="en-US" b="1" dirty="0" err="1" smtClean="0"/>
              <a:t>unidad</a:t>
            </a:r>
            <a:endParaRPr lang="en-US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4044649" y="2449157"/>
            <a:ext cx="1003185" cy="397400"/>
            <a:chOff x="5726836" y="1425847"/>
            <a:chExt cx="1879293" cy="101196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5114249" y="2469978"/>
            <a:ext cx="1003185" cy="397400"/>
            <a:chOff x="5726836" y="1425847"/>
            <a:chExt cx="1879293" cy="101196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286256" y="2490799"/>
            <a:ext cx="1003185" cy="397400"/>
            <a:chOff x="5726836" y="1425847"/>
            <a:chExt cx="1879293" cy="101196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4984806" y="1528451"/>
            <a:ext cx="1003185" cy="397400"/>
            <a:chOff x="5726836" y="1425847"/>
            <a:chExt cx="1879293" cy="101196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233403" y="1491197"/>
            <a:ext cx="1003185" cy="397400"/>
            <a:chOff x="5726836" y="1425847"/>
            <a:chExt cx="1879293" cy="10119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7137" y="1520169"/>
            <a:ext cx="564345" cy="866784"/>
          </a:xfrm>
          <a:prstGeom prst="rect">
            <a:avLst/>
          </a:prstGeom>
        </p:spPr>
      </p:pic>
      <p:sp>
        <p:nvSpPr>
          <p:cNvPr id="29" name="Striped Right Arrow 28"/>
          <p:cNvSpPr/>
          <p:nvPr/>
        </p:nvSpPr>
        <p:spPr>
          <a:xfrm>
            <a:off x="3707780" y="2847227"/>
            <a:ext cx="4979020" cy="631065"/>
          </a:xfrm>
          <a:prstGeom prst="stripedRightArrow">
            <a:avLst>
              <a:gd name="adj1" fmla="val 33673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5936015" y="2824084"/>
            <a:ext cx="1372064" cy="732348"/>
            <a:chOff x="4120762" y="2835032"/>
            <a:chExt cx="1372064" cy="732348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20762" y="2888199"/>
              <a:ext cx="656973" cy="656973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16009" y="2835032"/>
              <a:ext cx="476817" cy="732348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2338913" y="259471"/>
            <a:ext cx="3035815" cy="681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rgbClr val="002060"/>
                </a:solidFill>
              </a:rPr>
              <a:t>JULIO 2018</a:t>
            </a:r>
            <a:endParaRPr lang="en-US" sz="4400" b="1" dirty="0">
              <a:solidFill>
                <a:srgbClr val="002060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4120762" y="2835032"/>
            <a:ext cx="1372064" cy="732348"/>
            <a:chOff x="4120762" y="2835032"/>
            <a:chExt cx="1372064" cy="732348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20762" y="2888199"/>
              <a:ext cx="656973" cy="656973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16009" y="2835032"/>
              <a:ext cx="476817" cy="732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698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63"/>
          <p:cNvSpPr/>
          <p:nvPr/>
        </p:nvSpPr>
        <p:spPr>
          <a:xfrm>
            <a:off x="2026441" y="271655"/>
            <a:ext cx="7736603" cy="1300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4289" tIns="34289" rIns="34289" bIns="34289">
            <a:spAutoFit/>
          </a:bodyPr>
          <a:lstStyle>
            <a:lvl1pPr algn="ctr">
              <a:defRPr sz="48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lvl="0">
              <a:defRPr sz="1800"/>
            </a:pPr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LEA: Language Experience Approach</a:t>
            </a:r>
          </a:p>
          <a:p>
            <a:pPr lvl="0">
              <a:defRPr sz="1800"/>
            </a:pPr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And </a:t>
            </a:r>
            <a:r>
              <a:rPr lang="en-US" sz="4000" b="1" dirty="0" err="1">
                <a:latin typeface="Calibri" charset="0"/>
                <a:ea typeface="Calibri" charset="0"/>
                <a:cs typeface="Calibri" charset="0"/>
              </a:rPr>
              <a:t>Oracy</a:t>
            </a:r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 Development</a:t>
            </a:r>
            <a:endParaRPr sz="4000" b="1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2149" b="13545"/>
          <a:stretch/>
        </p:blipFill>
        <p:spPr>
          <a:xfrm>
            <a:off x="1201120" y="1572009"/>
            <a:ext cx="8904823" cy="496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0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222"/>
            <a:ext cx="10515600" cy="1325562"/>
          </a:xfrm>
          <a:solidFill>
            <a:srgbClr val="58B440"/>
          </a:solidFill>
        </p:spPr>
        <p:txBody>
          <a:bodyPr>
            <a:noAutofit/>
          </a:bodyPr>
          <a:lstStyle/>
          <a:p>
            <a:pPr algn="ctr"/>
            <a:r>
              <a:rPr lang="en-US" sz="6600" b="1" dirty="0">
                <a:latin typeface="+mn-lt"/>
              </a:rPr>
              <a:t>About Day 14…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1342785"/>
            <a:ext cx="10515600" cy="501356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>
                <a:solidFill>
                  <a:schemeClr val="tx1"/>
                </a:solidFill>
              </a:rPr>
              <a:t>Science – with integrated language and literacy and content</a:t>
            </a:r>
          </a:p>
          <a:p>
            <a:pPr algn="ctr"/>
            <a:r>
              <a:rPr lang="en-US" sz="6000" b="1" dirty="0">
                <a:solidFill>
                  <a:schemeClr val="tx1"/>
                </a:solidFill>
              </a:rPr>
              <a:t>Final project on </a:t>
            </a:r>
            <a:r>
              <a:rPr lang="en-US" sz="6000" b="1" dirty="0" smtClean="0">
                <a:solidFill>
                  <a:schemeClr val="tx1"/>
                </a:solidFill>
              </a:rPr>
              <a:t>weather </a:t>
            </a:r>
            <a:r>
              <a:rPr lang="en-US" sz="6000" b="1" dirty="0" smtClean="0">
                <a:solidFill>
                  <a:schemeClr val="tx1"/>
                </a:solidFill>
              </a:rPr>
              <a:t>(summative </a:t>
            </a:r>
            <a:r>
              <a:rPr lang="en-US" sz="6000" b="1" dirty="0">
                <a:solidFill>
                  <a:schemeClr val="tx1"/>
                </a:solidFill>
              </a:rPr>
              <a:t>assessment)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74779">
            <a:off x="115513" y="344201"/>
            <a:ext cx="3276600" cy="1450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76" y="3417896"/>
            <a:ext cx="189547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8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mage result for calendar at the begin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392" y="280155"/>
            <a:ext cx="7972022" cy="6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nut 3"/>
          <p:cNvSpPr/>
          <p:nvPr/>
        </p:nvSpPr>
        <p:spPr>
          <a:xfrm>
            <a:off x="3000777" y="1081825"/>
            <a:ext cx="1545465" cy="1700012"/>
          </a:xfrm>
          <a:prstGeom prst="donut">
            <a:avLst>
              <a:gd name="adj" fmla="val 91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" name="Striped Right Arrow 1"/>
          <p:cNvSpPr/>
          <p:nvPr/>
        </p:nvSpPr>
        <p:spPr>
          <a:xfrm>
            <a:off x="4700789" y="1764405"/>
            <a:ext cx="3606084" cy="631065"/>
          </a:xfrm>
          <a:prstGeom prst="stripedRightArrow">
            <a:avLst>
              <a:gd name="adj1" fmla="val 33673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80228" y="1608665"/>
            <a:ext cx="118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Empezar</a:t>
            </a:r>
            <a:r>
              <a:rPr lang="en-US" b="1" dirty="0" smtClean="0"/>
              <a:t> la </a:t>
            </a:r>
            <a:r>
              <a:rPr lang="en-US" b="1" dirty="0" err="1" smtClean="0"/>
              <a:t>unidad</a:t>
            </a:r>
            <a:endParaRPr lang="en-US" b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4984806" y="1528451"/>
            <a:ext cx="1003185" cy="397400"/>
            <a:chOff x="5726836" y="1425847"/>
            <a:chExt cx="1879293" cy="101196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233403" y="1491197"/>
            <a:ext cx="1003185" cy="397400"/>
            <a:chOff x="5726836" y="1425847"/>
            <a:chExt cx="1879293" cy="10119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7137" y="1520169"/>
            <a:ext cx="564345" cy="86678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061665" y="2449157"/>
            <a:ext cx="5074939" cy="1118223"/>
            <a:chOff x="3061665" y="2449157"/>
            <a:chExt cx="5074939" cy="1118223"/>
          </a:xfrm>
        </p:grpSpPr>
        <p:grpSp>
          <p:nvGrpSpPr>
            <p:cNvPr id="7" name="Group 6"/>
            <p:cNvGrpSpPr/>
            <p:nvPr/>
          </p:nvGrpSpPr>
          <p:grpSpPr>
            <a:xfrm>
              <a:off x="4044649" y="2449157"/>
              <a:ext cx="1003185" cy="397400"/>
              <a:chOff x="5726836" y="1425847"/>
              <a:chExt cx="1879293" cy="1011965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5114249" y="2469978"/>
              <a:ext cx="1003185" cy="397400"/>
              <a:chOff x="5726836" y="1425847"/>
              <a:chExt cx="1879293" cy="1011965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6286256" y="2490799"/>
              <a:ext cx="1003185" cy="397400"/>
              <a:chOff x="5726836" y="1425847"/>
              <a:chExt cx="1879293" cy="1011965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" name="Group 2"/>
            <p:cNvGrpSpPr/>
            <p:nvPr/>
          </p:nvGrpSpPr>
          <p:grpSpPr>
            <a:xfrm>
              <a:off x="4120762" y="2835032"/>
              <a:ext cx="1372064" cy="732348"/>
              <a:chOff x="4120762" y="2835032"/>
              <a:chExt cx="1372064" cy="732348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grpSp>
          <p:nvGrpSpPr>
            <p:cNvPr id="26" name="Group 25"/>
            <p:cNvGrpSpPr/>
            <p:nvPr/>
          </p:nvGrpSpPr>
          <p:grpSpPr>
            <a:xfrm>
              <a:off x="5936015" y="2824084"/>
              <a:ext cx="1372064" cy="732348"/>
              <a:chOff x="4120762" y="2835032"/>
              <a:chExt cx="1372064" cy="732348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sp>
          <p:nvSpPr>
            <p:cNvPr id="29" name="Striped Right Arrow 28"/>
            <p:cNvSpPr/>
            <p:nvPr/>
          </p:nvSpPr>
          <p:spPr>
            <a:xfrm>
              <a:off x="3061665" y="2888199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triped Right Arrow 29"/>
            <p:cNvSpPr/>
            <p:nvPr/>
          </p:nvSpPr>
          <p:spPr>
            <a:xfrm>
              <a:off x="7299137" y="2927987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10053" y="3640586"/>
            <a:ext cx="5074939" cy="1118223"/>
            <a:chOff x="3061665" y="2449157"/>
            <a:chExt cx="5074939" cy="1118223"/>
          </a:xfrm>
        </p:grpSpPr>
        <p:grpSp>
          <p:nvGrpSpPr>
            <p:cNvPr id="32" name="Group 31"/>
            <p:cNvGrpSpPr/>
            <p:nvPr/>
          </p:nvGrpSpPr>
          <p:grpSpPr>
            <a:xfrm>
              <a:off x="4044649" y="2449157"/>
              <a:ext cx="1003185" cy="397400"/>
              <a:chOff x="5726836" y="1425847"/>
              <a:chExt cx="1879293" cy="1011965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3" name="Group 32"/>
            <p:cNvGrpSpPr/>
            <p:nvPr/>
          </p:nvGrpSpPr>
          <p:grpSpPr>
            <a:xfrm>
              <a:off x="5114249" y="2469978"/>
              <a:ext cx="1003185" cy="397400"/>
              <a:chOff x="5726836" y="1425847"/>
              <a:chExt cx="1879293" cy="101196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4" name="Group 33"/>
            <p:cNvGrpSpPr/>
            <p:nvPr/>
          </p:nvGrpSpPr>
          <p:grpSpPr>
            <a:xfrm>
              <a:off x="6286256" y="2490799"/>
              <a:ext cx="1003185" cy="397400"/>
              <a:chOff x="5726836" y="1425847"/>
              <a:chExt cx="1879293" cy="1011965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5" name="Group 34"/>
            <p:cNvGrpSpPr/>
            <p:nvPr/>
          </p:nvGrpSpPr>
          <p:grpSpPr>
            <a:xfrm>
              <a:off x="4120762" y="2835032"/>
              <a:ext cx="1372064" cy="732348"/>
              <a:chOff x="4120762" y="2835032"/>
              <a:chExt cx="1372064" cy="732348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grpSp>
          <p:nvGrpSpPr>
            <p:cNvPr id="36" name="Group 35"/>
            <p:cNvGrpSpPr/>
            <p:nvPr/>
          </p:nvGrpSpPr>
          <p:grpSpPr>
            <a:xfrm>
              <a:off x="5936015" y="2824084"/>
              <a:ext cx="1372064" cy="732348"/>
              <a:chOff x="4120762" y="2835032"/>
              <a:chExt cx="1372064" cy="732348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sp>
          <p:nvSpPr>
            <p:cNvPr id="37" name="Striped Right Arrow 36"/>
            <p:cNvSpPr/>
            <p:nvPr/>
          </p:nvSpPr>
          <p:spPr>
            <a:xfrm>
              <a:off x="3061665" y="2888199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triped Right Arrow 37"/>
            <p:cNvSpPr/>
            <p:nvPr/>
          </p:nvSpPr>
          <p:spPr>
            <a:xfrm>
              <a:off x="7299137" y="2927987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2325108" y="419987"/>
            <a:ext cx="3035815" cy="681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rgbClr val="002060"/>
                </a:solidFill>
              </a:rPr>
              <a:t>JULIO 2018</a:t>
            </a:r>
            <a:endParaRPr lang="en-US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mage result for what activities to do in what weather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20" name="Picture 12" descr="mage result for match activities to weather card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5" r="343"/>
          <a:stretch/>
        </p:blipFill>
        <p:spPr bwMode="auto">
          <a:xfrm>
            <a:off x="5547360" y="563880"/>
            <a:ext cx="6644640" cy="587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2" name="Picture 14" descr="mage result for match activities to weather cards in spanish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5908">
            <a:off x="722197" y="741331"/>
            <a:ext cx="5626966" cy="281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4" name="Picture 16" descr="mage result for weather instruments for kid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147" y="3097805"/>
            <a:ext cx="3439965" cy="292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8" name="Picture 20" descr="mage result for weather instruments for kids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2" r="32283"/>
          <a:stretch/>
        </p:blipFill>
        <p:spPr bwMode="auto">
          <a:xfrm rot="20472799">
            <a:off x="662940" y="2563292"/>
            <a:ext cx="1295400" cy="387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9315074">
            <a:off x="6995594" y="1902538"/>
            <a:ext cx="1726848" cy="861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Pronóstico</a:t>
            </a:r>
            <a:r>
              <a:rPr lang="en-US" dirty="0" smtClean="0"/>
              <a:t> del </a:t>
            </a:r>
            <a:r>
              <a:rPr lang="en-US" dirty="0" err="1" smtClean="0"/>
              <a:t>tiempo</a:t>
            </a:r>
            <a:endParaRPr lang="en-US" dirty="0" smtClean="0"/>
          </a:p>
          <a:p>
            <a:pPr algn="ctr"/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 rot="19315074">
            <a:off x="5873516" y="3595976"/>
            <a:ext cx="1726848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 rot="19315074">
            <a:off x="7349359" y="2555919"/>
            <a:ext cx="172684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 rot="19315074">
            <a:off x="7063095" y="4883408"/>
            <a:ext cx="1726848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 rot="18545002">
            <a:off x="8714677" y="3457161"/>
            <a:ext cx="1308764" cy="2237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 rot="19360744">
            <a:off x="6946679" y="1289493"/>
            <a:ext cx="902117" cy="1103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 rot="19744457">
            <a:off x="6428150" y="2237684"/>
            <a:ext cx="731853" cy="914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 rot="18545002">
            <a:off x="10127210" y="4330462"/>
            <a:ext cx="1308764" cy="2237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 rot="19431935">
            <a:off x="9876695" y="2247410"/>
            <a:ext cx="1308764" cy="2237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 rot="18545002">
            <a:off x="11662226" y="3186178"/>
            <a:ext cx="596968" cy="19516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25400"/>
          </a:effectLst>
        </p:spPr>
        <p:txBody>
          <a:bodyPr wrap="square" rtlCol="0">
            <a:spAutoFit/>
          </a:bodyPr>
          <a:lstStyle/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9319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544" y="219636"/>
            <a:ext cx="9392472" cy="1325563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latin typeface="+mn-lt"/>
              </a:rPr>
              <a:t>Throughout the unit we</a:t>
            </a:r>
            <a:r>
              <a:rPr lang="is-IS" sz="6600" b="1" dirty="0" smtClean="0">
                <a:latin typeface="+mn-lt"/>
              </a:rPr>
              <a:t>….</a:t>
            </a:r>
            <a:endParaRPr lang="en-US" sz="6600" b="1" dirty="0">
              <a:latin typeface="+mn-lt"/>
            </a:endParaRPr>
          </a:p>
        </p:txBody>
      </p:sp>
      <p:pic>
        <p:nvPicPr>
          <p:cNvPr id="15366" name="Picture 6" descr="mage result for libros sobre el cli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428" y="1343531"/>
            <a:ext cx="3640924" cy="468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mage result for shared wri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232" y="3880944"/>
            <a:ext cx="3763184" cy="282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mage result for shared wri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374" y="1757177"/>
            <a:ext cx="38100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mage result for libros sobre el clim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9280">
            <a:off x="1165328" y="1772939"/>
            <a:ext cx="2993073" cy="472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19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259" y="357881"/>
            <a:ext cx="10004612" cy="1325562"/>
          </a:xfrm>
          <a:solidFill>
            <a:srgbClr val="58B440"/>
          </a:solidFill>
        </p:spPr>
        <p:txBody>
          <a:bodyPr>
            <a:noAutofit/>
          </a:bodyPr>
          <a:lstStyle/>
          <a:p>
            <a:pPr algn="ctr"/>
            <a:r>
              <a:rPr lang="en-US" sz="6600" b="1" dirty="0">
                <a:latin typeface="+mn-lt"/>
              </a:rPr>
              <a:t>About Day 15…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950259" y="1683443"/>
            <a:ext cx="10004611" cy="452596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The Bridge and </a:t>
            </a:r>
            <a:endParaRPr lang="en-US" sz="6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6600" b="1" dirty="0" smtClean="0">
                <a:solidFill>
                  <a:schemeClr val="tx1"/>
                </a:solidFill>
              </a:rPr>
              <a:t>Content </a:t>
            </a:r>
            <a:r>
              <a:rPr lang="en-US" sz="6600" b="1" dirty="0">
                <a:solidFill>
                  <a:schemeClr val="tx1"/>
                </a:solidFill>
              </a:rPr>
              <a:t>Focus</a:t>
            </a:r>
          </a:p>
        </p:txBody>
      </p:sp>
    </p:spTree>
    <p:extLst>
      <p:ext uri="{BB962C8B-B14F-4D97-AF65-F5344CB8AC3E}">
        <p14:creationId xmlns:p14="http://schemas.microsoft.com/office/powerpoint/2010/main" val="151936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mage result for calendar at the begin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392" y="280155"/>
            <a:ext cx="7972022" cy="6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nut 3"/>
          <p:cNvSpPr/>
          <p:nvPr/>
        </p:nvSpPr>
        <p:spPr>
          <a:xfrm>
            <a:off x="3000778" y="1217367"/>
            <a:ext cx="1531190" cy="1355589"/>
          </a:xfrm>
          <a:prstGeom prst="donut">
            <a:avLst>
              <a:gd name="adj" fmla="val 91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" name="Striped Right Arrow 1"/>
          <p:cNvSpPr/>
          <p:nvPr/>
        </p:nvSpPr>
        <p:spPr>
          <a:xfrm>
            <a:off x="4700789" y="1764405"/>
            <a:ext cx="3606084" cy="631065"/>
          </a:xfrm>
          <a:prstGeom prst="stripedRightArrow">
            <a:avLst>
              <a:gd name="adj1" fmla="val 33673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80228" y="1608665"/>
            <a:ext cx="118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Empezar</a:t>
            </a:r>
            <a:r>
              <a:rPr lang="en-US" b="1" dirty="0" smtClean="0"/>
              <a:t> la </a:t>
            </a:r>
            <a:r>
              <a:rPr lang="en-US" b="1" dirty="0" err="1" smtClean="0"/>
              <a:t>unidad</a:t>
            </a:r>
            <a:endParaRPr lang="en-US" b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4984806" y="1528451"/>
            <a:ext cx="1003185" cy="397400"/>
            <a:chOff x="5726836" y="1425847"/>
            <a:chExt cx="1879293" cy="101196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233403" y="1491197"/>
            <a:ext cx="1003185" cy="397400"/>
            <a:chOff x="5726836" y="1425847"/>
            <a:chExt cx="1879293" cy="10119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7137" y="1520169"/>
            <a:ext cx="564345" cy="86678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061665" y="2449157"/>
            <a:ext cx="5074939" cy="1118223"/>
            <a:chOff x="3061665" y="2449157"/>
            <a:chExt cx="5074939" cy="1118223"/>
          </a:xfrm>
        </p:grpSpPr>
        <p:grpSp>
          <p:nvGrpSpPr>
            <p:cNvPr id="7" name="Group 6"/>
            <p:cNvGrpSpPr/>
            <p:nvPr/>
          </p:nvGrpSpPr>
          <p:grpSpPr>
            <a:xfrm>
              <a:off x="4044649" y="2449157"/>
              <a:ext cx="1003185" cy="397400"/>
              <a:chOff x="5726836" y="1425847"/>
              <a:chExt cx="1879293" cy="1011965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5114249" y="2469978"/>
              <a:ext cx="1003185" cy="397400"/>
              <a:chOff x="5726836" y="1425847"/>
              <a:chExt cx="1879293" cy="1011965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6286256" y="2490799"/>
              <a:ext cx="1003185" cy="397400"/>
              <a:chOff x="5726836" y="1425847"/>
              <a:chExt cx="1879293" cy="1011965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" name="Group 2"/>
            <p:cNvGrpSpPr/>
            <p:nvPr/>
          </p:nvGrpSpPr>
          <p:grpSpPr>
            <a:xfrm>
              <a:off x="4120762" y="2835032"/>
              <a:ext cx="1372064" cy="732348"/>
              <a:chOff x="4120762" y="2835032"/>
              <a:chExt cx="1372064" cy="732348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grpSp>
          <p:nvGrpSpPr>
            <p:cNvPr id="26" name="Group 25"/>
            <p:cNvGrpSpPr/>
            <p:nvPr/>
          </p:nvGrpSpPr>
          <p:grpSpPr>
            <a:xfrm>
              <a:off x="5936015" y="2824084"/>
              <a:ext cx="1372064" cy="732348"/>
              <a:chOff x="4120762" y="2835032"/>
              <a:chExt cx="1372064" cy="732348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sp>
          <p:nvSpPr>
            <p:cNvPr id="29" name="Striped Right Arrow 28"/>
            <p:cNvSpPr/>
            <p:nvPr/>
          </p:nvSpPr>
          <p:spPr>
            <a:xfrm>
              <a:off x="3061665" y="2888199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triped Right Arrow 29"/>
            <p:cNvSpPr/>
            <p:nvPr/>
          </p:nvSpPr>
          <p:spPr>
            <a:xfrm>
              <a:off x="7299137" y="2927987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10053" y="3640586"/>
            <a:ext cx="5074939" cy="1118223"/>
            <a:chOff x="3061665" y="2449157"/>
            <a:chExt cx="5074939" cy="1118223"/>
          </a:xfrm>
        </p:grpSpPr>
        <p:grpSp>
          <p:nvGrpSpPr>
            <p:cNvPr id="32" name="Group 31"/>
            <p:cNvGrpSpPr/>
            <p:nvPr/>
          </p:nvGrpSpPr>
          <p:grpSpPr>
            <a:xfrm>
              <a:off x="4044649" y="2449157"/>
              <a:ext cx="1003185" cy="397400"/>
              <a:chOff x="5726836" y="1425847"/>
              <a:chExt cx="1879293" cy="1011965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3" name="Group 32"/>
            <p:cNvGrpSpPr/>
            <p:nvPr/>
          </p:nvGrpSpPr>
          <p:grpSpPr>
            <a:xfrm>
              <a:off x="5114249" y="2469978"/>
              <a:ext cx="1003185" cy="397400"/>
              <a:chOff x="5726836" y="1425847"/>
              <a:chExt cx="1879293" cy="101196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4" name="Group 33"/>
            <p:cNvGrpSpPr/>
            <p:nvPr/>
          </p:nvGrpSpPr>
          <p:grpSpPr>
            <a:xfrm>
              <a:off x="6286256" y="2490799"/>
              <a:ext cx="1003185" cy="397400"/>
              <a:chOff x="5726836" y="1425847"/>
              <a:chExt cx="1879293" cy="1011965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5" name="Group 34"/>
            <p:cNvGrpSpPr/>
            <p:nvPr/>
          </p:nvGrpSpPr>
          <p:grpSpPr>
            <a:xfrm>
              <a:off x="4120762" y="2835032"/>
              <a:ext cx="1372064" cy="732348"/>
              <a:chOff x="4120762" y="2835032"/>
              <a:chExt cx="1372064" cy="732348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grpSp>
          <p:nvGrpSpPr>
            <p:cNvPr id="36" name="Group 35"/>
            <p:cNvGrpSpPr/>
            <p:nvPr/>
          </p:nvGrpSpPr>
          <p:grpSpPr>
            <a:xfrm>
              <a:off x="5936015" y="2824084"/>
              <a:ext cx="1372064" cy="732348"/>
              <a:chOff x="4120762" y="2835032"/>
              <a:chExt cx="1372064" cy="732348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sp>
          <p:nvSpPr>
            <p:cNvPr id="37" name="Striped Right Arrow 36"/>
            <p:cNvSpPr/>
            <p:nvPr/>
          </p:nvSpPr>
          <p:spPr>
            <a:xfrm>
              <a:off x="3061665" y="2888199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triped Right Arrow 37"/>
            <p:cNvSpPr/>
            <p:nvPr/>
          </p:nvSpPr>
          <p:spPr>
            <a:xfrm>
              <a:off x="7299137" y="2927987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2325108" y="419987"/>
            <a:ext cx="3035815" cy="681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rgbClr val="002060"/>
                </a:solidFill>
              </a:rPr>
              <a:t>JULIO 2018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50" name="Picture 6" descr="mage result for check mar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29" y="3493151"/>
            <a:ext cx="885747" cy="110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mage result for bridge in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414" y="4842963"/>
            <a:ext cx="1641667" cy="79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Donut 24"/>
          <p:cNvSpPr/>
          <p:nvPr/>
        </p:nvSpPr>
        <p:spPr>
          <a:xfrm>
            <a:off x="3000778" y="4339201"/>
            <a:ext cx="2935238" cy="1717399"/>
          </a:xfrm>
          <a:prstGeom prst="donut">
            <a:avLst>
              <a:gd name="adj" fmla="val 1801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age result for bridge in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414" y="434682"/>
            <a:ext cx="7595846" cy="36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6376" y="4091940"/>
            <a:ext cx="2013921" cy="2250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392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375" y="165099"/>
            <a:ext cx="9186138" cy="62787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63210" y="1782695"/>
            <a:ext cx="4790860" cy="1193114"/>
          </a:xfrm>
          <a:prstGeom prst="rect">
            <a:avLst/>
          </a:prstGeom>
          <a:solidFill>
            <a:srgbClr val="20A1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English</a:t>
            </a:r>
          </a:p>
        </p:txBody>
      </p:sp>
      <p:sp>
        <p:nvSpPr>
          <p:cNvPr id="10" name="Down Arrow 9"/>
          <p:cNvSpPr/>
          <p:nvPr/>
        </p:nvSpPr>
        <p:spPr>
          <a:xfrm rot="2235290">
            <a:off x="2012217" y="2410494"/>
            <a:ext cx="846577" cy="2529645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19757962">
            <a:off x="5504739" y="2410493"/>
            <a:ext cx="846577" cy="2529645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963210" y="5655754"/>
            <a:ext cx="4790860" cy="1193114"/>
          </a:xfrm>
          <a:prstGeom prst="rect">
            <a:avLst/>
          </a:prstGeom>
          <a:solidFill>
            <a:srgbClr val="63D64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Spanish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71282" y="74300"/>
            <a:ext cx="6518323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/>
              <a:t>BILITERACY UNIT FRAMEWORK (BUF)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0077">
            <a:off x="9314735" y="284349"/>
            <a:ext cx="1854896" cy="1854896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7116864" y="1782694"/>
            <a:ext cx="4831296" cy="319628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What the planning looks like</a:t>
            </a:r>
            <a:endParaRPr lang="en-US" sz="4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355763" y="1535232"/>
            <a:ext cx="240976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/>
              <a:t>PAGES 16 AND 17</a:t>
            </a:r>
          </a:p>
        </p:txBody>
      </p:sp>
    </p:spTree>
    <p:extLst>
      <p:ext uri="{BB962C8B-B14F-4D97-AF65-F5344CB8AC3E}">
        <p14:creationId xmlns:p14="http://schemas.microsoft.com/office/powerpoint/2010/main" val="10055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15828" y="333004"/>
            <a:ext cx="8599252" cy="1379064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115454" y="984436"/>
          <a:ext cx="4482061" cy="5490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2061"/>
              </a:tblGrid>
              <a:tr h="109836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weather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the weather forecast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the temperature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cloud coverage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5118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wind speed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356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to dress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activities to do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endParaRPr lang="en-US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923596" y="984436"/>
          <a:ext cx="5191858" cy="5435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91858"/>
              </a:tblGrid>
              <a:tr h="1064835">
                <a:tc>
                  <a:txBody>
                    <a:bodyPr/>
                    <a:lstStyle/>
                    <a:p>
                      <a:pPr algn="ctr"/>
                      <a:r>
                        <a:rPr lang="es-ES_tradnl" sz="3200" noProof="0" dirty="0" smtClean="0">
                          <a:solidFill>
                            <a:schemeClr val="tx1"/>
                          </a:solidFill>
                        </a:rPr>
                        <a:t>clima</a:t>
                      </a:r>
                      <a:endParaRPr lang="es-ES_tradnl" sz="32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24653">
                <a:tc>
                  <a:txBody>
                    <a:bodyPr/>
                    <a:lstStyle/>
                    <a:p>
                      <a:pPr algn="ctr"/>
                      <a:r>
                        <a:rPr lang="es-ES_tradnl" sz="3200" noProof="0" dirty="0" smtClean="0">
                          <a:solidFill>
                            <a:schemeClr val="tx1"/>
                          </a:solidFill>
                        </a:rPr>
                        <a:t>el pronóstico del tiempo</a:t>
                      </a:r>
                      <a:endParaRPr lang="es-ES_tradnl" sz="32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21424">
                <a:tc>
                  <a:txBody>
                    <a:bodyPr/>
                    <a:lstStyle/>
                    <a:p>
                      <a:pPr algn="ctr"/>
                      <a:r>
                        <a:rPr lang="es-ES_tradnl" sz="3200" noProof="0" dirty="0" smtClean="0">
                          <a:solidFill>
                            <a:schemeClr val="tx1"/>
                          </a:solidFill>
                        </a:rPr>
                        <a:t>la</a:t>
                      </a:r>
                      <a:r>
                        <a:rPr lang="es-ES_tradnl" sz="3200" baseline="0" noProof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s-ES_tradnl" sz="3200" noProof="0" dirty="0" smtClean="0">
                          <a:solidFill>
                            <a:schemeClr val="tx1"/>
                          </a:solidFill>
                        </a:rPr>
                        <a:t>temperatura</a:t>
                      </a:r>
                      <a:endParaRPr lang="es-ES_tradnl" sz="32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02004">
                <a:tc>
                  <a:txBody>
                    <a:bodyPr/>
                    <a:lstStyle/>
                    <a:p>
                      <a:pPr algn="ctr"/>
                      <a:r>
                        <a:rPr lang="es-ES_tradnl" sz="3200" noProof="0" dirty="0" smtClean="0">
                          <a:solidFill>
                            <a:schemeClr val="tx1"/>
                          </a:solidFill>
                        </a:rPr>
                        <a:t>nublado</a:t>
                      </a:r>
                      <a:endParaRPr lang="es-ES_tradnl" sz="32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02003">
                <a:tc>
                  <a:txBody>
                    <a:bodyPr/>
                    <a:lstStyle/>
                    <a:p>
                      <a:pPr algn="ctr"/>
                      <a:r>
                        <a:rPr lang="es-ES_tradnl" sz="3200" noProof="0" dirty="0" smtClean="0">
                          <a:solidFill>
                            <a:schemeClr val="tx1"/>
                          </a:solidFill>
                        </a:rPr>
                        <a:t>velocidad del viento</a:t>
                      </a:r>
                      <a:endParaRPr lang="es-ES_tradnl" sz="32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82585">
                <a:tc>
                  <a:txBody>
                    <a:bodyPr/>
                    <a:lstStyle/>
                    <a:p>
                      <a:pPr algn="ctr"/>
                      <a:r>
                        <a:rPr lang="es-ES_tradnl" sz="3200" baseline="0" noProof="0" dirty="0" smtClean="0">
                          <a:solidFill>
                            <a:schemeClr val="tx1"/>
                          </a:solidFill>
                        </a:rPr>
                        <a:t>como vestirse</a:t>
                      </a:r>
                      <a:endParaRPr lang="es-ES_tradnl" sz="32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715796">
                <a:tc>
                  <a:txBody>
                    <a:bodyPr/>
                    <a:lstStyle/>
                    <a:p>
                      <a:pPr algn="ctr"/>
                      <a:r>
                        <a:rPr lang="es-ES_tradnl" sz="3200" noProof="0" dirty="0" smtClean="0">
                          <a:solidFill>
                            <a:schemeClr val="tx1"/>
                          </a:solidFill>
                        </a:rPr>
                        <a:t>que hacer</a:t>
                      </a:r>
                      <a:endParaRPr lang="es-ES_tradnl" sz="32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algn="ctr"/>
                      <a:endParaRPr lang="es-ES_tradnl" sz="32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70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4826"/>
            <a:ext cx="10515600" cy="1325562"/>
          </a:xfrm>
          <a:solidFill>
            <a:srgbClr val="58B440"/>
          </a:solidFill>
        </p:spPr>
        <p:txBody>
          <a:bodyPr>
            <a:noAutofit/>
          </a:bodyPr>
          <a:lstStyle/>
          <a:p>
            <a:pPr algn="ctr"/>
            <a:r>
              <a:rPr lang="en-US" sz="6600" b="1" dirty="0">
                <a:latin typeface="+mn-lt"/>
              </a:rPr>
              <a:t>About Day 16…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1830388"/>
            <a:ext cx="10515600" cy="4525963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The Bridge and Metalinguistic Focus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832849" y="6587279"/>
            <a:ext cx="5521994" cy="365125"/>
          </a:xfrm>
          <a:prstGeom prst="rect">
            <a:avLst/>
          </a:prstGeom>
        </p:spPr>
        <p:txBody>
          <a:bodyPr/>
          <a:lstStyle>
            <a:lvl1pPr algn="ctr">
              <a:defRPr sz="1100"/>
            </a:lvl1pPr>
          </a:lstStyle>
          <a:p>
            <a:r>
              <a:rPr lang="en-US" dirty="0" smtClean="0"/>
              <a:t>Cheryl Urow, </a:t>
            </a:r>
            <a:r>
              <a:rPr lang="en-US" dirty="0" err="1" smtClean="0"/>
              <a:t>teachingforbiliteracy@gmail.com</a:t>
            </a:r>
            <a:r>
              <a:rPr lang="en-US" dirty="0" smtClean="0"/>
              <a:t>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26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mage result for calendar at the begin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392" y="280155"/>
            <a:ext cx="7972022" cy="6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nut 3"/>
          <p:cNvSpPr/>
          <p:nvPr/>
        </p:nvSpPr>
        <p:spPr>
          <a:xfrm>
            <a:off x="3000777" y="1081825"/>
            <a:ext cx="1545465" cy="1700012"/>
          </a:xfrm>
          <a:prstGeom prst="donut">
            <a:avLst>
              <a:gd name="adj" fmla="val 91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" name="Striped Right Arrow 1"/>
          <p:cNvSpPr/>
          <p:nvPr/>
        </p:nvSpPr>
        <p:spPr>
          <a:xfrm>
            <a:off x="4700789" y="1764405"/>
            <a:ext cx="3606084" cy="631065"/>
          </a:xfrm>
          <a:prstGeom prst="stripedRightArrow">
            <a:avLst>
              <a:gd name="adj1" fmla="val 33673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80228" y="1608665"/>
            <a:ext cx="118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Empezar</a:t>
            </a:r>
            <a:r>
              <a:rPr lang="en-US" b="1" dirty="0" smtClean="0"/>
              <a:t> la </a:t>
            </a:r>
            <a:r>
              <a:rPr lang="en-US" b="1" dirty="0" err="1" smtClean="0"/>
              <a:t>unidad</a:t>
            </a:r>
            <a:endParaRPr lang="en-US" b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4984806" y="1528451"/>
            <a:ext cx="1003185" cy="397400"/>
            <a:chOff x="5726836" y="1425847"/>
            <a:chExt cx="1879293" cy="101196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233403" y="1491197"/>
            <a:ext cx="1003185" cy="397400"/>
            <a:chOff x="5726836" y="1425847"/>
            <a:chExt cx="1879293" cy="10119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7137" y="1520169"/>
            <a:ext cx="564345" cy="86678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061665" y="2449157"/>
            <a:ext cx="5074939" cy="1118223"/>
            <a:chOff x="3061665" y="2449157"/>
            <a:chExt cx="5074939" cy="1118223"/>
          </a:xfrm>
        </p:grpSpPr>
        <p:grpSp>
          <p:nvGrpSpPr>
            <p:cNvPr id="7" name="Group 6"/>
            <p:cNvGrpSpPr/>
            <p:nvPr/>
          </p:nvGrpSpPr>
          <p:grpSpPr>
            <a:xfrm>
              <a:off x="4044649" y="2449157"/>
              <a:ext cx="1003185" cy="397400"/>
              <a:chOff x="5726836" y="1425847"/>
              <a:chExt cx="1879293" cy="1011965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5114249" y="2469978"/>
              <a:ext cx="1003185" cy="397400"/>
              <a:chOff x="5726836" y="1425847"/>
              <a:chExt cx="1879293" cy="1011965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6286256" y="2490799"/>
              <a:ext cx="1003185" cy="397400"/>
              <a:chOff x="5726836" y="1425847"/>
              <a:chExt cx="1879293" cy="1011965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" name="Group 2"/>
            <p:cNvGrpSpPr/>
            <p:nvPr/>
          </p:nvGrpSpPr>
          <p:grpSpPr>
            <a:xfrm>
              <a:off x="4120762" y="2835032"/>
              <a:ext cx="1372064" cy="732348"/>
              <a:chOff x="4120762" y="2835032"/>
              <a:chExt cx="1372064" cy="732348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grpSp>
          <p:nvGrpSpPr>
            <p:cNvPr id="26" name="Group 25"/>
            <p:cNvGrpSpPr/>
            <p:nvPr/>
          </p:nvGrpSpPr>
          <p:grpSpPr>
            <a:xfrm>
              <a:off x="5936015" y="2824084"/>
              <a:ext cx="1372064" cy="732348"/>
              <a:chOff x="4120762" y="2835032"/>
              <a:chExt cx="1372064" cy="732348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sp>
          <p:nvSpPr>
            <p:cNvPr id="29" name="Striped Right Arrow 28"/>
            <p:cNvSpPr/>
            <p:nvPr/>
          </p:nvSpPr>
          <p:spPr>
            <a:xfrm>
              <a:off x="3061665" y="2888199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triped Right Arrow 29"/>
            <p:cNvSpPr/>
            <p:nvPr/>
          </p:nvSpPr>
          <p:spPr>
            <a:xfrm>
              <a:off x="7299137" y="2927987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10053" y="3640586"/>
            <a:ext cx="5074939" cy="1118223"/>
            <a:chOff x="3061665" y="2449157"/>
            <a:chExt cx="5074939" cy="1118223"/>
          </a:xfrm>
        </p:grpSpPr>
        <p:grpSp>
          <p:nvGrpSpPr>
            <p:cNvPr id="32" name="Group 31"/>
            <p:cNvGrpSpPr/>
            <p:nvPr/>
          </p:nvGrpSpPr>
          <p:grpSpPr>
            <a:xfrm>
              <a:off x="4044649" y="2449157"/>
              <a:ext cx="1003185" cy="397400"/>
              <a:chOff x="5726836" y="1425847"/>
              <a:chExt cx="1879293" cy="1011965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3" name="Group 32"/>
            <p:cNvGrpSpPr/>
            <p:nvPr/>
          </p:nvGrpSpPr>
          <p:grpSpPr>
            <a:xfrm>
              <a:off x="5114249" y="2469978"/>
              <a:ext cx="1003185" cy="397400"/>
              <a:chOff x="5726836" y="1425847"/>
              <a:chExt cx="1879293" cy="101196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4" name="Group 33"/>
            <p:cNvGrpSpPr/>
            <p:nvPr/>
          </p:nvGrpSpPr>
          <p:grpSpPr>
            <a:xfrm>
              <a:off x="6286256" y="2490799"/>
              <a:ext cx="1003185" cy="397400"/>
              <a:chOff x="5726836" y="1425847"/>
              <a:chExt cx="1879293" cy="1011965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5" name="Group 34"/>
            <p:cNvGrpSpPr/>
            <p:nvPr/>
          </p:nvGrpSpPr>
          <p:grpSpPr>
            <a:xfrm>
              <a:off x="4120762" y="2835032"/>
              <a:ext cx="1372064" cy="732348"/>
              <a:chOff x="4120762" y="2835032"/>
              <a:chExt cx="1372064" cy="732348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grpSp>
          <p:nvGrpSpPr>
            <p:cNvPr id="36" name="Group 35"/>
            <p:cNvGrpSpPr/>
            <p:nvPr/>
          </p:nvGrpSpPr>
          <p:grpSpPr>
            <a:xfrm>
              <a:off x="5936015" y="2824084"/>
              <a:ext cx="1372064" cy="732348"/>
              <a:chOff x="4120762" y="2835032"/>
              <a:chExt cx="1372064" cy="732348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sp>
          <p:nvSpPr>
            <p:cNvPr id="37" name="Striped Right Arrow 36"/>
            <p:cNvSpPr/>
            <p:nvPr/>
          </p:nvSpPr>
          <p:spPr>
            <a:xfrm>
              <a:off x="3061665" y="2888199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triped Right Arrow 37"/>
            <p:cNvSpPr/>
            <p:nvPr/>
          </p:nvSpPr>
          <p:spPr>
            <a:xfrm>
              <a:off x="7299137" y="2927987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2325108" y="419987"/>
            <a:ext cx="3035815" cy="681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rgbClr val="002060"/>
                </a:solidFill>
              </a:rPr>
              <a:t>JULIO 2018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50" name="Picture 6" descr="mage result for check mar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29" y="3493151"/>
            <a:ext cx="885747" cy="110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mage result for bridge in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414" y="4842963"/>
            <a:ext cx="1641667" cy="79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39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51198" y="469900"/>
            <a:ext cx="53340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The Bridge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6858" y="2702858"/>
            <a:ext cx="3142129" cy="3639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26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3059">
            <a:off x="333955" y="1973916"/>
            <a:ext cx="2721584" cy="283292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242479" y="2025501"/>
            <a:ext cx="3949521" cy="2983888"/>
            <a:chOff x="5302584" y="1936194"/>
            <a:chExt cx="3775266" cy="314943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/>
            <a:srcRect l="7273" t="12422" r="6454" b="15606"/>
            <a:stretch/>
          </p:blipFill>
          <p:spPr>
            <a:xfrm>
              <a:off x="5302584" y="1936194"/>
              <a:ext cx="3775266" cy="314943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467312" y="3763959"/>
              <a:ext cx="1661439" cy="4646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sp>
        <p:nvSpPr>
          <p:cNvPr id="23" name="Shape 263"/>
          <p:cNvSpPr/>
          <p:nvPr/>
        </p:nvSpPr>
        <p:spPr>
          <a:xfrm>
            <a:off x="2744784" y="268933"/>
            <a:ext cx="7199290" cy="1283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25717" tIns="25717" rIns="25717" bIns="25717">
            <a:spAutoFit/>
          </a:bodyPr>
          <a:lstStyle>
            <a:lvl1pPr algn="ctr">
              <a:defRPr sz="48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lvl="0">
              <a:defRPr sz="1800"/>
            </a:pPr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Strategic Pairing and </a:t>
            </a:r>
            <a:r>
              <a:rPr lang="en-US" sz="4000" b="1" dirty="0" smtClean="0">
                <a:latin typeface="Calibri" charset="0"/>
                <a:ea typeface="Calibri" charset="0"/>
                <a:cs typeface="Calibri" charset="0"/>
              </a:rPr>
              <a:t>Grouping</a:t>
            </a:r>
          </a:p>
          <a:p>
            <a:pPr lvl="0">
              <a:defRPr sz="1800"/>
            </a:pPr>
            <a:r>
              <a:rPr lang="en-US" sz="4000" b="1" dirty="0" smtClean="0">
                <a:latin typeface="Calibri" charset="0"/>
                <a:ea typeface="Calibri" charset="0"/>
                <a:cs typeface="Calibri" charset="0"/>
              </a:rPr>
              <a:t>Marking the Language</a:t>
            </a:r>
            <a:endParaRPr sz="4000" b="1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9" name="Picture 2" descr="mage result for blue scar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468" y="1642376"/>
            <a:ext cx="3479799" cy="521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83071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mage result for calendar at the begin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392" y="280155"/>
            <a:ext cx="7972022" cy="6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nut 3"/>
          <p:cNvSpPr/>
          <p:nvPr/>
        </p:nvSpPr>
        <p:spPr>
          <a:xfrm>
            <a:off x="3000777" y="1081825"/>
            <a:ext cx="1545465" cy="1700012"/>
          </a:xfrm>
          <a:prstGeom prst="donut">
            <a:avLst>
              <a:gd name="adj" fmla="val 911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" name="Striped Right Arrow 1"/>
          <p:cNvSpPr/>
          <p:nvPr/>
        </p:nvSpPr>
        <p:spPr>
          <a:xfrm>
            <a:off x="4700789" y="1764405"/>
            <a:ext cx="3606084" cy="631065"/>
          </a:xfrm>
          <a:prstGeom prst="stripedRightArrow">
            <a:avLst>
              <a:gd name="adj1" fmla="val 33673"/>
              <a:gd name="adj2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80228" y="1608665"/>
            <a:ext cx="118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Empezar</a:t>
            </a:r>
            <a:r>
              <a:rPr lang="en-US" b="1" dirty="0" smtClean="0"/>
              <a:t> la </a:t>
            </a:r>
            <a:r>
              <a:rPr lang="en-US" b="1" dirty="0" err="1" smtClean="0"/>
              <a:t>unidad</a:t>
            </a:r>
            <a:endParaRPr lang="en-US" b="1" dirty="0"/>
          </a:p>
        </p:txBody>
      </p:sp>
      <p:grpSp>
        <p:nvGrpSpPr>
          <p:cNvPr id="16" name="Group 15"/>
          <p:cNvGrpSpPr/>
          <p:nvPr/>
        </p:nvGrpSpPr>
        <p:grpSpPr>
          <a:xfrm>
            <a:off x="4984806" y="1528451"/>
            <a:ext cx="1003185" cy="397400"/>
            <a:chOff x="5726836" y="1425847"/>
            <a:chExt cx="1879293" cy="101196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6233403" y="1491197"/>
            <a:ext cx="1003185" cy="397400"/>
            <a:chOff x="5726836" y="1425847"/>
            <a:chExt cx="1879293" cy="10119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7137" y="1520169"/>
            <a:ext cx="564345" cy="86678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061665" y="2449157"/>
            <a:ext cx="5074939" cy="1118223"/>
            <a:chOff x="3061665" y="2449157"/>
            <a:chExt cx="5074939" cy="1118223"/>
          </a:xfrm>
        </p:grpSpPr>
        <p:grpSp>
          <p:nvGrpSpPr>
            <p:cNvPr id="7" name="Group 6"/>
            <p:cNvGrpSpPr/>
            <p:nvPr/>
          </p:nvGrpSpPr>
          <p:grpSpPr>
            <a:xfrm>
              <a:off x="4044649" y="2449157"/>
              <a:ext cx="1003185" cy="397400"/>
              <a:chOff x="5726836" y="1425847"/>
              <a:chExt cx="1879293" cy="1011965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10" name="Group 9"/>
            <p:cNvGrpSpPr/>
            <p:nvPr/>
          </p:nvGrpSpPr>
          <p:grpSpPr>
            <a:xfrm>
              <a:off x="5114249" y="2469978"/>
              <a:ext cx="1003185" cy="397400"/>
              <a:chOff x="5726836" y="1425847"/>
              <a:chExt cx="1879293" cy="1011965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6286256" y="2490799"/>
              <a:ext cx="1003185" cy="397400"/>
              <a:chOff x="5726836" y="1425847"/>
              <a:chExt cx="1879293" cy="1011965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" name="Group 2"/>
            <p:cNvGrpSpPr/>
            <p:nvPr/>
          </p:nvGrpSpPr>
          <p:grpSpPr>
            <a:xfrm>
              <a:off x="4120762" y="2835032"/>
              <a:ext cx="1372064" cy="732348"/>
              <a:chOff x="4120762" y="2835032"/>
              <a:chExt cx="1372064" cy="732348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grpSp>
          <p:nvGrpSpPr>
            <p:cNvPr id="26" name="Group 25"/>
            <p:cNvGrpSpPr/>
            <p:nvPr/>
          </p:nvGrpSpPr>
          <p:grpSpPr>
            <a:xfrm>
              <a:off x="5936015" y="2824084"/>
              <a:ext cx="1372064" cy="732348"/>
              <a:chOff x="4120762" y="2835032"/>
              <a:chExt cx="1372064" cy="732348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sp>
          <p:nvSpPr>
            <p:cNvPr id="29" name="Striped Right Arrow 28"/>
            <p:cNvSpPr/>
            <p:nvPr/>
          </p:nvSpPr>
          <p:spPr>
            <a:xfrm>
              <a:off x="3061665" y="2888199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triped Right Arrow 29"/>
            <p:cNvSpPr/>
            <p:nvPr/>
          </p:nvSpPr>
          <p:spPr>
            <a:xfrm>
              <a:off x="7299137" y="2927987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10053" y="3640586"/>
            <a:ext cx="5074939" cy="1118223"/>
            <a:chOff x="3061665" y="2449157"/>
            <a:chExt cx="5074939" cy="1118223"/>
          </a:xfrm>
        </p:grpSpPr>
        <p:grpSp>
          <p:nvGrpSpPr>
            <p:cNvPr id="32" name="Group 31"/>
            <p:cNvGrpSpPr/>
            <p:nvPr/>
          </p:nvGrpSpPr>
          <p:grpSpPr>
            <a:xfrm>
              <a:off x="4044649" y="2449157"/>
              <a:ext cx="1003185" cy="397400"/>
              <a:chOff x="5726836" y="1425847"/>
              <a:chExt cx="1879293" cy="1011965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3" name="Group 32"/>
            <p:cNvGrpSpPr/>
            <p:nvPr/>
          </p:nvGrpSpPr>
          <p:grpSpPr>
            <a:xfrm>
              <a:off x="5114249" y="2469978"/>
              <a:ext cx="1003185" cy="397400"/>
              <a:chOff x="5726836" y="1425847"/>
              <a:chExt cx="1879293" cy="101196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4" name="Group 33"/>
            <p:cNvGrpSpPr/>
            <p:nvPr/>
          </p:nvGrpSpPr>
          <p:grpSpPr>
            <a:xfrm>
              <a:off x="6286256" y="2490799"/>
              <a:ext cx="1003185" cy="397400"/>
              <a:chOff x="5726836" y="1425847"/>
              <a:chExt cx="1879293" cy="1011965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6836" y="1478866"/>
                <a:ext cx="742910" cy="872112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94164" y="1425847"/>
                <a:ext cx="1011965" cy="1011965"/>
              </a:xfrm>
              <a:prstGeom prst="rect">
                <a:avLst/>
              </a:prstGeom>
            </p:spPr>
          </p:pic>
        </p:grpSp>
        <p:grpSp>
          <p:nvGrpSpPr>
            <p:cNvPr id="35" name="Group 34"/>
            <p:cNvGrpSpPr/>
            <p:nvPr/>
          </p:nvGrpSpPr>
          <p:grpSpPr>
            <a:xfrm>
              <a:off x="4120762" y="2835032"/>
              <a:ext cx="1372064" cy="732348"/>
              <a:chOff x="4120762" y="2835032"/>
              <a:chExt cx="1372064" cy="732348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grpSp>
          <p:nvGrpSpPr>
            <p:cNvPr id="36" name="Group 35"/>
            <p:cNvGrpSpPr/>
            <p:nvPr/>
          </p:nvGrpSpPr>
          <p:grpSpPr>
            <a:xfrm>
              <a:off x="5936015" y="2824084"/>
              <a:ext cx="1372064" cy="732348"/>
              <a:chOff x="4120762" y="2835032"/>
              <a:chExt cx="1372064" cy="732348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20762" y="2888199"/>
                <a:ext cx="656973" cy="656973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16009" y="2835032"/>
                <a:ext cx="476817" cy="732348"/>
              </a:xfrm>
              <a:prstGeom prst="rect">
                <a:avLst/>
              </a:prstGeom>
            </p:spPr>
          </p:pic>
        </p:grpSp>
        <p:sp>
          <p:nvSpPr>
            <p:cNvPr id="37" name="Striped Right Arrow 36"/>
            <p:cNvSpPr/>
            <p:nvPr/>
          </p:nvSpPr>
          <p:spPr>
            <a:xfrm>
              <a:off x="3061665" y="2888199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triped Right Arrow 37"/>
            <p:cNvSpPr/>
            <p:nvPr/>
          </p:nvSpPr>
          <p:spPr>
            <a:xfrm>
              <a:off x="7299137" y="2927987"/>
              <a:ext cx="837467" cy="441097"/>
            </a:xfrm>
            <a:prstGeom prst="stripedRightArrow">
              <a:avLst>
                <a:gd name="adj1" fmla="val 33673"/>
                <a:gd name="adj2" fmla="val 50000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2325108" y="419987"/>
            <a:ext cx="3035815" cy="681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rgbClr val="002060"/>
                </a:solidFill>
              </a:rPr>
              <a:t>JULIO 2018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50" name="Picture 6" descr="mage result for check mar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29" y="3493151"/>
            <a:ext cx="885747" cy="110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mage result for bridge in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414" y="4842963"/>
            <a:ext cx="1641667" cy="79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Striped Right Arrow 51"/>
          <p:cNvSpPr/>
          <p:nvPr/>
        </p:nvSpPr>
        <p:spPr>
          <a:xfrm>
            <a:off x="5426835" y="4786138"/>
            <a:ext cx="3047464" cy="631065"/>
          </a:xfrm>
          <a:prstGeom prst="stripedRightArrow">
            <a:avLst>
              <a:gd name="adj1" fmla="val 33673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9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544" y="219636"/>
            <a:ext cx="9392472" cy="1325563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latin typeface="+mn-lt"/>
              </a:rPr>
              <a:t>Throughout the unit we</a:t>
            </a:r>
            <a:r>
              <a:rPr lang="is-IS" sz="6600" b="1" dirty="0" smtClean="0">
                <a:latin typeface="+mn-lt"/>
              </a:rPr>
              <a:t>….</a:t>
            </a:r>
            <a:endParaRPr lang="en-US" sz="6600" b="1" dirty="0">
              <a:latin typeface="+mn-lt"/>
            </a:endParaRPr>
          </a:p>
        </p:txBody>
      </p:sp>
      <p:pic>
        <p:nvPicPr>
          <p:cNvPr id="15366" name="Picture 6" descr="mage result for libros sobre el cli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708" y="1757177"/>
            <a:ext cx="28575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age result for libros sobre el cli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223" y="1640299"/>
            <a:ext cx="2109041" cy="33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mage result for libros sobre el cli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996" y="3305250"/>
            <a:ext cx="4213860" cy="316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335280" y="2438400"/>
            <a:ext cx="3688080" cy="2676731"/>
            <a:chOff x="5726836" y="1425847"/>
            <a:chExt cx="1879293" cy="101196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26836" y="1478866"/>
              <a:ext cx="742910" cy="87211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94164" y="1425847"/>
              <a:ext cx="1011965" cy="1011965"/>
            </a:xfrm>
            <a:prstGeom prst="rect">
              <a:avLst/>
            </a:prstGeom>
          </p:spPr>
        </p:pic>
      </p:grpSp>
      <p:pic>
        <p:nvPicPr>
          <p:cNvPr id="15372" name="Picture 12" descr="mage result for shared writi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432" y="3703937"/>
            <a:ext cx="3763184" cy="282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mage result for shared writi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988" y="1820582"/>
            <a:ext cx="38100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mage result for words in spanish on sentence strip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28" y="4328159"/>
            <a:ext cx="3654580" cy="205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80" name="Picture 20" descr="mage result for circling word part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720" y="1389781"/>
            <a:ext cx="2434864" cy="349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mage result for de el del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9" r="34084" b="10778"/>
          <a:stretch/>
        </p:blipFill>
        <p:spPr bwMode="auto">
          <a:xfrm>
            <a:off x="1730951" y="2171700"/>
            <a:ext cx="2975273" cy="217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17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675460" y="2153517"/>
            <a:ext cx="4123661" cy="632390"/>
          </a:xfrm>
          <a:prstGeom prst="rect">
            <a:avLst/>
          </a:prstGeom>
          <a:solidFill>
            <a:srgbClr val="20A1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English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11468" y="552663"/>
            <a:ext cx="8341579" cy="76944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400" b="1" dirty="0" smtClean="0"/>
              <a:t>CREATED THREE LINGUSTIC SPACES</a:t>
            </a:r>
            <a:endParaRPr lang="en-US" sz="4400" b="1" dirty="0"/>
          </a:p>
        </p:txBody>
      </p:sp>
      <p:sp>
        <p:nvSpPr>
          <p:cNvPr id="17" name="Rectangle 16"/>
          <p:cNvSpPr/>
          <p:nvPr/>
        </p:nvSpPr>
        <p:spPr>
          <a:xfrm>
            <a:off x="1167980" y="2153517"/>
            <a:ext cx="4123661" cy="553034"/>
          </a:xfrm>
          <a:prstGeom prst="rect">
            <a:avLst/>
          </a:prstGeom>
          <a:solidFill>
            <a:srgbClr val="63D64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Spanish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89056" y="2984930"/>
            <a:ext cx="2586404" cy="63239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The Bridge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9" name="Picture 1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3584" y="3895699"/>
            <a:ext cx="2077346" cy="2509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859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300" y="2911049"/>
            <a:ext cx="7141299" cy="1325563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>
                <a:latin typeface="+mn-lt"/>
              </a:rPr>
              <a:t>How did you feel as a learner?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I felt </a:t>
            </a:r>
            <a:r>
              <a:rPr lang="en-US" b="1" dirty="0" smtClean="0">
                <a:latin typeface="+mn-lt"/>
              </a:rPr>
              <a:t>_____________.</a:t>
            </a:r>
            <a:r>
              <a:rPr lang="en-US" b="1" dirty="0">
                <a:latin typeface="+mn-lt"/>
              </a:rPr>
              <a:t/>
            </a:r>
            <a:br>
              <a:rPr lang="en-US" b="1" dirty="0">
                <a:latin typeface="+mn-lt"/>
              </a:rPr>
            </a:b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What </a:t>
            </a:r>
            <a:r>
              <a:rPr lang="en-US" b="1" dirty="0">
                <a:latin typeface="+mn-lt"/>
              </a:rPr>
              <a:t>did you learn about </a:t>
            </a:r>
            <a:r>
              <a:rPr lang="en-US" b="1" dirty="0" err="1">
                <a:latin typeface="+mn-lt"/>
              </a:rPr>
              <a:t>biliteracy</a:t>
            </a:r>
            <a:r>
              <a:rPr lang="en-US" b="1" dirty="0">
                <a:latin typeface="+mn-lt"/>
              </a:rPr>
              <a:t> instruction?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One thing I learned about </a:t>
            </a:r>
            <a:r>
              <a:rPr lang="en-US" b="1" dirty="0" err="1">
                <a:latin typeface="+mn-lt"/>
              </a:rPr>
              <a:t>biliteracy</a:t>
            </a:r>
            <a:r>
              <a:rPr lang="en-US" b="1" dirty="0">
                <a:latin typeface="+mn-lt"/>
              </a:rPr>
              <a:t> instruction is </a:t>
            </a:r>
            <a:r>
              <a:rPr lang="en-US" b="1" dirty="0" smtClean="0">
                <a:latin typeface="+mn-lt"/>
              </a:rPr>
              <a:t>______________________.</a:t>
            </a:r>
            <a:endParaRPr lang="en-US" b="1" dirty="0">
              <a:latin typeface="+mn-lt"/>
            </a:endParaRPr>
          </a:p>
        </p:txBody>
      </p:sp>
      <p:pic>
        <p:nvPicPr>
          <p:cNvPr id="1036" name="Picture 12" descr="mage result for lear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926" y="1439503"/>
            <a:ext cx="3872488" cy="294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9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latin typeface="+mn-lt"/>
              </a:rPr>
              <a:t>What does it look like in Prekindergarten?</a:t>
            </a:r>
            <a:endParaRPr lang="en-US" sz="4800" b="1" dirty="0">
              <a:latin typeface="+mn-lt"/>
            </a:endParaRPr>
          </a:p>
        </p:txBody>
      </p:sp>
      <p:pic>
        <p:nvPicPr>
          <p:cNvPr id="3" name="Picture 2" descr="fingers-sharing-idea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580" y="1690688"/>
            <a:ext cx="7849772" cy="483474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6899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8325" y="528782"/>
            <a:ext cx="8247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Content and Language Allocation Plan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808325" y="2009370"/>
          <a:ext cx="8354289" cy="47216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47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47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847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46909">
                <a:tc>
                  <a:txBody>
                    <a:bodyPr/>
                    <a:lstStyle/>
                    <a:p>
                      <a:pPr algn="ctr"/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Chinese or</a:t>
                      </a:r>
                    </a:p>
                    <a:p>
                      <a:pPr algn="ctr"/>
                      <a:r>
                        <a:rPr lang="en-US" sz="3600" baseline="0" dirty="0"/>
                        <a:t>Spanish</a:t>
                      </a:r>
                      <a:endParaRPr lang="en-US" sz="3600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English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4690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PK-2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n>
                            <a:solidFill>
                              <a:schemeClr val="bg1"/>
                            </a:solidFill>
                          </a:ln>
                        </a:rPr>
                        <a:t>Math</a:t>
                      </a:r>
                    </a:p>
                    <a:p>
                      <a:pPr algn="ctr"/>
                      <a:r>
                        <a:rPr lang="en-US" sz="3600" b="1" dirty="0">
                          <a:ln>
                            <a:solidFill>
                              <a:schemeClr val="bg1"/>
                            </a:solidFill>
                          </a:ln>
                        </a:rPr>
                        <a:t>Social Studies</a:t>
                      </a:r>
                    </a:p>
                    <a:p>
                      <a:pPr algn="ctr"/>
                      <a:r>
                        <a:rPr lang="en-US" sz="3600" b="1" dirty="0">
                          <a:ln>
                            <a:solidFill>
                              <a:schemeClr val="bg1"/>
                            </a:solidFill>
                          </a:ln>
                        </a:rPr>
                        <a:t>Literacy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ln>
                            <a:solidFill>
                              <a:schemeClr val="bg1"/>
                            </a:solidFill>
                          </a:ln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Science</a:t>
                      </a:r>
                    </a:p>
                    <a:p>
                      <a:pPr algn="ctr"/>
                      <a:r>
                        <a:rPr lang="en-US" sz="3600" b="1" dirty="0">
                          <a:ln>
                            <a:solidFill>
                              <a:schemeClr val="bg1"/>
                            </a:solidFill>
                          </a:ln>
                          <a:effectLst>
                            <a:glow rad="635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Literacy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4690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3-5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Math</a:t>
                      </a:r>
                    </a:p>
                    <a:p>
                      <a:pPr algn="ctr"/>
                      <a:r>
                        <a:rPr lang="en-US" sz="3600" dirty="0"/>
                        <a:t>Science</a:t>
                      </a:r>
                    </a:p>
                    <a:p>
                      <a:pPr algn="ctr"/>
                      <a:r>
                        <a:rPr lang="en-US" sz="3600" dirty="0"/>
                        <a:t>Literacy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Social Studies</a:t>
                      </a:r>
                    </a:p>
                    <a:p>
                      <a:pPr algn="ctr"/>
                      <a:r>
                        <a:rPr lang="en-US" sz="3600" dirty="0"/>
                        <a:t>Literacy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4" name="Footer Placeholder 6"/>
          <p:cNvSpPr txBox="1">
            <a:spLocks/>
          </p:cNvSpPr>
          <p:nvPr/>
        </p:nvSpPr>
        <p:spPr>
          <a:xfrm>
            <a:off x="3979334" y="6536266"/>
            <a:ext cx="5317067" cy="38946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Melody Wharton - Center for Teaching for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Biliteracy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31372" y="1236668"/>
            <a:ext cx="2926080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What the DL program  looks like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5342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930400" y="4191000"/>
            <a:ext cx="1371600" cy="1143000"/>
          </a:xfrm>
          <a:prstGeom prst="ellipse">
            <a:avLst/>
          </a:prstGeom>
          <a:noFill/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73501" y="1264335"/>
            <a:ext cx="35999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Building </a:t>
            </a:r>
            <a:r>
              <a:rPr lang="en-US" sz="2800" dirty="0" err="1"/>
              <a:t>Oracy</a:t>
            </a:r>
            <a:r>
              <a:rPr lang="en-US" sz="2800" dirty="0"/>
              <a:t> and </a:t>
            </a:r>
          </a:p>
          <a:p>
            <a:r>
              <a:rPr lang="en-US" sz="2800" dirty="0"/>
              <a:t>Background Knowledge</a:t>
            </a:r>
          </a:p>
        </p:txBody>
      </p:sp>
      <p:sp>
        <p:nvSpPr>
          <p:cNvPr id="6" name="Oval 5"/>
          <p:cNvSpPr/>
          <p:nvPr/>
        </p:nvSpPr>
        <p:spPr>
          <a:xfrm>
            <a:off x="1930400" y="1422400"/>
            <a:ext cx="1371600" cy="1143000"/>
          </a:xfrm>
          <a:prstGeom prst="ellipse">
            <a:avLst/>
          </a:prstGeom>
          <a:noFill/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30400" y="2819400"/>
            <a:ext cx="1371600" cy="1143000"/>
          </a:xfrm>
          <a:prstGeom prst="ellipse">
            <a:avLst/>
          </a:prstGeom>
          <a:noFill/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73501" y="2496235"/>
            <a:ext cx="39876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Activities </a:t>
            </a:r>
            <a:r>
              <a:rPr lang="en-US" sz="2800" dirty="0"/>
              <a:t>such as </a:t>
            </a:r>
          </a:p>
          <a:p>
            <a:r>
              <a:rPr lang="en-US" sz="2800" dirty="0"/>
              <a:t>Fish Bowl and Picture Sort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73501" y="3867835"/>
            <a:ext cx="47905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Oracy</a:t>
            </a:r>
            <a:r>
              <a:rPr lang="en-US" sz="2800" dirty="0" smtClean="0"/>
              <a:t> </a:t>
            </a:r>
            <a:r>
              <a:rPr lang="en-US" sz="2800" dirty="0"/>
              <a:t>and </a:t>
            </a:r>
          </a:p>
          <a:p>
            <a:r>
              <a:rPr lang="en-US" sz="2800" dirty="0"/>
              <a:t>Center work with Student Roles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73501" y="5112435"/>
            <a:ext cx="4291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Oracy</a:t>
            </a:r>
            <a:r>
              <a:rPr lang="en-US" sz="2800" dirty="0" smtClean="0"/>
              <a:t> </a:t>
            </a:r>
            <a:r>
              <a:rPr lang="en-US" sz="2800" dirty="0"/>
              <a:t>with</a:t>
            </a:r>
          </a:p>
          <a:p>
            <a:r>
              <a:rPr lang="en-US" sz="2800" dirty="0"/>
              <a:t>Reading and Writing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3302000" y="1587501"/>
            <a:ext cx="457200" cy="32316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13"/>
          <p:cNvSpPr/>
          <p:nvPr/>
        </p:nvSpPr>
        <p:spPr>
          <a:xfrm>
            <a:off x="3302000" y="2761566"/>
            <a:ext cx="457200" cy="32316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3302000" y="4029418"/>
            <a:ext cx="457200" cy="32316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 rot="10800000">
            <a:off x="8164932" y="2956560"/>
            <a:ext cx="1297595" cy="782364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753600" y="1706880"/>
            <a:ext cx="1968500" cy="2941320"/>
          </a:xfrm>
          <a:prstGeom prst="rect">
            <a:avLst/>
          </a:prstGeom>
          <a:solidFill>
            <a:srgbClr val="00B050">
              <a:alpha val="0"/>
            </a:srgbClr>
          </a:solidFill>
          <a:ln w="762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Center with </a:t>
            </a:r>
            <a:r>
              <a:rPr lang="en-US" sz="3200" b="1" dirty="0" smtClean="0">
                <a:solidFill>
                  <a:srgbClr val="002060"/>
                </a:solidFill>
              </a:rPr>
              <a:t>students and teacher 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8" name="Left Arrow 17"/>
          <p:cNvSpPr/>
          <p:nvPr/>
        </p:nvSpPr>
        <p:spPr>
          <a:xfrm>
            <a:off x="3302000" y="5070817"/>
            <a:ext cx="457200" cy="32316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33734" y="386666"/>
            <a:ext cx="93709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The Three Circles Times in Prekindergarten 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52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53165" y="549855"/>
            <a:ext cx="6858000" cy="70842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rgbClr val="000000"/>
                </a:solidFill>
                <a:latin typeface="+mn-lt"/>
              </a:rPr>
              <a:t>Sample Biliteracy Instruction</a:t>
            </a:r>
          </a:p>
        </p:txBody>
      </p:sp>
      <p:pic>
        <p:nvPicPr>
          <p:cNvPr id="102402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882" y="1387707"/>
            <a:ext cx="11269014" cy="5389310"/>
          </a:xfrm>
          <a:prstGeom prst="rect">
            <a:avLst/>
          </a:prstGeom>
        </p:spPr>
      </p:pic>
      <p:sp>
        <p:nvSpPr>
          <p:cNvPr id="102403" name="Text Box 5"/>
          <p:cNvSpPr txBox="1">
            <a:spLocks noChangeArrowheads="1"/>
          </p:cNvSpPr>
          <p:nvPr/>
        </p:nvSpPr>
        <p:spPr bwMode="auto">
          <a:xfrm>
            <a:off x="5181600" y="2286000"/>
            <a:ext cx="6286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endParaRPr lang="en-US" sz="3000"/>
          </a:p>
        </p:txBody>
      </p:sp>
      <p:sp>
        <p:nvSpPr>
          <p:cNvPr id="102404" name="Text Box 6"/>
          <p:cNvSpPr txBox="1">
            <a:spLocks noChangeArrowheads="1"/>
          </p:cNvSpPr>
          <p:nvPr/>
        </p:nvSpPr>
        <p:spPr bwMode="auto">
          <a:xfrm>
            <a:off x="5963245" y="4155878"/>
            <a:ext cx="15430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50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102405" name="Text Box 7"/>
          <p:cNvSpPr txBox="1">
            <a:spLocks noChangeArrowheads="1"/>
          </p:cNvSpPr>
          <p:nvPr/>
        </p:nvSpPr>
        <p:spPr bwMode="auto">
          <a:xfrm>
            <a:off x="496883" y="1407921"/>
            <a:ext cx="351176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Biliteracy is for ALL developing bilinguals – all students participate actively and meaningfully</a:t>
            </a:r>
          </a:p>
        </p:txBody>
      </p:sp>
      <p:sp>
        <p:nvSpPr>
          <p:cNvPr id="102407" name="Text Box 9"/>
          <p:cNvSpPr txBox="1">
            <a:spLocks noChangeArrowheads="1"/>
          </p:cNvSpPr>
          <p:nvPr/>
        </p:nvSpPr>
        <p:spPr bwMode="auto">
          <a:xfrm>
            <a:off x="5981700" y="2032399"/>
            <a:ext cx="14859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50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102408" name="Text Box 10"/>
          <p:cNvSpPr txBox="1">
            <a:spLocks noChangeArrowheads="1"/>
          </p:cNvSpPr>
          <p:nvPr/>
        </p:nvSpPr>
        <p:spPr bwMode="auto">
          <a:xfrm>
            <a:off x="4440841" y="2872647"/>
            <a:ext cx="2285039" cy="1581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1275" b="1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Teaching for </a:t>
            </a:r>
            <a:r>
              <a:rPr lang="en-US" sz="2400" b="1" dirty="0" err="1">
                <a:solidFill>
                  <a:srgbClr val="FF0000"/>
                </a:solidFill>
              </a:rPr>
              <a:t>Biliteracy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2409" name="Line 11"/>
          <p:cNvSpPr>
            <a:spLocks noChangeShapeType="1"/>
          </p:cNvSpPr>
          <p:nvPr/>
        </p:nvSpPr>
        <p:spPr bwMode="auto">
          <a:xfrm>
            <a:off x="5810250" y="1479606"/>
            <a:ext cx="0" cy="17143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10" name="Line 12"/>
          <p:cNvSpPr>
            <a:spLocks noChangeShapeType="1"/>
          </p:cNvSpPr>
          <p:nvPr/>
        </p:nvSpPr>
        <p:spPr bwMode="auto">
          <a:xfrm>
            <a:off x="5810250" y="4638565"/>
            <a:ext cx="0" cy="16890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552950" y="4213561"/>
            <a:ext cx="13716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10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552718" y="1378201"/>
            <a:ext cx="467470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Explicitly </a:t>
            </a:r>
            <a:r>
              <a:rPr lang="en-US" sz="2800" dirty="0" smtClean="0">
                <a:solidFill>
                  <a:srgbClr val="000000"/>
                </a:solidFill>
                <a:latin typeface="Tahoma" charset="0"/>
              </a:rPr>
              <a:t>builds </a:t>
            </a:r>
            <a:r>
              <a:rPr lang="en-US" sz="2800" b="1" dirty="0" smtClean="0">
                <a:solidFill>
                  <a:srgbClr val="000000"/>
                </a:solidFill>
                <a:latin typeface="Tahoma" charset="0"/>
              </a:rPr>
              <a:t>receptive </a:t>
            </a:r>
            <a:r>
              <a:rPr lang="en-US" sz="2800" b="1" dirty="0">
                <a:solidFill>
                  <a:srgbClr val="000000"/>
                </a:solidFill>
                <a:latin typeface="Tahoma" charset="0"/>
              </a:rPr>
              <a:t>and productive oral language </a:t>
            </a: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in anticipation of content and literacy instruction</a:t>
            </a:r>
            <a:endParaRPr lang="en-US" sz="2800" b="1" dirty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496883" y="4942579"/>
            <a:ext cx="268615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Integrates literacy and content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6680804" y="4511692"/>
            <a:ext cx="454661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Strategically plans for the three linguistic spaces: Spanish, the Bridge, and English </a:t>
            </a:r>
          </a:p>
        </p:txBody>
      </p:sp>
    </p:spTree>
    <p:extLst>
      <p:ext uri="{BB962C8B-B14F-4D97-AF65-F5344CB8AC3E}">
        <p14:creationId xmlns:p14="http://schemas.microsoft.com/office/powerpoint/2010/main" val="122253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Box 2"/>
          <p:cNvSpPr txBox="1">
            <a:spLocks noChangeArrowheads="1"/>
          </p:cNvSpPr>
          <p:nvPr/>
        </p:nvSpPr>
        <p:spPr bwMode="auto">
          <a:xfrm>
            <a:off x="13357622" y="3308748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135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4650" y="555812"/>
            <a:ext cx="11343321" cy="5641788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5200" dirty="0"/>
              <a:t>In other words, </a:t>
            </a:r>
            <a:r>
              <a:rPr lang="is-IS" sz="5200" dirty="0" smtClean="0"/>
              <a:t>…</a:t>
            </a:r>
            <a:r>
              <a:rPr lang="en-US" sz="5200" dirty="0"/>
              <a:t>rather than asking</a:t>
            </a:r>
            <a:r>
              <a:rPr lang="en-US" sz="5200" dirty="0" smtClean="0"/>
              <a:t>,</a:t>
            </a:r>
          </a:p>
          <a:p>
            <a:pPr marL="0" indent="0">
              <a:buNone/>
              <a:defRPr/>
            </a:pPr>
            <a:r>
              <a:rPr lang="en-US" sz="5200" dirty="0"/>
              <a:t> </a:t>
            </a:r>
            <a:r>
              <a:rPr lang="en-US" sz="5200" dirty="0" smtClean="0"/>
              <a:t>                     </a:t>
            </a:r>
          </a:p>
          <a:p>
            <a:pPr marL="0" indent="0">
              <a:buNone/>
              <a:defRPr/>
            </a:pPr>
            <a:r>
              <a:rPr lang="en-US" sz="5200" dirty="0" smtClean="0"/>
              <a:t>“</a:t>
            </a:r>
            <a:r>
              <a:rPr lang="en-US" sz="5200" b="1" dirty="0"/>
              <a:t>Which language</a:t>
            </a:r>
            <a:r>
              <a:rPr lang="mr-IN" sz="5200" dirty="0"/>
              <a:t>…</a:t>
            </a:r>
            <a:r>
              <a:rPr lang="en-US" sz="5200" dirty="0"/>
              <a:t>, we ask</a:t>
            </a:r>
            <a:r>
              <a:rPr lang="mr-IN" sz="5200" dirty="0"/>
              <a:t>…</a:t>
            </a:r>
            <a:r>
              <a:rPr lang="en-US" sz="5200" dirty="0"/>
              <a:t> </a:t>
            </a:r>
          </a:p>
          <a:p>
            <a:pPr>
              <a:defRPr/>
            </a:pPr>
            <a:r>
              <a:rPr lang="en-US" sz="5200" dirty="0"/>
              <a:t>“What </a:t>
            </a:r>
            <a:r>
              <a:rPr lang="en-US" sz="5200" b="1" dirty="0"/>
              <a:t>strategies</a:t>
            </a:r>
            <a:r>
              <a:rPr lang="en-US" sz="5200" dirty="0"/>
              <a:t> are we using to consistently build and develop </a:t>
            </a:r>
            <a:r>
              <a:rPr lang="en-US" sz="5200" b="1" dirty="0"/>
              <a:t>language</a:t>
            </a:r>
            <a:r>
              <a:rPr lang="en-US" sz="5200" dirty="0"/>
              <a:t>, </a:t>
            </a:r>
            <a:r>
              <a:rPr lang="en-US" sz="5200" b="1" dirty="0"/>
              <a:t>literacy</a:t>
            </a:r>
            <a:r>
              <a:rPr lang="en-US" sz="5200" dirty="0"/>
              <a:t>, and </a:t>
            </a:r>
            <a:r>
              <a:rPr lang="en-US" sz="5200" b="1" dirty="0"/>
              <a:t>content</a:t>
            </a:r>
            <a:r>
              <a:rPr lang="en-US" sz="5200" dirty="0"/>
              <a:t> and to </a:t>
            </a:r>
            <a:r>
              <a:rPr lang="en-US" sz="5200" b="1" dirty="0"/>
              <a:t>compare and contrast</a:t>
            </a:r>
            <a:r>
              <a:rPr lang="en-US" sz="5200" dirty="0"/>
              <a:t> languages?”</a:t>
            </a:r>
          </a:p>
          <a:p>
            <a:pPr>
              <a:defRPr/>
            </a:pPr>
            <a:r>
              <a:rPr lang="en-US" sz="5200" dirty="0"/>
              <a:t>“What </a:t>
            </a:r>
            <a:r>
              <a:rPr lang="en-US" sz="5200" b="1" dirty="0"/>
              <a:t>structures</a:t>
            </a:r>
            <a:r>
              <a:rPr lang="en-US" sz="5200" dirty="0"/>
              <a:t> are in place to support this kind of instruction</a:t>
            </a:r>
            <a:r>
              <a:rPr lang="en-US" sz="5200" dirty="0" smtClean="0"/>
              <a:t>?”</a:t>
            </a:r>
            <a:endParaRPr lang="en-US" sz="5200" dirty="0"/>
          </a:p>
          <a:p>
            <a:pPr marL="0" indent="0" algn="r">
              <a:buNone/>
              <a:defRPr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2102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03136" y="617162"/>
            <a:ext cx="6821020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endParaRPr lang="en-US" altLang="x-none" sz="750" dirty="0">
              <a:solidFill>
                <a:srgbClr val="000000"/>
              </a:solidFill>
            </a:endParaRPr>
          </a:p>
          <a:p>
            <a:pPr algn="ctr"/>
            <a:r>
              <a:rPr lang="en-US" altLang="x-none" sz="5400" b="1" dirty="0">
                <a:solidFill>
                  <a:srgbClr val="002060"/>
                </a:solidFill>
              </a:rPr>
              <a:t>Teaching for Biliteracy </a:t>
            </a:r>
            <a:r>
              <a:rPr lang="en-US" altLang="x-none" sz="5400" dirty="0">
                <a:solidFill>
                  <a:srgbClr val="000000"/>
                </a:solidFill>
              </a:rPr>
              <a:t>means </a:t>
            </a:r>
            <a:r>
              <a:rPr lang="en-US" altLang="x-none" sz="5400" b="1" u="sng" dirty="0">
                <a:solidFill>
                  <a:srgbClr val="000000"/>
                </a:solidFill>
              </a:rPr>
              <a:t>always</a:t>
            </a:r>
            <a:r>
              <a:rPr lang="en-US" altLang="x-none" sz="5400" dirty="0">
                <a:solidFill>
                  <a:srgbClr val="000000"/>
                </a:solidFill>
              </a:rPr>
              <a:t> teaching </a:t>
            </a:r>
          </a:p>
          <a:p>
            <a:pPr algn="ctr"/>
            <a:r>
              <a:rPr lang="en-US" altLang="x-none" sz="5400" b="1" dirty="0">
                <a:solidFill>
                  <a:srgbClr val="002060"/>
                </a:solidFill>
              </a:rPr>
              <a:t>language </a:t>
            </a:r>
          </a:p>
          <a:p>
            <a:pPr algn="ctr"/>
            <a:r>
              <a:rPr lang="en-US" altLang="x-none" sz="5400" b="1" dirty="0">
                <a:solidFill>
                  <a:srgbClr val="002060"/>
                </a:solidFill>
              </a:rPr>
              <a:t>literacy</a:t>
            </a:r>
          </a:p>
          <a:p>
            <a:pPr algn="ctr"/>
            <a:r>
              <a:rPr lang="en-US" altLang="x-none" sz="5400" b="1" dirty="0">
                <a:solidFill>
                  <a:srgbClr val="002060"/>
                </a:solidFill>
              </a:rPr>
              <a:t>and </a:t>
            </a:r>
          </a:p>
          <a:p>
            <a:pPr algn="ctr"/>
            <a:r>
              <a:rPr lang="en-US" altLang="x-none" sz="5400" b="1" dirty="0">
                <a:solidFill>
                  <a:srgbClr val="002060"/>
                </a:solidFill>
              </a:rPr>
              <a:t>content</a:t>
            </a:r>
          </a:p>
          <a:p>
            <a:pPr algn="ctr"/>
            <a:endParaRPr lang="en-US" altLang="x-none" sz="4050" b="1" dirty="0">
              <a:solidFill>
                <a:srgbClr val="000000"/>
              </a:solidFill>
            </a:endParaRPr>
          </a:p>
        </p:txBody>
      </p:sp>
      <p:pic>
        <p:nvPicPr>
          <p:cNvPr id="901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6590" y="4945487"/>
            <a:ext cx="1519121" cy="162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1"/>
          <p:cNvSpPr txBox="1">
            <a:spLocks/>
          </p:cNvSpPr>
          <p:nvPr/>
        </p:nvSpPr>
        <p:spPr>
          <a:xfrm>
            <a:off x="4559536" y="6434139"/>
            <a:ext cx="4142185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>
                    <a:lumMod val="75000"/>
                  </a:schemeClr>
                </a:solidFill>
              </a:rPr>
              <a:t>Wharton, </a:t>
            </a:r>
            <a:r>
              <a:rPr lang="en-US" sz="900" dirty="0" err="1">
                <a:solidFill>
                  <a:schemeClr val="bg1">
                    <a:lumMod val="75000"/>
                  </a:schemeClr>
                </a:solidFill>
              </a:rPr>
              <a:t>teachingforbiliteracyMW@gmail.com</a:t>
            </a:r>
            <a:r>
              <a:rPr lang="en-US" sz="900" dirty="0">
                <a:solidFill>
                  <a:schemeClr val="bg1">
                    <a:lumMod val="75000"/>
                  </a:schemeClr>
                </a:solidFill>
              </a:rPr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19729739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53165" y="549855"/>
            <a:ext cx="6858000" cy="70842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rgbClr val="000000"/>
                </a:solidFill>
                <a:latin typeface="+mn-lt"/>
              </a:rPr>
              <a:t>Sample Biliteracy Instruction</a:t>
            </a:r>
          </a:p>
        </p:txBody>
      </p:sp>
      <p:pic>
        <p:nvPicPr>
          <p:cNvPr id="102402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882" y="1387707"/>
            <a:ext cx="11269014" cy="5389310"/>
          </a:xfrm>
          <a:prstGeom prst="rect">
            <a:avLst/>
          </a:prstGeom>
        </p:spPr>
      </p:pic>
      <p:sp>
        <p:nvSpPr>
          <p:cNvPr id="102403" name="Text Box 5"/>
          <p:cNvSpPr txBox="1">
            <a:spLocks noChangeArrowheads="1"/>
          </p:cNvSpPr>
          <p:nvPr/>
        </p:nvSpPr>
        <p:spPr bwMode="auto">
          <a:xfrm>
            <a:off x="5181600" y="2286000"/>
            <a:ext cx="6286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endParaRPr lang="en-US" sz="3000"/>
          </a:p>
        </p:txBody>
      </p:sp>
      <p:sp>
        <p:nvSpPr>
          <p:cNvPr id="102404" name="Text Box 6"/>
          <p:cNvSpPr txBox="1">
            <a:spLocks noChangeArrowheads="1"/>
          </p:cNvSpPr>
          <p:nvPr/>
        </p:nvSpPr>
        <p:spPr bwMode="auto">
          <a:xfrm>
            <a:off x="5963245" y="4155878"/>
            <a:ext cx="15430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50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102405" name="Text Box 7"/>
          <p:cNvSpPr txBox="1">
            <a:spLocks noChangeArrowheads="1"/>
          </p:cNvSpPr>
          <p:nvPr/>
        </p:nvSpPr>
        <p:spPr bwMode="auto">
          <a:xfrm>
            <a:off x="496883" y="1407921"/>
            <a:ext cx="351176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Biliteracy is for ALL developing bilinguals – all students participate actively and meaningfully</a:t>
            </a:r>
          </a:p>
        </p:txBody>
      </p:sp>
      <p:sp>
        <p:nvSpPr>
          <p:cNvPr id="102407" name="Text Box 9"/>
          <p:cNvSpPr txBox="1">
            <a:spLocks noChangeArrowheads="1"/>
          </p:cNvSpPr>
          <p:nvPr/>
        </p:nvSpPr>
        <p:spPr bwMode="auto">
          <a:xfrm>
            <a:off x="5981700" y="2032399"/>
            <a:ext cx="14859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50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102408" name="Text Box 10"/>
          <p:cNvSpPr txBox="1">
            <a:spLocks noChangeArrowheads="1"/>
          </p:cNvSpPr>
          <p:nvPr/>
        </p:nvSpPr>
        <p:spPr bwMode="auto">
          <a:xfrm>
            <a:off x="4440841" y="2872647"/>
            <a:ext cx="2285039" cy="1581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sz="1275" b="1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Teaching for </a:t>
            </a:r>
            <a:r>
              <a:rPr lang="en-US" sz="2400" b="1" dirty="0" err="1">
                <a:solidFill>
                  <a:srgbClr val="FF0000"/>
                </a:solidFill>
              </a:rPr>
              <a:t>Biliteracy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2409" name="Line 11"/>
          <p:cNvSpPr>
            <a:spLocks noChangeShapeType="1"/>
          </p:cNvSpPr>
          <p:nvPr/>
        </p:nvSpPr>
        <p:spPr bwMode="auto">
          <a:xfrm>
            <a:off x="5810250" y="1479606"/>
            <a:ext cx="0" cy="17143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10" name="Line 12"/>
          <p:cNvSpPr>
            <a:spLocks noChangeShapeType="1"/>
          </p:cNvSpPr>
          <p:nvPr/>
        </p:nvSpPr>
        <p:spPr bwMode="auto">
          <a:xfrm>
            <a:off x="5810250" y="4638565"/>
            <a:ext cx="0" cy="16890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552950" y="4213561"/>
            <a:ext cx="13716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10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552718" y="1378201"/>
            <a:ext cx="467470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Explicitly </a:t>
            </a:r>
            <a:r>
              <a:rPr lang="en-US" sz="2800" dirty="0" smtClean="0">
                <a:solidFill>
                  <a:srgbClr val="000000"/>
                </a:solidFill>
                <a:latin typeface="Tahoma" charset="0"/>
              </a:rPr>
              <a:t>builds </a:t>
            </a:r>
            <a:r>
              <a:rPr lang="en-US" sz="2800" b="1" dirty="0" smtClean="0">
                <a:solidFill>
                  <a:srgbClr val="000000"/>
                </a:solidFill>
                <a:latin typeface="Tahoma" charset="0"/>
              </a:rPr>
              <a:t>receptive </a:t>
            </a:r>
            <a:r>
              <a:rPr lang="en-US" sz="2800" b="1" dirty="0">
                <a:solidFill>
                  <a:srgbClr val="000000"/>
                </a:solidFill>
                <a:latin typeface="Tahoma" charset="0"/>
              </a:rPr>
              <a:t>and productive oral language </a:t>
            </a: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in anticipation of content and literacy instruction</a:t>
            </a:r>
            <a:endParaRPr lang="en-US" sz="2800" b="1" dirty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496883" y="4942579"/>
            <a:ext cx="268615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Integrates literacy and content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6680804" y="4511692"/>
            <a:ext cx="454661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0000"/>
                </a:solidFill>
                <a:latin typeface="Tahoma" charset="0"/>
              </a:rPr>
              <a:t>Strategically plans for the three linguistic spaces: Spanish, the Bridge, and English </a:t>
            </a:r>
          </a:p>
        </p:txBody>
      </p:sp>
    </p:spTree>
    <p:extLst>
      <p:ext uri="{BB962C8B-B14F-4D97-AF65-F5344CB8AC3E}">
        <p14:creationId xmlns:p14="http://schemas.microsoft.com/office/powerpoint/2010/main" val="169857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 idx="4294967295"/>
          </p:nvPr>
        </p:nvSpPr>
        <p:spPr>
          <a:xfrm>
            <a:off x="1857845" y="815401"/>
            <a:ext cx="8644308" cy="49827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TEKS based integrated instructional units</a:t>
            </a:r>
            <a:br>
              <a:rPr lang="en-US" sz="3600" b="1" dirty="0">
                <a:latin typeface="+mn-lt"/>
              </a:rPr>
            </a:br>
            <a:endParaRPr lang="en-US" altLang="en-US" sz="3600" b="1" dirty="0">
              <a:latin typeface="+mn-lt"/>
              <a:ea typeface="Calibri" charset="0"/>
              <a:cs typeface="Calibri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763716" y="1192654"/>
            <a:ext cx="8601469" cy="334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0" indent="0">
              <a:buNone/>
            </a:pPr>
            <a:r>
              <a:rPr lang="en-US" b="1" dirty="0"/>
              <a:t>Segundo </a:t>
            </a:r>
            <a:r>
              <a:rPr lang="en-US" b="1" dirty="0" err="1"/>
              <a:t>grado</a:t>
            </a:r>
            <a:r>
              <a:rPr lang="en-US" b="1" dirty="0"/>
              <a:t>- </a:t>
            </a:r>
            <a:r>
              <a:rPr lang="en-US" b="1" dirty="0" err="1"/>
              <a:t>Ciencias</a:t>
            </a:r>
            <a:endParaRPr lang="en-US" b="1" dirty="0"/>
          </a:p>
          <a:p>
            <a:pPr marL="0" indent="0">
              <a:buNone/>
            </a:pPr>
            <a:r>
              <a:rPr lang="es-ES" sz="2800" dirty="0"/>
              <a:t>2. 8 La Tierra y el espacio. El estudiante entiende que hay </a:t>
            </a:r>
            <a:r>
              <a:rPr lang="es-ES" sz="2800" b="1" dirty="0">
                <a:solidFill>
                  <a:schemeClr val="accent1">
                    <a:lumMod val="50000"/>
                  </a:schemeClr>
                </a:solidFill>
              </a:rPr>
              <a:t>patrones reconocibles en la naturaleza y entre los objetos en el cielo.</a:t>
            </a:r>
            <a:r>
              <a:rPr lang="es-ES" sz="2800" dirty="0"/>
              <a:t> Se espera que el estudiante:</a:t>
            </a:r>
            <a:endParaRPr lang="en-US" sz="2800" dirty="0"/>
          </a:p>
          <a:p>
            <a:pPr marL="0" indent="0">
              <a:buNone/>
            </a:pPr>
            <a:r>
              <a:rPr lang="es-ES_tradnl" sz="2800" dirty="0"/>
              <a:t>(A) </a:t>
            </a:r>
            <a:r>
              <a:rPr lang="es-ES_tradnl" sz="2800" b="1" dirty="0"/>
              <a:t>mida</a:t>
            </a:r>
            <a:r>
              <a:rPr lang="es-ES_tradnl" sz="2800" dirty="0"/>
              <a:t>, </a:t>
            </a:r>
            <a:r>
              <a:rPr lang="es-ES_tradnl" sz="2800" b="1" dirty="0"/>
              <a:t>anote</a:t>
            </a:r>
            <a:r>
              <a:rPr lang="es-ES_tradnl" sz="2800" dirty="0"/>
              <a:t> y </a:t>
            </a:r>
            <a:r>
              <a:rPr lang="es-ES_tradnl" sz="2800" b="1" dirty="0">
                <a:solidFill>
                  <a:srgbClr val="FF0000"/>
                </a:solidFill>
              </a:rPr>
              <a:t>haga gráficas </a:t>
            </a:r>
            <a:r>
              <a:rPr lang="es-ES_tradnl" sz="2800" dirty="0"/>
              <a:t>sobre la información del estado del tiempo, incluyendo </a:t>
            </a:r>
            <a:r>
              <a:rPr lang="es-ES_tradnl" sz="2800" b="1" dirty="0">
                <a:solidFill>
                  <a:schemeClr val="accent6">
                    <a:lumMod val="75000"/>
                  </a:schemeClr>
                </a:solidFill>
              </a:rPr>
              <a:t>la temperatura, las condiciones del viento, precipitación y nubosidad</a:t>
            </a:r>
            <a:r>
              <a:rPr lang="es-ES_tradnl" sz="2800" dirty="0"/>
              <a:t>, para identificar los patrones en esa información; </a:t>
            </a:r>
            <a:endParaRPr lang="es-ES_tradnl" dirty="0"/>
          </a:p>
          <a:p>
            <a:pPr marL="0" indent="0">
              <a:buNone/>
            </a:pPr>
            <a:r>
              <a:rPr lang="fr-FR" sz="2800" dirty="0"/>
              <a:t>(B) </a:t>
            </a:r>
            <a:r>
              <a:rPr lang="fr-FR" sz="2800" b="1" dirty="0" err="1"/>
              <a:t>identifique</a:t>
            </a:r>
            <a:r>
              <a:rPr lang="fr-FR" sz="2800" dirty="0"/>
              <a:t> la </a:t>
            </a:r>
            <a:r>
              <a:rPr lang="fr-FR" sz="2800" dirty="0" err="1"/>
              <a:t>importancia</a:t>
            </a:r>
            <a:r>
              <a:rPr lang="fr-FR" sz="2800" dirty="0"/>
              <a:t> de la </a:t>
            </a:r>
            <a:r>
              <a:rPr lang="fr-FR" sz="2800" dirty="0" err="1"/>
              <a:t>información</a:t>
            </a:r>
            <a:r>
              <a:rPr lang="fr-FR" sz="2800" dirty="0"/>
              <a:t> sobre el </a:t>
            </a:r>
            <a:r>
              <a:rPr lang="fr-FR" sz="2800" dirty="0" err="1"/>
              <a:t>estado</a:t>
            </a:r>
            <a:r>
              <a:rPr lang="fr-FR" sz="2800" dirty="0"/>
              <a:t> </a:t>
            </a:r>
            <a:r>
              <a:rPr lang="fr-FR" sz="2800" dirty="0" err="1"/>
              <a:t>del</a:t>
            </a:r>
            <a:r>
              <a:rPr lang="fr-FR" sz="2800" dirty="0"/>
              <a:t> </a:t>
            </a:r>
            <a:r>
              <a:rPr lang="fr-FR" sz="2800" dirty="0" err="1"/>
              <a:t>tiempo</a:t>
            </a:r>
            <a:r>
              <a:rPr lang="fr-FR" sz="2800" dirty="0"/>
              <a:t> y la que es de </a:t>
            </a:r>
            <a:r>
              <a:rPr lang="fr-FR" sz="2800" dirty="0" err="1"/>
              <a:t>temporada</a:t>
            </a:r>
            <a:r>
              <a:rPr lang="fr-FR" sz="2800" dirty="0"/>
              <a:t> para </a:t>
            </a:r>
            <a:r>
              <a:rPr lang="fr-FR" sz="2800" dirty="0" err="1"/>
              <a:t>tomar</a:t>
            </a:r>
            <a:r>
              <a:rPr lang="fr-FR" sz="2800" dirty="0"/>
              <a:t> </a:t>
            </a:r>
            <a:r>
              <a:rPr lang="fr-FR" sz="2800" dirty="0" err="1"/>
              <a:t>decisiones</a:t>
            </a:r>
            <a:r>
              <a:rPr lang="fr-FR" sz="2800" dirty="0"/>
              <a:t> </a:t>
            </a:r>
            <a:r>
              <a:rPr lang="fr-FR" sz="2800" dirty="0" err="1"/>
              <a:t>relacionadas</a:t>
            </a:r>
            <a:r>
              <a:rPr lang="fr-FR" sz="2800" dirty="0"/>
              <a:t> con </a:t>
            </a:r>
            <a:r>
              <a:rPr lang="fr-FR" sz="2800" dirty="0" err="1"/>
              <a:t>qué</a:t>
            </a:r>
            <a:r>
              <a:rPr lang="fr-FR" sz="2800" dirty="0"/>
              <a:t> </a:t>
            </a:r>
            <a:r>
              <a:rPr lang="fr-FR" sz="2800" dirty="0" err="1"/>
              <a:t>ropa</a:t>
            </a:r>
            <a:r>
              <a:rPr lang="fr-FR" sz="2800" dirty="0"/>
              <a:t> </a:t>
            </a:r>
            <a:r>
              <a:rPr lang="fr-FR" sz="2800" dirty="0" err="1"/>
              <a:t>usar</a:t>
            </a:r>
            <a:r>
              <a:rPr lang="fr-FR" sz="2800" dirty="0"/>
              <a:t>, </a:t>
            </a:r>
            <a:r>
              <a:rPr lang="fr-FR" sz="2800" dirty="0" err="1"/>
              <a:t>actividades</a:t>
            </a:r>
            <a:r>
              <a:rPr lang="fr-FR" sz="2800" dirty="0"/>
              <a:t> </a:t>
            </a:r>
            <a:r>
              <a:rPr lang="fr-FR" sz="2800" dirty="0" err="1"/>
              <a:t>diarias</a:t>
            </a:r>
            <a:r>
              <a:rPr lang="fr-FR" sz="2800" dirty="0"/>
              <a:t> y el transporte;</a:t>
            </a:r>
          </a:p>
          <a:p>
            <a:endParaRPr lang="en-US" sz="1800" dirty="0"/>
          </a:p>
          <a:p>
            <a:endParaRPr lang="en-US" sz="2250" b="1" dirty="0"/>
          </a:p>
          <a:p>
            <a:pPr algn="ctr"/>
            <a:endParaRPr lang="en-US" sz="4950" b="1" dirty="0"/>
          </a:p>
          <a:p>
            <a:endParaRPr lang="en-US" altLang="x-none" sz="1800" dirty="0"/>
          </a:p>
        </p:txBody>
      </p:sp>
    </p:spTree>
    <p:extLst>
      <p:ext uri="{BB962C8B-B14F-4D97-AF65-F5344CB8AC3E}">
        <p14:creationId xmlns:p14="http://schemas.microsoft.com/office/powerpoint/2010/main" val="156137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 idx="4294967295"/>
          </p:nvPr>
        </p:nvSpPr>
        <p:spPr>
          <a:xfrm>
            <a:off x="1035424" y="761612"/>
            <a:ext cx="10287000" cy="49827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b="1" dirty="0">
                <a:latin typeface="+mn-lt"/>
              </a:rPr>
              <a:t>TEKS based integrated instructional units</a:t>
            </a:r>
            <a:br>
              <a:rPr lang="en-US" b="1" dirty="0">
                <a:latin typeface="+mn-lt"/>
              </a:rPr>
            </a:br>
            <a:endParaRPr lang="en-US" altLang="en-US" b="1" dirty="0">
              <a:latin typeface="+mn-lt"/>
              <a:ea typeface="Calibri" charset="0"/>
              <a:cs typeface="Calibri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116107" y="1535186"/>
            <a:ext cx="10206317" cy="334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0" indent="0">
              <a:buNone/>
            </a:pPr>
            <a:r>
              <a:rPr lang="en-US" altLang="en-US" b="1" dirty="0">
                <a:latin typeface="+mn-lt"/>
                <a:ea typeface="Calibri" charset="0"/>
                <a:cs typeface="Calibri" charset="0"/>
              </a:rPr>
              <a:t>Segundo:  </a:t>
            </a:r>
            <a:r>
              <a:rPr lang="en-US" altLang="en-US" b="1" dirty="0" err="1">
                <a:latin typeface="+mn-lt"/>
                <a:ea typeface="Calibri" charset="0"/>
                <a:cs typeface="Calibri" charset="0"/>
              </a:rPr>
              <a:t>Escritura</a:t>
            </a:r>
            <a:r>
              <a:rPr lang="en-US" altLang="en-US" b="1" dirty="0">
                <a:latin typeface="+mn-lt"/>
                <a:ea typeface="Calibri" charset="0"/>
                <a:cs typeface="Calibri" charset="0"/>
              </a:rPr>
              <a:t> </a:t>
            </a:r>
            <a:r>
              <a:rPr lang="mr-IN" altLang="en-US" b="1" dirty="0">
                <a:latin typeface="+mn-lt"/>
                <a:ea typeface="Calibri" charset="0"/>
                <a:cs typeface="Calibri" charset="0"/>
              </a:rPr>
              <a:t>–</a:t>
            </a:r>
            <a:r>
              <a:rPr lang="en-US" altLang="en-US" b="1" dirty="0">
                <a:latin typeface="+mn-lt"/>
                <a:ea typeface="Calibri" charset="0"/>
                <a:cs typeface="Calibri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(20) </a:t>
            </a:r>
            <a:r>
              <a:rPr lang="en-US" dirty="0" err="1">
                <a:latin typeface="+mn-lt"/>
              </a:rPr>
              <a:t>Escritura</a:t>
            </a:r>
            <a:r>
              <a:rPr lang="en-US" dirty="0">
                <a:latin typeface="+mn-lt"/>
              </a:rPr>
              <a:t>/</a:t>
            </a:r>
            <a:r>
              <a:rPr lang="en-US" dirty="0" err="1">
                <a:latin typeface="+mn-lt"/>
              </a:rPr>
              <a:t>textos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persuasivos</a:t>
            </a:r>
            <a:r>
              <a:rPr lang="en-US" dirty="0">
                <a:latin typeface="+mn-lt"/>
              </a:rPr>
              <a:t>. Los </a:t>
            </a:r>
            <a:r>
              <a:rPr lang="en-US" dirty="0" err="1">
                <a:latin typeface="+mn-lt"/>
              </a:rPr>
              <a:t>estudiantes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escriben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textos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persuasivos</a:t>
            </a:r>
            <a:r>
              <a:rPr lang="en-US" dirty="0">
                <a:latin typeface="+mn-lt"/>
              </a:rPr>
              <a:t> para </a:t>
            </a:r>
            <a:r>
              <a:rPr lang="en-US" dirty="0" err="1">
                <a:latin typeface="+mn-lt"/>
              </a:rPr>
              <a:t>influenciar</a:t>
            </a:r>
            <a:r>
              <a:rPr lang="en-US" dirty="0">
                <a:latin typeface="+mn-lt"/>
              </a:rPr>
              <a:t> las </a:t>
            </a:r>
            <a:r>
              <a:rPr lang="en-US" dirty="0" err="1">
                <a:latin typeface="+mn-lt"/>
              </a:rPr>
              <a:t>actitudes</a:t>
            </a:r>
            <a:r>
              <a:rPr lang="en-US" dirty="0">
                <a:latin typeface="+mn-lt"/>
              </a:rPr>
              <a:t> o </a:t>
            </a:r>
            <a:r>
              <a:rPr lang="en-US" dirty="0" err="1">
                <a:latin typeface="+mn-lt"/>
              </a:rPr>
              <a:t>acciones</a:t>
            </a:r>
            <a:r>
              <a:rPr lang="en-US" dirty="0">
                <a:latin typeface="+mn-lt"/>
              </a:rPr>
              <a:t> de un </a:t>
            </a:r>
            <a:r>
              <a:rPr lang="en-US" dirty="0" err="1">
                <a:latin typeface="+mn-lt"/>
              </a:rPr>
              <a:t>público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específico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sobre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temas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específicos</a:t>
            </a:r>
            <a:r>
              <a:rPr lang="en-US" dirty="0">
                <a:latin typeface="+mn-lt"/>
              </a:rPr>
              <a:t>. Se </a:t>
            </a:r>
            <a:r>
              <a:rPr lang="en-US" dirty="0" err="1">
                <a:latin typeface="+mn-lt"/>
              </a:rPr>
              <a:t>espera</a:t>
            </a:r>
            <a:r>
              <a:rPr lang="en-US" dirty="0">
                <a:latin typeface="+mn-lt"/>
              </a:rPr>
              <a:t> que </a:t>
            </a:r>
            <a:r>
              <a:rPr lang="en-US" dirty="0" err="1">
                <a:latin typeface="+mn-lt"/>
              </a:rPr>
              <a:t>los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estudiantes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escriban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ensayos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persuasivos</a:t>
            </a:r>
            <a:r>
              <a:rPr lang="en-US" dirty="0">
                <a:latin typeface="+mn-lt"/>
              </a:rPr>
              <a:t> para el </a:t>
            </a:r>
            <a:r>
              <a:rPr lang="en-US" dirty="0" err="1">
                <a:latin typeface="+mn-lt"/>
              </a:rPr>
              <a:t>público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apropiado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en</a:t>
            </a:r>
            <a:r>
              <a:rPr lang="en-US" dirty="0">
                <a:latin typeface="+mn-lt"/>
              </a:rPr>
              <a:t> la </a:t>
            </a:r>
            <a:r>
              <a:rPr lang="en-US" dirty="0" err="1">
                <a:latin typeface="+mn-lt"/>
              </a:rPr>
              <a:t>escuela</a:t>
            </a:r>
            <a:r>
              <a:rPr lang="en-US" dirty="0">
                <a:latin typeface="+mn-lt"/>
              </a:rPr>
              <a:t>, casa o </a:t>
            </a:r>
            <a:r>
              <a:rPr lang="en-US" dirty="0" err="1">
                <a:latin typeface="+mn-lt"/>
              </a:rPr>
              <a:t>comunidad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sobre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temas</a:t>
            </a:r>
            <a:r>
              <a:rPr lang="en-US" dirty="0">
                <a:latin typeface="+mn-lt"/>
              </a:rPr>
              <a:t> que </a:t>
            </a:r>
            <a:r>
              <a:rPr lang="en-US" dirty="0" err="1">
                <a:latin typeface="+mn-lt"/>
              </a:rPr>
              <a:t>sean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importantes</a:t>
            </a:r>
            <a:r>
              <a:rPr lang="en-US" dirty="0">
                <a:latin typeface="+mn-lt"/>
              </a:rPr>
              <a:t> para el </a:t>
            </a:r>
            <a:r>
              <a:rPr lang="en-US" dirty="0" err="1">
                <a:latin typeface="+mn-lt"/>
              </a:rPr>
              <a:t>estudiante</a:t>
            </a:r>
            <a:r>
              <a:rPr lang="en-US" dirty="0">
                <a:latin typeface="+mn-lt"/>
              </a:rPr>
              <a:t>.</a:t>
            </a:r>
          </a:p>
          <a:p>
            <a:endParaRPr lang="en-US" b="1" dirty="0">
              <a:latin typeface="+mn-lt"/>
            </a:endParaRPr>
          </a:p>
          <a:p>
            <a:pPr algn="ctr"/>
            <a:endParaRPr lang="en-US" b="1" dirty="0">
              <a:latin typeface="+mn-lt"/>
            </a:endParaRPr>
          </a:p>
          <a:p>
            <a:endParaRPr lang="en-US" altLang="x-non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977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 idx="4294967295"/>
          </p:nvPr>
        </p:nvSpPr>
        <p:spPr>
          <a:xfrm>
            <a:off x="2030506" y="666827"/>
            <a:ext cx="7951121" cy="49827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TEKS based integrated instructional units</a:t>
            </a:r>
            <a:br>
              <a:rPr lang="en-US" sz="3600" b="1" dirty="0">
                <a:latin typeface="+mn-lt"/>
              </a:rPr>
            </a:br>
            <a:endParaRPr lang="en-US" altLang="en-US" sz="3600" b="1" dirty="0">
              <a:latin typeface="+mn-lt"/>
              <a:ea typeface="Calibri" charset="0"/>
              <a:cs typeface="Calibri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941294" y="1165104"/>
            <a:ext cx="10771094" cy="334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0" indent="0">
              <a:buNone/>
            </a:pPr>
            <a:r>
              <a:rPr lang="en-US" altLang="en-US" b="1" dirty="0">
                <a:ea typeface="Calibri" charset="0"/>
                <a:cs typeface="Calibri" charset="0"/>
              </a:rPr>
              <a:t>Segundo:  </a:t>
            </a:r>
            <a:r>
              <a:rPr lang="en-US" altLang="en-US" b="1" dirty="0" err="1">
                <a:ea typeface="Calibri" charset="0"/>
                <a:cs typeface="Calibri" charset="0"/>
              </a:rPr>
              <a:t>Lectura</a:t>
            </a:r>
            <a:r>
              <a:rPr lang="en-US" altLang="en-US" b="1" dirty="0">
                <a:ea typeface="Calibri" charset="0"/>
                <a:cs typeface="Calibri" charset="0"/>
              </a:rPr>
              <a:t> </a:t>
            </a:r>
            <a:r>
              <a:rPr lang="mr-IN" altLang="en-US" b="1" dirty="0">
                <a:ea typeface="Calibri" charset="0"/>
                <a:cs typeface="Calibri" charset="0"/>
              </a:rPr>
              <a:t>–</a:t>
            </a:r>
            <a:r>
              <a:rPr lang="en-US" altLang="en-US" b="1" dirty="0">
                <a:ea typeface="Calibri" charset="0"/>
                <a:cs typeface="Calibri" charset="0"/>
              </a:rPr>
              <a:t> 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(14) </a:t>
            </a:r>
            <a:r>
              <a:rPr lang="en-US" dirty="0" err="1"/>
              <a:t>Lectura</a:t>
            </a:r>
            <a:r>
              <a:rPr lang="en-US" dirty="0"/>
              <a:t>/</a:t>
            </a:r>
            <a:r>
              <a:rPr lang="en-US" dirty="0" err="1"/>
              <a:t>comprensión</a:t>
            </a:r>
            <a:r>
              <a:rPr lang="en-US" dirty="0"/>
              <a:t> de </a:t>
            </a:r>
            <a:r>
              <a:rPr lang="en-US" dirty="0" err="1"/>
              <a:t>textos</a:t>
            </a:r>
            <a:r>
              <a:rPr lang="en-US" dirty="0"/>
              <a:t> </a:t>
            </a:r>
            <a:r>
              <a:rPr lang="en-US" dirty="0" err="1"/>
              <a:t>informativos</a:t>
            </a:r>
            <a:r>
              <a:rPr lang="en-US" dirty="0"/>
              <a:t>/</a:t>
            </a:r>
            <a:r>
              <a:rPr lang="en-US" dirty="0" err="1"/>
              <a:t>textos</a:t>
            </a:r>
            <a:r>
              <a:rPr lang="en-US" dirty="0"/>
              <a:t> </a:t>
            </a:r>
            <a:r>
              <a:rPr lang="en-US" dirty="0" err="1"/>
              <a:t>expositivos</a:t>
            </a:r>
            <a:r>
              <a:rPr lang="en-US" dirty="0"/>
              <a:t>. Los </a:t>
            </a:r>
            <a:r>
              <a:rPr lang="en-US" dirty="0" err="1"/>
              <a:t>estudiantes</a:t>
            </a:r>
            <a:r>
              <a:rPr lang="en-US" dirty="0"/>
              <a:t> </a:t>
            </a:r>
            <a:r>
              <a:rPr lang="en-US" dirty="0" err="1"/>
              <a:t>analizan</a:t>
            </a:r>
            <a:r>
              <a:rPr lang="en-US" dirty="0"/>
              <a:t>, </a:t>
            </a:r>
            <a:r>
              <a:rPr lang="en-US" dirty="0" err="1"/>
              <a:t>infieren</a:t>
            </a:r>
            <a:r>
              <a:rPr lang="en-US" dirty="0"/>
              <a:t> y </a:t>
            </a:r>
            <a:r>
              <a:rPr lang="en-US" dirty="0" err="1"/>
              <a:t>sacan</a:t>
            </a:r>
            <a:r>
              <a:rPr lang="en-US" dirty="0"/>
              <a:t> </a:t>
            </a:r>
            <a:r>
              <a:rPr lang="en-US" dirty="0" err="1"/>
              <a:t>conclusiones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el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expositivo</a:t>
            </a:r>
            <a:r>
              <a:rPr lang="en-US" dirty="0"/>
              <a:t> y </a:t>
            </a:r>
            <a:r>
              <a:rPr lang="en-US" dirty="0" err="1"/>
              <a:t>proporcionan</a:t>
            </a:r>
            <a:r>
              <a:rPr lang="en-US" dirty="0"/>
              <a:t> </a:t>
            </a:r>
            <a:r>
              <a:rPr lang="en-US" dirty="0" err="1"/>
              <a:t>evidencia</a:t>
            </a:r>
            <a:r>
              <a:rPr lang="en-US" dirty="0"/>
              <a:t> del </a:t>
            </a:r>
            <a:r>
              <a:rPr lang="en-US" dirty="0" err="1"/>
              <a:t>texto</a:t>
            </a:r>
            <a:r>
              <a:rPr lang="en-US" dirty="0"/>
              <a:t> para </a:t>
            </a:r>
            <a:r>
              <a:rPr lang="en-US" dirty="0" err="1"/>
              <a:t>apoyar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comprensión</a:t>
            </a:r>
            <a:r>
              <a:rPr lang="en-US" dirty="0"/>
              <a:t>. Se </a:t>
            </a:r>
            <a:r>
              <a:rPr lang="en-US" dirty="0" err="1"/>
              <a:t>espera</a:t>
            </a:r>
            <a:r>
              <a:rPr lang="en-US" dirty="0"/>
              <a:t> que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estudiantes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(A) </a:t>
            </a:r>
            <a:r>
              <a:rPr lang="en-US" dirty="0" err="1"/>
              <a:t>identifiquen</a:t>
            </a:r>
            <a:r>
              <a:rPr lang="en-US" dirty="0"/>
              <a:t> la idea principal de un </a:t>
            </a:r>
            <a:r>
              <a:rPr lang="en-US" dirty="0" err="1"/>
              <a:t>texto</a:t>
            </a:r>
            <a:r>
              <a:rPr lang="en-US" dirty="0"/>
              <a:t> y la </a:t>
            </a:r>
            <a:r>
              <a:rPr lang="en-US" dirty="0" err="1"/>
              <a:t>distingan</a:t>
            </a:r>
            <a:r>
              <a:rPr lang="en-US" dirty="0"/>
              <a:t> del </a:t>
            </a:r>
            <a:r>
              <a:rPr lang="en-US" dirty="0" err="1"/>
              <a:t>tema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(B) </a:t>
            </a:r>
            <a:r>
              <a:rPr lang="en-US" dirty="0" err="1"/>
              <a:t>localicen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hechos</a:t>
            </a:r>
            <a:r>
              <a:rPr lang="en-US" dirty="0"/>
              <a:t> que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claramente</a:t>
            </a:r>
            <a:r>
              <a:rPr lang="en-US" dirty="0"/>
              <a:t> </a:t>
            </a:r>
            <a:r>
              <a:rPr lang="en-US" dirty="0" err="1"/>
              <a:t>especificados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texto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altLang="x-none" sz="1800" dirty="0"/>
          </a:p>
        </p:txBody>
      </p:sp>
    </p:spTree>
    <p:extLst>
      <p:ext uri="{BB962C8B-B14F-4D97-AF65-F5344CB8AC3E}">
        <p14:creationId xmlns:p14="http://schemas.microsoft.com/office/powerpoint/2010/main" val="160958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 idx="4294967295"/>
          </p:nvPr>
        </p:nvSpPr>
        <p:spPr>
          <a:xfrm>
            <a:off x="2447365" y="761612"/>
            <a:ext cx="8619564" cy="49827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TEKS based integrated instructional units</a:t>
            </a:r>
            <a:br>
              <a:rPr lang="en-US" sz="3600" b="1" dirty="0">
                <a:latin typeface="+mn-lt"/>
              </a:rPr>
            </a:br>
            <a:endParaRPr lang="en-US" altLang="en-US" sz="3600" b="1" dirty="0">
              <a:latin typeface="+mn-lt"/>
              <a:ea typeface="Calibri" charset="0"/>
              <a:cs typeface="Calibri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10989" y="1508291"/>
            <a:ext cx="11443446" cy="3342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+mn-lt"/>
              </a:rPr>
              <a:t>Segundo </a:t>
            </a:r>
            <a:r>
              <a:rPr lang="en-US" sz="2800" b="1" dirty="0" err="1">
                <a:latin typeface="+mn-lt"/>
              </a:rPr>
              <a:t>Grado</a:t>
            </a:r>
            <a:r>
              <a:rPr lang="en-US" sz="2800" b="1" dirty="0">
                <a:latin typeface="+mn-lt"/>
              </a:rPr>
              <a:t>- </a:t>
            </a:r>
            <a:r>
              <a:rPr lang="en-US" sz="2800" b="1" dirty="0" err="1">
                <a:latin typeface="+mn-lt"/>
              </a:rPr>
              <a:t>Lectura</a:t>
            </a:r>
            <a:endParaRPr lang="en-US" sz="2800" b="1" dirty="0">
              <a:latin typeface="+mn-lt"/>
            </a:endParaRPr>
          </a:p>
          <a:p>
            <a:r>
              <a:rPr lang="en-US" sz="2800" dirty="0">
                <a:latin typeface="+mn-lt"/>
              </a:rPr>
              <a:t>(5) </a:t>
            </a:r>
            <a:r>
              <a:rPr lang="en-US" sz="2800" dirty="0" err="1">
                <a:latin typeface="+mn-lt"/>
              </a:rPr>
              <a:t>Lectura</a:t>
            </a:r>
            <a:r>
              <a:rPr lang="en-US" sz="2800" dirty="0">
                <a:latin typeface="+mn-lt"/>
              </a:rPr>
              <a:t>/</a:t>
            </a:r>
            <a:r>
              <a:rPr lang="en-US" sz="2800" dirty="0" err="1">
                <a:latin typeface="+mn-lt"/>
              </a:rPr>
              <a:t>desarrollo</a:t>
            </a:r>
            <a:r>
              <a:rPr lang="en-US" sz="2800" dirty="0">
                <a:latin typeface="+mn-lt"/>
              </a:rPr>
              <a:t> del </a:t>
            </a:r>
            <a:r>
              <a:rPr lang="en-US" sz="2800" dirty="0" err="1">
                <a:latin typeface="+mn-lt"/>
              </a:rPr>
              <a:t>vocabulario</a:t>
            </a:r>
            <a:r>
              <a:rPr lang="en-US" sz="2800" dirty="0">
                <a:latin typeface="+mn-lt"/>
              </a:rPr>
              <a:t>. Los </a:t>
            </a:r>
            <a:r>
              <a:rPr lang="en-US" sz="2800" dirty="0" err="1">
                <a:latin typeface="+mn-lt"/>
              </a:rPr>
              <a:t>estudiantes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comprenden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vocabulario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nuevo</a:t>
            </a:r>
            <a:r>
              <a:rPr lang="en-US" sz="2800" dirty="0">
                <a:latin typeface="+mn-lt"/>
              </a:rPr>
              <a:t> y lo </a:t>
            </a:r>
            <a:r>
              <a:rPr lang="en-US" sz="2800" dirty="0" err="1">
                <a:latin typeface="+mn-lt"/>
              </a:rPr>
              <a:t>utilizan</a:t>
            </a:r>
            <a:r>
              <a:rPr lang="en-US" sz="2800" dirty="0">
                <a:latin typeface="+mn-lt"/>
              </a:rPr>
              <a:t> al leer y al </a:t>
            </a:r>
            <a:r>
              <a:rPr lang="en-US" sz="2800" dirty="0" err="1">
                <a:latin typeface="+mn-lt"/>
              </a:rPr>
              <a:t>escribir</a:t>
            </a:r>
            <a:r>
              <a:rPr lang="en-US" sz="2800" dirty="0">
                <a:latin typeface="+mn-lt"/>
              </a:rPr>
              <a:t>. Se </a:t>
            </a:r>
            <a:r>
              <a:rPr lang="en-US" sz="2800" dirty="0" err="1">
                <a:latin typeface="+mn-lt"/>
              </a:rPr>
              <a:t>espera</a:t>
            </a:r>
            <a:r>
              <a:rPr lang="en-US" sz="2800" dirty="0">
                <a:latin typeface="+mn-lt"/>
              </a:rPr>
              <a:t> que </a:t>
            </a:r>
            <a:r>
              <a:rPr lang="en-US" sz="2800" dirty="0" err="1">
                <a:latin typeface="+mn-lt"/>
              </a:rPr>
              <a:t>los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estudiantes</a:t>
            </a:r>
            <a:r>
              <a:rPr lang="en-US" sz="2800" dirty="0">
                <a:latin typeface="+mn-lt"/>
              </a:rPr>
              <a:t>: </a:t>
            </a:r>
          </a:p>
          <a:p>
            <a:r>
              <a:rPr lang="en-US" sz="2800" dirty="0">
                <a:latin typeface="+mn-lt"/>
              </a:rPr>
              <a:t>(A) </a:t>
            </a:r>
            <a:r>
              <a:rPr lang="en-US" sz="2800" dirty="0" err="1">
                <a:latin typeface="+mn-lt"/>
              </a:rPr>
              <a:t>usen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prefijos</a:t>
            </a:r>
            <a:r>
              <a:rPr lang="en-US" sz="2800" dirty="0">
                <a:latin typeface="+mn-lt"/>
              </a:rPr>
              <a:t> y </a:t>
            </a:r>
            <a:r>
              <a:rPr lang="en-US" sz="2800" dirty="0" err="1">
                <a:latin typeface="+mn-lt"/>
              </a:rPr>
              <a:t>sufijos</a:t>
            </a:r>
            <a:r>
              <a:rPr lang="en-US" sz="2800" dirty="0">
                <a:latin typeface="+mn-lt"/>
              </a:rPr>
              <a:t> para </a:t>
            </a:r>
            <a:r>
              <a:rPr lang="en-US" sz="2800" dirty="0" err="1">
                <a:latin typeface="+mn-lt"/>
              </a:rPr>
              <a:t>determinar</a:t>
            </a:r>
            <a:r>
              <a:rPr lang="en-US" sz="2800" dirty="0">
                <a:latin typeface="+mn-lt"/>
              </a:rPr>
              <a:t> el </a:t>
            </a:r>
            <a:r>
              <a:rPr lang="en-US" sz="2800" dirty="0" err="1">
                <a:latin typeface="+mn-lt"/>
              </a:rPr>
              <a:t>significado</a:t>
            </a:r>
            <a:r>
              <a:rPr lang="en-US" sz="2800" dirty="0">
                <a:latin typeface="+mn-lt"/>
              </a:rPr>
              <a:t> de las palabras (</a:t>
            </a:r>
            <a:r>
              <a:rPr lang="en-US" sz="2800" dirty="0" err="1">
                <a:latin typeface="+mn-lt"/>
              </a:rPr>
              <a:t>ej</a:t>
            </a:r>
            <a:r>
              <a:rPr lang="en-US" sz="2800" dirty="0">
                <a:latin typeface="+mn-lt"/>
              </a:rPr>
              <a:t>., </a:t>
            </a:r>
            <a:r>
              <a:rPr lang="en-US" sz="2800" dirty="0" err="1">
                <a:latin typeface="+mn-lt"/>
              </a:rPr>
              <a:t>componer</a:t>
            </a:r>
            <a:r>
              <a:rPr lang="en-US" sz="2800" dirty="0">
                <a:latin typeface="+mn-lt"/>
              </a:rPr>
              <a:t>/ </a:t>
            </a:r>
            <a:r>
              <a:rPr lang="en-US" sz="2800" dirty="0" err="1">
                <a:latin typeface="+mn-lt"/>
              </a:rPr>
              <a:t>descomponer</a:t>
            </a:r>
            <a:r>
              <a:rPr lang="en-US" sz="2800" dirty="0">
                <a:latin typeface="+mn-lt"/>
              </a:rPr>
              <a:t>; </a:t>
            </a:r>
            <a:r>
              <a:rPr lang="en-US" sz="2800" dirty="0" err="1">
                <a:latin typeface="+mn-lt"/>
              </a:rPr>
              <a:t>obedecer</a:t>
            </a:r>
            <a:r>
              <a:rPr lang="en-US" sz="2800" dirty="0">
                <a:latin typeface="+mn-lt"/>
              </a:rPr>
              <a:t>/</a:t>
            </a:r>
            <a:r>
              <a:rPr lang="en-US" sz="2800" dirty="0" err="1">
                <a:latin typeface="+mn-lt"/>
              </a:rPr>
              <a:t>desobedecer</a:t>
            </a:r>
            <a:r>
              <a:rPr lang="en-US" sz="2800" dirty="0">
                <a:latin typeface="+mn-lt"/>
              </a:rPr>
              <a:t>); </a:t>
            </a:r>
          </a:p>
          <a:p>
            <a:r>
              <a:rPr lang="en-US" sz="2800" dirty="0">
                <a:latin typeface="+mn-lt"/>
              </a:rPr>
              <a:t>(B) </a:t>
            </a:r>
            <a:r>
              <a:rPr lang="en-US" sz="2800" dirty="0" err="1">
                <a:latin typeface="+mn-lt"/>
              </a:rPr>
              <a:t>usen</a:t>
            </a:r>
            <a:r>
              <a:rPr lang="en-US" sz="2800" dirty="0">
                <a:latin typeface="+mn-lt"/>
              </a:rPr>
              <a:t> el </a:t>
            </a:r>
            <a:r>
              <a:rPr lang="en-US" sz="2800" dirty="0" err="1">
                <a:latin typeface="+mn-lt"/>
              </a:rPr>
              <a:t>contexto</a:t>
            </a:r>
            <a:r>
              <a:rPr lang="en-US" sz="2800" dirty="0">
                <a:latin typeface="+mn-lt"/>
              </a:rPr>
              <a:t> para </a:t>
            </a:r>
            <a:r>
              <a:rPr lang="en-US" sz="2800" dirty="0" err="1">
                <a:latin typeface="+mn-lt"/>
              </a:rPr>
              <a:t>determinar</a:t>
            </a:r>
            <a:r>
              <a:rPr lang="en-US" sz="2800" dirty="0">
                <a:latin typeface="+mn-lt"/>
              </a:rPr>
              <a:t> el </a:t>
            </a:r>
            <a:r>
              <a:rPr lang="en-US" sz="2800" dirty="0" err="1">
                <a:latin typeface="+mn-lt"/>
              </a:rPr>
              <a:t>significado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relevante</a:t>
            </a:r>
            <a:r>
              <a:rPr lang="en-US" sz="2800" dirty="0">
                <a:latin typeface="+mn-lt"/>
              </a:rPr>
              <a:t> de palabras </a:t>
            </a:r>
            <a:r>
              <a:rPr lang="en-US" sz="2800" dirty="0" err="1">
                <a:latin typeface="+mn-lt"/>
              </a:rPr>
              <a:t>poco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comunes</a:t>
            </a:r>
            <a:r>
              <a:rPr lang="en-US" sz="2800" dirty="0">
                <a:latin typeface="+mn-lt"/>
              </a:rPr>
              <a:t> o palabras con </a:t>
            </a:r>
            <a:r>
              <a:rPr lang="en-US" sz="2800" dirty="0" err="1">
                <a:latin typeface="+mn-lt"/>
              </a:rPr>
              <a:t>significados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múltiples</a:t>
            </a:r>
            <a:r>
              <a:rPr lang="en-US" sz="2800" dirty="0">
                <a:latin typeface="+mn-lt"/>
              </a:rPr>
              <a:t>; </a:t>
            </a:r>
          </a:p>
          <a:p>
            <a:r>
              <a:rPr lang="en-US" sz="2800" dirty="0">
                <a:latin typeface="+mn-lt"/>
              </a:rPr>
              <a:t>(C) </a:t>
            </a:r>
            <a:r>
              <a:rPr lang="en-US" sz="2800" dirty="0" err="1">
                <a:latin typeface="+mn-lt"/>
              </a:rPr>
              <a:t>identifiquen</a:t>
            </a:r>
            <a:r>
              <a:rPr lang="en-US" sz="2800" dirty="0">
                <a:latin typeface="+mn-lt"/>
              </a:rPr>
              <a:t> y </a:t>
            </a:r>
            <a:r>
              <a:rPr lang="en-US" sz="2800" dirty="0" err="1">
                <a:latin typeface="+mn-lt"/>
              </a:rPr>
              <a:t>usen</a:t>
            </a:r>
            <a:r>
              <a:rPr lang="en-US" sz="2800" dirty="0">
                <a:latin typeface="+mn-lt"/>
              </a:rPr>
              <a:t> palabras </a:t>
            </a:r>
            <a:r>
              <a:rPr lang="en-US" sz="2800" dirty="0" err="1">
                <a:latin typeface="+mn-lt"/>
              </a:rPr>
              <a:t>comunes</a:t>
            </a:r>
            <a:r>
              <a:rPr lang="en-US" sz="2800" dirty="0">
                <a:latin typeface="+mn-lt"/>
              </a:rPr>
              <a:t> con </a:t>
            </a:r>
            <a:r>
              <a:rPr lang="en-US" sz="2800" dirty="0" err="1">
                <a:latin typeface="+mn-lt"/>
              </a:rPr>
              <a:t>distinto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significado</a:t>
            </a:r>
            <a:endParaRPr lang="en-US" sz="2800" dirty="0">
              <a:latin typeface="+mn-lt"/>
            </a:endParaRPr>
          </a:p>
          <a:p>
            <a:endParaRPr lang="en-US" altLang="x-none" sz="1800" dirty="0"/>
          </a:p>
        </p:txBody>
      </p:sp>
    </p:spTree>
    <p:extLst>
      <p:ext uri="{BB962C8B-B14F-4D97-AF65-F5344CB8AC3E}">
        <p14:creationId xmlns:p14="http://schemas.microsoft.com/office/powerpoint/2010/main" val="107571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824247" y="454080"/>
            <a:ext cx="10573555" cy="148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l"/>
            <a:r>
              <a:rPr lang="en-US" altLang="x-none" sz="4000" b="1" dirty="0">
                <a:latin typeface="+mn-lt"/>
                <a:ea typeface="ＭＳ Ｐゴシック" charset="-128"/>
              </a:rPr>
              <a:t>The strategies and structures of biliteracy instruction reflect and support the developing bilingual.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1524000" y="2096430"/>
            <a:ext cx="9093200" cy="476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r>
              <a:rPr lang="en-US" sz="4400" dirty="0">
                <a:latin typeface="Calibri" charset="0"/>
              </a:rPr>
              <a:t>Biliteracy instruction is different from </a:t>
            </a:r>
            <a:r>
              <a:rPr lang="en-US" sz="4400" dirty="0" err="1">
                <a:latin typeface="Calibri" charset="0"/>
              </a:rPr>
              <a:t>monoliteracy</a:t>
            </a:r>
            <a:r>
              <a:rPr lang="en-US" sz="4400" dirty="0">
                <a:latin typeface="Calibri" charset="0"/>
              </a:rPr>
              <a:t> instruction.</a:t>
            </a:r>
          </a:p>
          <a:p>
            <a:r>
              <a:rPr lang="en-US" sz="4400" dirty="0">
                <a:latin typeface="Calibri" charset="0"/>
              </a:rPr>
              <a:t>Biliteracy instruction is different from two </a:t>
            </a:r>
            <a:r>
              <a:rPr lang="en-US" sz="4400" dirty="0" err="1">
                <a:latin typeface="Calibri" charset="0"/>
              </a:rPr>
              <a:t>monoliteracy</a:t>
            </a:r>
            <a:r>
              <a:rPr lang="en-US" sz="4400" dirty="0">
                <a:latin typeface="Calibri" charset="0"/>
              </a:rPr>
              <a:t> instructions.</a:t>
            </a:r>
          </a:p>
          <a:p>
            <a:r>
              <a:rPr lang="en-US" sz="4400" dirty="0">
                <a:latin typeface="Calibri" charset="0"/>
              </a:rPr>
              <a:t>Biliteracy instruction creates three linguistic spaces.</a:t>
            </a:r>
            <a:endParaRPr lang="es-ES_tradnl" sz="44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25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95" y="0"/>
            <a:ext cx="690395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2745" y="121025"/>
            <a:ext cx="3471079" cy="555363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Teaching for Biliteracy Content and Language Allocation </a:t>
            </a:r>
            <a:r>
              <a:rPr lang="en-US" sz="3200" b="1" dirty="0" smtClean="0">
                <a:solidFill>
                  <a:schemeClr val="tx1"/>
                </a:solidFill>
              </a:rPr>
              <a:t>What </a:t>
            </a:r>
            <a:r>
              <a:rPr lang="en-US" sz="3200" b="1" dirty="0">
                <a:solidFill>
                  <a:schemeClr val="tx1"/>
                </a:solidFill>
              </a:rPr>
              <a:t>is taught in </a:t>
            </a:r>
            <a:r>
              <a:rPr lang="en-US" sz="3200" b="1" dirty="0" smtClean="0">
                <a:solidFill>
                  <a:schemeClr val="tx1"/>
                </a:solidFill>
              </a:rPr>
              <a:t>Spanish/ Chinese?</a:t>
            </a:r>
          </a:p>
          <a:p>
            <a:pPr algn="ctr"/>
            <a:endParaRPr lang="en-US" sz="3200" b="1" dirty="0">
              <a:solidFill>
                <a:schemeClr val="tx1"/>
              </a:solidFill>
            </a:endParaRPr>
          </a:p>
          <a:p>
            <a:pPr algn="ctr"/>
            <a:endParaRPr lang="en-US" sz="3200" b="1" dirty="0">
              <a:solidFill>
                <a:schemeClr val="tx1"/>
              </a:solidFill>
            </a:endParaRP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What is taught in English?</a:t>
            </a:r>
          </a:p>
        </p:txBody>
      </p:sp>
    </p:spTree>
    <p:extLst>
      <p:ext uri="{BB962C8B-B14F-4D97-AF65-F5344CB8AC3E}">
        <p14:creationId xmlns:p14="http://schemas.microsoft.com/office/powerpoint/2010/main" val="12113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70312" y="428471"/>
            <a:ext cx="6172200" cy="8572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" b="1" dirty="0" err="1">
                <a:latin typeface="Calibri"/>
                <a:cs typeface="Calibri"/>
              </a:rPr>
              <a:t>Research</a:t>
            </a:r>
            <a:r>
              <a:rPr lang="es-ES" b="1" dirty="0">
                <a:latin typeface="Calibri"/>
                <a:cs typeface="Calibri"/>
              </a:rPr>
              <a:t> </a:t>
            </a:r>
            <a:r>
              <a:rPr lang="es-ES" b="1" dirty="0" err="1">
                <a:latin typeface="Calibri"/>
                <a:cs typeface="Calibri"/>
              </a:rPr>
              <a:t>Connection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57860" y="3308985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76546">
            <a:off x="9633078" y="428471"/>
            <a:ext cx="2146546" cy="191205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66811" y="1384496"/>
            <a:ext cx="8906435" cy="5567822"/>
          </a:xfrm>
          <a:prstGeom prst="rect">
            <a:avLst/>
          </a:prstGeom>
          <a:noFill/>
        </p:spPr>
        <p:txBody>
          <a:bodyPr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sz="4300" dirty="0"/>
              <a:t>Bilinguals who learn about how </a:t>
            </a:r>
            <a:r>
              <a:rPr lang="en-US" sz="4300" dirty="0" smtClean="0"/>
              <a:t>their</a:t>
            </a:r>
          </a:p>
          <a:p>
            <a:pPr>
              <a:buNone/>
            </a:pPr>
            <a:r>
              <a:rPr lang="en-US" sz="4300" dirty="0" smtClean="0"/>
              <a:t>languages </a:t>
            </a:r>
            <a:r>
              <a:rPr lang="en-US" sz="4300" dirty="0"/>
              <a:t>are similar and different (</a:t>
            </a:r>
            <a:r>
              <a:rPr lang="en-US" sz="4300" dirty="0" smtClean="0"/>
              <a:t>in </a:t>
            </a:r>
          </a:p>
          <a:p>
            <a:pPr>
              <a:buNone/>
            </a:pPr>
            <a:r>
              <a:rPr lang="en-US" sz="4300" dirty="0" smtClean="0"/>
              <a:t>other </a:t>
            </a:r>
            <a:r>
              <a:rPr lang="en-US" sz="4300" dirty="0"/>
              <a:t>words, students with high levels </a:t>
            </a:r>
            <a:r>
              <a:rPr lang="en-US" sz="4300" dirty="0" smtClean="0"/>
              <a:t>of</a:t>
            </a:r>
          </a:p>
          <a:p>
            <a:pPr>
              <a:buNone/>
            </a:pPr>
            <a:r>
              <a:rPr lang="en-US" sz="4300" dirty="0" smtClean="0"/>
              <a:t>metalinguistic </a:t>
            </a:r>
            <a:r>
              <a:rPr lang="en-US" sz="4300" dirty="0"/>
              <a:t>awareness) achieve </a:t>
            </a:r>
            <a:r>
              <a:rPr lang="en-US" sz="4300" b="1" dirty="0" smtClean="0"/>
              <a:t>higher</a:t>
            </a:r>
          </a:p>
          <a:p>
            <a:pPr>
              <a:buNone/>
            </a:pPr>
            <a:r>
              <a:rPr lang="en-US" sz="4300" b="1" dirty="0" smtClean="0"/>
              <a:t>levels </a:t>
            </a:r>
            <a:r>
              <a:rPr lang="en-US" sz="4300" b="1" dirty="0"/>
              <a:t>of academic achievement in </a:t>
            </a:r>
            <a:r>
              <a:rPr lang="en-US" sz="4300" b="1" dirty="0" smtClean="0"/>
              <a:t>both</a:t>
            </a:r>
          </a:p>
          <a:p>
            <a:pPr>
              <a:buNone/>
            </a:pPr>
            <a:r>
              <a:rPr lang="en-US" sz="4300" b="1" dirty="0" smtClean="0"/>
              <a:t>their </a:t>
            </a:r>
            <a:r>
              <a:rPr lang="en-US" sz="4300" b="1" dirty="0"/>
              <a:t>languages.  </a:t>
            </a:r>
          </a:p>
          <a:p>
            <a:pPr>
              <a:buNone/>
            </a:pPr>
            <a:r>
              <a:rPr lang="en-US" sz="4000" dirty="0" smtClean="0"/>
              <a:t>          				</a:t>
            </a:r>
            <a:r>
              <a:rPr lang="en-US" sz="3500" dirty="0" smtClean="0"/>
              <a:t>Jimenez</a:t>
            </a:r>
            <a:r>
              <a:rPr lang="en-US" sz="3500" dirty="0"/>
              <a:t>, </a:t>
            </a:r>
            <a:r>
              <a:rPr lang="en-US" sz="3500" dirty="0" err="1"/>
              <a:t>García</a:t>
            </a:r>
            <a:r>
              <a:rPr lang="en-US" sz="3500" dirty="0"/>
              <a:t>, and </a:t>
            </a:r>
            <a:r>
              <a:rPr lang="en-US" sz="3500" dirty="0" smtClean="0"/>
              <a:t>Pearson,1996</a:t>
            </a:r>
            <a:r>
              <a:rPr lang="en-US" sz="3500" dirty="0"/>
              <a:t>, </a:t>
            </a:r>
            <a:r>
              <a:rPr lang="en-US" sz="3500" dirty="0" smtClean="0"/>
              <a:t>         </a:t>
            </a:r>
          </a:p>
          <a:p>
            <a:pPr>
              <a:buNone/>
            </a:pPr>
            <a:r>
              <a:rPr lang="en-US" sz="3500" dirty="0"/>
              <a:t> </a:t>
            </a:r>
            <a:r>
              <a:rPr lang="en-US" sz="3500" dirty="0" smtClean="0"/>
              <a:t>         				Dressler </a:t>
            </a:r>
            <a:r>
              <a:rPr lang="en-US" sz="3500" dirty="0"/>
              <a:t>et al, 2011, de Jong 2011</a:t>
            </a:r>
          </a:p>
          <a:p>
            <a:pPr>
              <a:buNone/>
            </a:pPr>
            <a:endParaRPr lang="en-US" sz="3000" b="1" dirty="0"/>
          </a:p>
          <a:p>
            <a:pPr marL="0" indent="0">
              <a:buNone/>
            </a:pPr>
            <a:endParaRPr lang="en-US" sz="3300" dirty="0"/>
          </a:p>
          <a:p>
            <a:pPr marL="0" indent="0" algn="r">
              <a:buNone/>
            </a:pP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01969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836" y="0"/>
            <a:ext cx="5789473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01210" y="1676399"/>
            <a:ext cx="3837708" cy="372933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What does my day look like? </a:t>
            </a:r>
            <a:endParaRPr lang="en-US" sz="4800" b="1" dirty="0"/>
          </a:p>
        </p:txBody>
      </p:sp>
      <p:sp>
        <p:nvSpPr>
          <p:cNvPr id="3" name="Right Arrow 2"/>
          <p:cNvSpPr/>
          <p:nvPr/>
        </p:nvSpPr>
        <p:spPr>
          <a:xfrm rot="20182541">
            <a:off x="2882652" y="965640"/>
            <a:ext cx="2391005" cy="105156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SPANISH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315848">
            <a:off x="3207808" y="4012001"/>
            <a:ext cx="2391005" cy="105156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0974621">
            <a:off x="3181173" y="5865075"/>
            <a:ext cx="2391005" cy="1051561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299302">
            <a:off x="3485163" y="4178547"/>
            <a:ext cx="1468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/>
              <a:t>SPANISH</a:t>
            </a:r>
          </a:p>
        </p:txBody>
      </p:sp>
      <p:sp>
        <p:nvSpPr>
          <p:cNvPr id="10" name="Rectangle 9"/>
          <p:cNvSpPr/>
          <p:nvPr/>
        </p:nvSpPr>
        <p:spPr>
          <a:xfrm rot="20947995">
            <a:off x="3509226" y="6129246"/>
            <a:ext cx="14702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ENGLISH</a:t>
            </a:r>
            <a:endParaRPr lang="en-US" sz="2800" b="1" dirty="0"/>
          </a:p>
        </p:txBody>
      </p:sp>
      <p:sp>
        <p:nvSpPr>
          <p:cNvPr id="11" name="10-Point Star 10"/>
          <p:cNvSpPr/>
          <p:nvPr/>
        </p:nvSpPr>
        <p:spPr>
          <a:xfrm>
            <a:off x="5129872" y="563880"/>
            <a:ext cx="5355248" cy="5578735"/>
          </a:xfrm>
          <a:prstGeom prst="star10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EVERYDAY</a:t>
            </a:r>
            <a:endParaRPr lang="en-US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5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744" y="348295"/>
            <a:ext cx="8826256" cy="586892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005370" y="1463040"/>
            <a:ext cx="4790860" cy="1193114"/>
          </a:xfrm>
          <a:prstGeom prst="rect">
            <a:avLst/>
          </a:prstGeom>
          <a:solidFill>
            <a:srgbClr val="63D64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Spanish</a:t>
            </a:r>
          </a:p>
        </p:txBody>
      </p:sp>
      <p:sp>
        <p:nvSpPr>
          <p:cNvPr id="10" name="Down Arrow 9"/>
          <p:cNvSpPr/>
          <p:nvPr/>
        </p:nvSpPr>
        <p:spPr>
          <a:xfrm>
            <a:off x="6151317" y="2587406"/>
            <a:ext cx="846577" cy="2366985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2462035">
            <a:off x="2868550" y="2123257"/>
            <a:ext cx="846577" cy="3390799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60457" y="5306676"/>
            <a:ext cx="4790860" cy="1193114"/>
          </a:xfrm>
          <a:prstGeom prst="rect">
            <a:avLst/>
          </a:prstGeom>
          <a:solidFill>
            <a:srgbClr val="20A1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English</a:t>
            </a:r>
          </a:p>
        </p:txBody>
      </p:sp>
      <p:sp>
        <p:nvSpPr>
          <p:cNvPr id="13" name="Oval 12"/>
          <p:cNvSpPr/>
          <p:nvPr/>
        </p:nvSpPr>
        <p:spPr>
          <a:xfrm>
            <a:off x="7791274" y="2346087"/>
            <a:ext cx="3703543" cy="36944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What the planning looks like</a:t>
            </a:r>
            <a:endParaRPr lang="en-US" sz="40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0077">
            <a:off x="8598455" y="298134"/>
            <a:ext cx="1854896" cy="18548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55763" y="1535232"/>
            <a:ext cx="240976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/>
              <a:t>PAGES 16 AND 17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07868" y="143664"/>
            <a:ext cx="6518323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/>
              <a:t>BILITERACY UNIT FRAMEWORK (BUF)</a:t>
            </a:r>
          </a:p>
        </p:txBody>
      </p:sp>
    </p:spTree>
    <p:extLst>
      <p:ext uri="{BB962C8B-B14F-4D97-AF65-F5344CB8AC3E}">
        <p14:creationId xmlns:p14="http://schemas.microsoft.com/office/powerpoint/2010/main" val="33448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65070" y="313043"/>
            <a:ext cx="863894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>
              <a:solidFill>
                <a:srgbClr val="000000"/>
              </a:solidFill>
            </a:endParaRPr>
          </a:p>
          <a:p>
            <a:pPr algn="ctr"/>
            <a:r>
              <a:rPr lang="en-US" sz="5400" b="1" dirty="0" smtClean="0">
                <a:latin typeface="Cambria" charset="0"/>
                <a:ea typeface="Cambria" charset="0"/>
                <a:cs typeface="Cambria" charset="0"/>
              </a:rPr>
              <a:t>Spanish </a:t>
            </a:r>
            <a:r>
              <a:rPr lang="en-US" sz="5400" b="1" dirty="0">
                <a:latin typeface="Cambria" charset="0"/>
                <a:ea typeface="Cambria" charset="0"/>
                <a:cs typeface="Cambria" charset="0"/>
              </a:rPr>
              <a:t>Literacy Unit of </a:t>
            </a:r>
            <a:r>
              <a:rPr lang="en-US" sz="5400" b="1" dirty="0" smtClean="0">
                <a:latin typeface="Cambria" charset="0"/>
                <a:ea typeface="Cambria" charset="0"/>
                <a:cs typeface="Cambria" charset="0"/>
              </a:rPr>
              <a:t>Instruction</a:t>
            </a:r>
            <a:endParaRPr lang="en-US" sz="5400" b="1" dirty="0">
              <a:latin typeface="Cambria" charset="0"/>
              <a:ea typeface="Cambria" charset="0"/>
              <a:cs typeface="Cambria" charset="0"/>
            </a:endParaRPr>
          </a:p>
        </p:txBody>
      </p:sp>
      <p:pic>
        <p:nvPicPr>
          <p:cNvPr id="4" name="Picture 3" descr="TeachingforBiliteracy_Gradient_Logo_FINA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765" y="2831255"/>
            <a:ext cx="2710949" cy="328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7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1940</Words>
  <Application>Microsoft Macintosh PowerPoint</Application>
  <PresentationFormat>Widescreen</PresentationFormat>
  <Paragraphs>350</Paragraphs>
  <Slides>60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72" baseType="lpstr">
      <vt:lpstr>Arial Black</vt:lpstr>
      <vt:lpstr>Calibri</vt:lpstr>
      <vt:lpstr>Calibri Light</vt:lpstr>
      <vt:lpstr>Cambria</vt:lpstr>
      <vt:lpstr>Helvetica Neue</vt:lpstr>
      <vt:lpstr>Mangal</vt:lpstr>
      <vt:lpstr>ＭＳ Ｐゴシック</vt:lpstr>
      <vt:lpstr>Tahoma</vt:lpstr>
      <vt:lpstr>Times New Roman</vt:lpstr>
      <vt:lpstr>Verdana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 students engage in biliteracy they  ALL become developing bilinguals</vt:lpstr>
      <vt:lpstr>PowerPoint Presentation</vt:lpstr>
      <vt:lpstr>PowerPoint Presentation</vt:lpstr>
      <vt:lpstr>Day 1</vt:lpstr>
      <vt:lpstr>PowerPoint Presentation</vt:lpstr>
      <vt:lpstr>PowerPoint Presentation</vt:lpstr>
      <vt:lpstr>Day 2</vt:lpstr>
      <vt:lpstr>Also on Day 2</vt:lpstr>
      <vt:lpstr>PowerPoint Presentation</vt:lpstr>
      <vt:lpstr>Day 3 </vt:lpstr>
      <vt:lpstr>PowerPoint Presentation</vt:lpstr>
      <vt:lpstr>PowerPoint Presentation</vt:lpstr>
      <vt:lpstr>PowerPoint Presentation</vt:lpstr>
      <vt:lpstr>PowerPoint Presentation</vt:lpstr>
      <vt:lpstr> Days 4, 5, 6, 7…  </vt:lpstr>
      <vt:lpstr>PowerPoint Presentation</vt:lpstr>
      <vt:lpstr>Throughout the unit we….</vt:lpstr>
      <vt:lpstr>PowerPoint Presentation</vt:lpstr>
      <vt:lpstr>PowerPoint Presentation</vt:lpstr>
      <vt:lpstr>PowerPoint Presentation</vt:lpstr>
      <vt:lpstr>PowerPoint Presentation</vt:lpstr>
      <vt:lpstr>About Day 14…</vt:lpstr>
      <vt:lpstr>PowerPoint Presentation</vt:lpstr>
      <vt:lpstr>PowerPoint Presentation</vt:lpstr>
      <vt:lpstr>Throughout the unit we….</vt:lpstr>
      <vt:lpstr>About Day 15…</vt:lpstr>
      <vt:lpstr>PowerPoint Presentation</vt:lpstr>
      <vt:lpstr>PowerPoint Presentation</vt:lpstr>
      <vt:lpstr>PowerPoint Presentation</vt:lpstr>
      <vt:lpstr>About Day 16…</vt:lpstr>
      <vt:lpstr>PowerPoint Presentation</vt:lpstr>
      <vt:lpstr>PowerPoint Presentation</vt:lpstr>
      <vt:lpstr>PowerPoint Presentation</vt:lpstr>
      <vt:lpstr>PowerPoint Presentation</vt:lpstr>
      <vt:lpstr>Throughout the unit we….</vt:lpstr>
      <vt:lpstr>PowerPoint Presentation</vt:lpstr>
      <vt:lpstr>How did you feel as a learner? I felt _____________.  What did you learn about biliteracy instruction? One thing I learned about biliteracy instruction is ______________________.</vt:lpstr>
      <vt:lpstr>What does it look like in Prekindergarten?</vt:lpstr>
      <vt:lpstr>PowerPoint Presentation</vt:lpstr>
      <vt:lpstr>Sample Biliteracy Instruction</vt:lpstr>
      <vt:lpstr>PowerPoint Presentation</vt:lpstr>
      <vt:lpstr>PowerPoint Presentation</vt:lpstr>
      <vt:lpstr>Sample Biliteracy Instruction</vt:lpstr>
      <vt:lpstr>TEKS based integrated instructional units </vt:lpstr>
      <vt:lpstr>TEKS based integrated instructional units </vt:lpstr>
      <vt:lpstr>TEKS based integrated instructional units </vt:lpstr>
      <vt:lpstr>TEKS based integrated instructional units </vt:lpstr>
      <vt:lpstr>The strategies and structures of biliteracy instruction reflect and support the developing bilingual.</vt:lpstr>
      <vt:lpstr>Research Connection</vt:lpstr>
    </vt:vector>
  </TitlesOfParts>
  <Manager/>
  <Company/>
  <LinksUpToDate>false</LinksUpToDate>
  <SharedDoc>false</SharedDoc>
  <HyperlinkBase/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Patricia Nunez</dc:creator>
  <cp:keywords/>
  <dc:description/>
  <cp:lastModifiedBy>Patricia Nunez</cp:lastModifiedBy>
  <cp:revision>4</cp:revision>
  <dcterms:created xsi:type="dcterms:W3CDTF">2018-06-25T02:08:37Z</dcterms:created>
  <dcterms:modified xsi:type="dcterms:W3CDTF">2018-06-25T02:22:50Z</dcterms:modified>
  <cp:category/>
</cp:coreProperties>
</file>