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7"/>
  </p:notesMasterIdLst>
  <p:handoutMasterIdLst>
    <p:handoutMasterId r:id="rId188"/>
  </p:handoutMasterIdLst>
  <p:sldIdLst>
    <p:sldId id="4876" r:id="rId2"/>
    <p:sldId id="4510" r:id="rId3"/>
    <p:sldId id="370" r:id="rId4"/>
    <p:sldId id="4853" r:id="rId5"/>
    <p:sldId id="6269" r:id="rId6"/>
    <p:sldId id="4513" r:id="rId7"/>
    <p:sldId id="5637" r:id="rId8"/>
    <p:sldId id="6149" r:id="rId9"/>
    <p:sldId id="6270" r:id="rId10"/>
    <p:sldId id="6273" r:id="rId11"/>
    <p:sldId id="6271" r:id="rId12"/>
    <p:sldId id="6272" r:id="rId13"/>
    <p:sldId id="6263" r:id="rId14"/>
    <p:sldId id="1468" r:id="rId15"/>
    <p:sldId id="6193" r:id="rId16"/>
    <p:sldId id="1462" r:id="rId17"/>
    <p:sldId id="6176" r:id="rId18"/>
    <p:sldId id="6169" r:id="rId19"/>
    <p:sldId id="6175" r:id="rId20"/>
    <p:sldId id="6172" r:id="rId21"/>
    <p:sldId id="6173" r:id="rId22"/>
    <p:sldId id="1525" r:id="rId23"/>
    <p:sldId id="3260" r:id="rId24"/>
    <p:sldId id="3259" r:id="rId25"/>
    <p:sldId id="3261" r:id="rId26"/>
    <p:sldId id="267" r:id="rId27"/>
    <p:sldId id="3262" r:id="rId28"/>
    <p:sldId id="3474" r:id="rId29"/>
    <p:sldId id="3473" r:id="rId30"/>
    <p:sldId id="3342" r:id="rId31"/>
    <p:sldId id="3343" r:id="rId32"/>
    <p:sldId id="3421" r:id="rId33"/>
    <p:sldId id="6170" r:id="rId34"/>
    <p:sldId id="6181" r:id="rId35"/>
    <p:sldId id="6182" r:id="rId36"/>
    <p:sldId id="6183" r:id="rId37"/>
    <p:sldId id="6194" r:id="rId38"/>
    <p:sldId id="6203" r:id="rId39"/>
    <p:sldId id="6195" r:id="rId40"/>
    <p:sldId id="6276" r:id="rId41"/>
    <p:sldId id="6197" r:id="rId42"/>
    <p:sldId id="6202" r:id="rId43"/>
    <p:sldId id="6204" r:id="rId44"/>
    <p:sldId id="6200" r:id="rId45"/>
    <p:sldId id="6277" r:id="rId46"/>
    <p:sldId id="6198" r:id="rId47"/>
    <p:sldId id="6201" r:id="rId48"/>
    <p:sldId id="6206" r:id="rId49"/>
    <p:sldId id="6205" r:id="rId50"/>
    <p:sldId id="6278" r:id="rId51"/>
    <p:sldId id="6208" r:id="rId52"/>
    <p:sldId id="6209" r:id="rId53"/>
    <p:sldId id="6210" r:id="rId54"/>
    <p:sldId id="5410" r:id="rId55"/>
    <p:sldId id="4520" r:id="rId56"/>
    <p:sldId id="2868" r:id="rId57"/>
    <p:sldId id="2576" r:id="rId58"/>
    <p:sldId id="6218" r:id="rId59"/>
    <p:sldId id="6216" r:id="rId60"/>
    <p:sldId id="6213" r:id="rId61"/>
    <p:sldId id="6217" r:id="rId62"/>
    <p:sldId id="2098" r:id="rId63"/>
    <p:sldId id="5786" r:id="rId64"/>
    <p:sldId id="5793" r:id="rId65"/>
    <p:sldId id="5828" r:id="rId66"/>
    <p:sldId id="4889" r:id="rId67"/>
    <p:sldId id="6177" r:id="rId68"/>
    <p:sldId id="5794" r:id="rId69"/>
    <p:sldId id="5796" r:id="rId70"/>
    <p:sldId id="1065" r:id="rId71"/>
    <p:sldId id="1066" r:id="rId72"/>
    <p:sldId id="1049" r:id="rId73"/>
    <p:sldId id="6171" r:id="rId74"/>
    <p:sldId id="6180" r:id="rId75"/>
    <p:sldId id="6179" r:id="rId76"/>
    <p:sldId id="6192" r:id="rId77"/>
    <p:sldId id="6146" r:id="rId78"/>
    <p:sldId id="5832" r:id="rId79"/>
    <p:sldId id="6219" r:id="rId80"/>
    <p:sldId id="6221" r:id="rId81"/>
    <p:sldId id="5829" r:id="rId82"/>
    <p:sldId id="6220" r:id="rId83"/>
    <p:sldId id="5790" r:id="rId84"/>
    <p:sldId id="3734" r:id="rId85"/>
    <p:sldId id="5789" r:id="rId86"/>
    <p:sldId id="3724" r:id="rId87"/>
    <p:sldId id="3570" r:id="rId88"/>
    <p:sldId id="3704" r:id="rId89"/>
    <p:sldId id="5791" r:id="rId90"/>
    <p:sldId id="6222" r:id="rId91"/>
    <p:sldId id="5432" r:id="rId92"/>
    <p:sldId id="3440" r:id="rId93"/>
    <p:sldId id="5462" r:id="rId94"/>
    <p:sldId id="6224" r:id="rId95"/>
    <p:sldId id="5321" r:id="rId96"/>
    <p:sldId id="5377" r:id="rId97"/>
    <p:sldId id="6226" r:id="rId98"/>
    <p:sldId id="5437" r:id="rId99"/>
    <p:sldId id="5438" r:id="rId100"/>
    <p:sldId id="6228" r:id="rId101"/>
    <p:sldId id="6229" r:id="rId102"/>
    <p:sldId id="5378" r:id="rId103"/>
    <p:sldId id="513" r:id="rId104"/>
    <p:sldId id="514" r:id="rId105"/>
    <p:sldId id="6125" r:id="rId106"/>
    <p:sldId id="515" r:id="rId107"/>
    <p:sldId id="516" r:id="rId108"/>
    <p:sldId id="5379" r:id="rId109"/>
    <p:sldId id="6147" r:id="rId110"/>
    <p:sldId id="4748" r:id="rId111"/>
    <p:sldId id="5463" r:id="rId112"/>
    <p:sldId id="6240" r:id="rId113"/>
    <p:sldId id="5457" r:id="rId114"/>
    <p:sldId id="5382" r:id="rId115"/>
    <p:sldId id="5449" r:id="rId116"/>
    <p:sldId id="6232" r:id="rId117"/>
    <p:sldId id="1057" r:id="rId118"/>
    <p:sldId id="6233" r:id="rId119"/>
    <p:sldId id="5324" r:id="rId120"/>
    <p:sldId id="6235" r:id="rId121"/>
    <p:sldId id="6234" r:id="rId122"/>
    <p:sldId id="6236" r:id="rId123"/>
    <p:sldId id="6237" r:id="rId124"/>
    <p:sldId id="6238" r:id="rId125"/>
    <p:sldId id="6242" r:id="rId126"/>
    <p:sldId id="6241" r:id="rId127"/>
    <p:sldId id="6243" r:id="rId128"/>
    <p:sldId id="6244" r:id="rId129"/>
    <p:sldId id="6245" r:id="rId130"/>
    <p:sldId id="6246" r:id="rId131"/>
    <p:sldId id="6247" r:id="rId132"/>
    <p:sldId id="6248" r:id="rId133"/>
    <p:sldId id="6249" r:id="rId134"/>
    <p:sldId id="6132" r:id="rId135"/>
    <p:sldId id="6251" r:id="rId136"/>
    <p:sldId id="6133" r:id="rId137"/>
    <p:sldId id="6250" r:id="rId138"/>
    <p:sldId id="6252" r:id="rId139"/>
    <p:sldId id="5635" r:id="rId140"/>
    <p:sldId id="6253" r:id="rId141"/>
    <p:sldId id="5348" r:id="rId142"/>
    <p:sldId id="4519" r:id="rId143"/>
    <p:sldId id="6255" r:id="rId144"/>
    <p:sldId id="3001" r:id="rId145"/>
    <p:sldId id="5402" r:id="rId146"/>
    <p:sldId id="6275" r:id="rId147"/>
    <p:sldId id="617" r:id="rId148"/>
    <p:sldId id="929" r:id="rId149"/>
    <p:sldId id="931" r:id="rId150"/>
    <p:sldId id="5801" r:id="rId151"/>
    <p:sldId id="619" r:id="rId152"/>
    <p:sldId id="862" r:id="rId153"/>
    <p:sldId id="3003" r:id="rId154"/>
    <p:sldId id="2810" r:id="rId155"/>
    <p:sldId id="2448" r:id="rId156"/>
    <p:sldId id="628" r:id="rId157"/>
    <p:sldId id="963" r:id="rId158"/>
    <p:sldId id="966" r:id="rId159"/>
    <p:sldId id="941" r:id="rId160"/>
    <p:sldId id="3007" r:id="rId161"/>
    <p:sldId id="2781" r:id="rId162"/>
    <p:sldId id="6254" r:id="rId163"/>
    <p:sldId id="758" r:id="rId164"/>
    <p:sldId id="6256" r:id="rId165"/>
    <p:sldId id="2643" r:id="rId166"/>
    <p:sldId id="4840" r:id="rId167"/>
    <p:sldId id="6261" r:id="rId168"/>
    <p:sldId id="6257" r:id="rId169"/>
    <p:sldId id="4871" r:id="rId170"/>
    <p:sldId id="6259" r:id="rId171"/>
    <p:sldId id="6260" r:id="rId172"/>
    <p:sldId id="5624" r:id="rId173"/>
    <p:sldId id="6136" r:id="rId174"/>
    <p:sldId id="6137" r:id="rId175"/>
    <p:sldId id="6138" r:id="rId176"/>
    <p:sldId id="6139" r:id="rId177"/>
    <p:sldId id="4867" r:id="rId178"/>
    <p:sldId id="4868" r:id="rId179"/>
    <p:sldId id="5365" r:id="rId180"/>
    <p:sldId id="6265" r:id="rId181"/>
    <p:sldId id="6266" r:id="rId182"/>
    <p:sldId id="6267" r:id="rId183"/>
    <p:sldId id="6279" r:id="rId184"/>
    <p:sldId id="5746" r:id="rId185"/>
    <p:sldId id="6280" r:id="rId18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25AC"/>
    <a:srgbClr val="00896F"/>
    <a:srgbClr val="00B185"/>
    <a:srgbClr val="58BE0B"/>
    <a:srgbClr val="00A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1348"/>
    <p:restoredTop sz="80758"/>
  </p:normalViewPr>
  <p:slideViewPr>
    <p:cSldViewPr snapToGrid="0" snapToObjects="1">
      <p:cViewPr varScale="1">
        <p:scale>
          <a:sx n="95" d="100"/>
          <a:sy n="95" d="100"/>
        </p:scale>
        <p:origin x="1136" y="17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1520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BFAF3C-A52E-6544-8357-DF90BA7100BD}"/>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FF313221-E847-DB43-8D0C-8365F1EFD3D7}"/>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15B46B90-3253-6844-99C0-9CFB3C527AF8}" type="datetimeFigureOut">
              <a:rPr lang="en-US" altLang="en-US"/>
              <a:pPr>
                <a:defRPr/>
              </a:pPr>
              <a:t>8/14/25</a:t>
            </a:fld>
            <a:endParaRPr lang="en-US" altLang="en-US"/>
          </a:p>
        </p:txBody>
      </p:sp>
      <p:sp>
        <p:nvSpPr>
          <p:cNvPr id="4" name="Footer Placeholder 3">
            <a:extLst>
              <a:ext uri="{FF2B5EF4-FFF2-40B4-BE49-F238E27FC236}">
                <a16:creationId xmlns:a16="http://schemas.microsoft.com/office/drawing/2014/main" id="{A4CF117F-2877-AA45-80EC-E2A81D22CC09}"/>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D54A092F-6A0D-7946-B6DA-CA55F653332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336E022A-F3DD-384A-92B3-011508809986}"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EF7DDE-12EC-064F-8EA2-797B227B635B}"/>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1B483BCE-6B0E-3042-9E50-895B628E2453}"/>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1071D262-30D3-AD42-9E65-81FC74F18E4C}" type="datetimeFigureOut">
              <a:rPr lang="en-US" altLang="en-US"/>
              <a:pPr>
                <a:defRPr/>
              </a:pPr>
              <a:t>8/14/25</a:t>
            </a:fld>
            <a:endParaRPr lang="en-US" altLang="en-US"/>
          </a:p>
        </p:txBody>
      </p:sp>
      <p:sp>
        <p:nvSpPr>
          <p:cNvPr id="4" name="Slide Image Placeholder 3">
            <a:extLst>
              <a:ext uri="{FF2B5EF4-FFF2-40B4-BE49-F238E27FC236}">
                <a16:creationId xmlns:a16="http://schemas.microsoft.com/office/drawing/2014/main" id="{9CE06350-982E-D143-98E8-79F8F686FBB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C8ADAA12-948A-F847-956F-320AD186F2D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6F88A5C3-0A3F-0E4A-8FF8-CB99F33F0361}"/>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B153CF32-2C74-0245-A6DD-3E9596D0D7B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1E8B6AF9-7A96-9C41-8742-57469CCFDCB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a:t>
            </a:fld>
            <a:endParaRPr lang="en-US" altLang="en-US"/>
          </a:p>
        </p:txBody>
      </p:sp>
    </p:spTree>
    <p:extLst>
      <p:ext uri="{BB962C8B-B14F-4D97-AF65-F5344CB8AC3E}">
        <p14:creationId xmlns:p14="http://schemas.microsoft.com/office/powerpoint/2010/main" val="3093321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Algunos</a:t>
            </a:r>
            <a:r>
              <a:rPr lang="en-US" dirty="0"/>
              <a:t> </a:t>
            </a:r>
            <a:r>
              <a:rPr lang="en-US" dirty="0" err="1"/>
              <a:t>estan</a:t>
            </a:r>
            <a:r>
              <a:rPr lang="en-US" dirty="0"/>
              <a:t> </a:t>
            </a:r>
            <a:r>
              <a:rPr lang="en-US" dirty="0" err="1"/>
              <a:t>diciendo</a:t>
            </a:r>
            <a:r>
              <a:rPr lang="en-US" dirty="0"/>
              <a:t> – no </a:t>
            </a:r>
            <a:r>
              <a:rPr lang="en-US" dirty="0" err="1"/>
              <a:t>necesito</a:t>
            </a:r>
            <a:r>
              <a:rPr lang="en-US" dirty="0"/>
              <a:t> </a:t>
            </a:r>
            <a:r>
              <a:rPr lang="en-US" dirty="0" err="1"/>
              <a:t>profundizar</a:t>
            </a:r>
            <a:r>
              <a:rPr lang="en-US" dirty="0"/>
              <a:t> mi </a:t>
            </a:r>
            <a:r>
              <a:rPr lang="en-US" dirty="0" err="1"/>
              <a:t>espanol</a:t>
            </a:r>
            <a:r>
              <a:rPr lang="en-US" dirty="0"/>
              <a:t> – lo </a:t>
            </a:r>
            <a:r>
              <a:rPr lang="en-US" dirty="0" err="1"/>
              <a:t>hablo</a:t>
            </a:r>
            <a:r>
              <a:rPr lang="en-US" dirty="0"/>
              <a:t> </a:t>
            </a:r>
            <a:r>
              <a:rPr lang="en-US" dirty="0" err="1"/>
              <a:t>muy</a:t>
            </a:r>
            <a:r>
              <a:rPr lang="en-US" dirty="0"/>
              <a:t> </a:t>
            </a:r>
            <a:r>
              <a:rPr lang="en-US" dirty="0" err="1"/>
              <a:t>bien</a:t>
            </a:r>
            <a:r>
              <a:rPr lang="en-US" dirty="0"/>
              <a:t>; </a:t>
            </a:r>
            <a:r>
              <a:rPr lang="en-US" dirty="0" err="1"/>
              <a:t>algunos</a:t>
            </a:r>
            <a:r>
              <a:rPr lang="en-US" dirty="0"/>
              <a:t> </a:t>
            </a:r>
            <a:r>
              <a:rPr lang="en-US" dirty="0" err="1"/>
              <a:t>quieren</a:t>
            </a:r>
            <a:r>
              <a:rPr lang="en-US" dirty="0"/>
              <a:t> </a:t>
            </a:r>
            <a:r>
              <a:rPr lang="en-US" dirty="0" err="1"/>
              <a:t>aprender</a:t>
            </a:r>
            <a:r>
              <a:rPr lang="en-US" dirty="0"/>
              <a:t> mas, </a:t>
            </a:r>
            <a:r>
              <a:rPr lang="en-US" dirty="0" err="1"/>
              <a:t>algunos</a:t>
            </a:r>
            <a:r>
              <a:rPr lang="en-US" dirty="0"/>
              <a:t> </a:t>
            </a:r>
            <a:r>
              <a:rPr lang="en-US" dirty="0" err="1"/>
              <a:t>creen</a:t>
            </a:r>
            <a:r>
              <a:rPr lang="en-US" dirty="0"/>
              <a:t> – no </a:t>
            </a:r>
            <a:r>
              <a:rPr lang="en-US" dirty="0" err="1"/>
              <a:t>voy</a:t>
            </a:r>
            <a:r>
              <a:rPr lang="en-US" dirty="0"/>
              <a:t> a </a:t>
            </a:r>
            <a:r>
              <a:rPr lang="en-US" dirty="0" err="1"/>
              <a:t>decir</a:t>
            </a:r>
            <a:r>
              <a:rPr lang="en-US" dirty="0"/>
              <a:t> nada </a:t>
            </a:r>
            <a:r>
              <a:rPr lang="en-US" dirty="0" err="1"/>
              <a:t>en</a:t>
            </a:r>
            <a:r>
              <a:rPr lang="en-US" dirty="0"/>
              <a:t> </a:t>
            </a:r>
            <a:r>
              <a:rPr lang="en-US" dirty="0" err="1"/>
              <a:t>todo</a:t>
            </a:r>
            <a:r>
              <a:rPr lang="en-US" dirty="0"/>
              <a:t> el </a:t>
            </a:r>
            <a:r>
              <a:rPr lang="en-US" dirty="0" err="1"/>
              <a:t>dia</a:t>
            </a:r>
            <a:r>
              <a:rPr lang="en-US" dirty="0"/>
              <a:t> – </a:t>
            </a:r>
            <a:r>
              <a:rPr lang="en-US" dirty="0" err="1"/>
              <a:t>tengo</a:t>
            </a:r>
            <a:r>
              <a:rPr lang="en-US" dirty="0"/>
              <a:t> </a:t>
            </a:r>
            <a:r>
              <a:rPr lang="en-US" dirty="0" err="1"/>
              <a:t>muchos</a:t>
            </a:r>
            <a:r>
              <a:rPr lang="en-US" dirty="0"/>
              <a:t> </a:t>
            </a:r>
            <a:r>
              <a:rPr lang="en-US" dirty="0" err="1"/>
              <a:t>nervios</a:t>
            </a:r>
            <a:r>
              <a:rPr lang="en-US" dirty="0"/>
              <a:t>..</a:t>
            </a:r>
          </a:p>
          <a:p>
            <a:r>
              <a:rPr lang="en-US" dirty="0"/>
              <a:t>Hoy – </a:t>
            </a:r>
            <a:r>
              <a:rPr lang="en-US" dirty="0" err="1"/>
              <a:t>queremos</a:t>
            </a:r>
            <a:r>
              <a:rPr lang="en-US" dirty="0"/>
              <a:t> </a:t>
            </a:r>
            <a:r>
              <a:rPr lang="en-US" dirty="0" err="1"/>
              <a:t>crear</a:t>
            </a:r>
            <a:r>
              <a:rPr lang="en-US" dirty="0"/>
              <a:t> un </a:t>
            </a:r>
            <a:r>
              <a:rPr lang="en-US" dirty="0" err="1"/>
              <a:t>ambiento</a:t>
            </a:r>
            <a:r>
              <a:rPr lang="en-US" dirty="0"/>
              <a:t> </a:t>
            </a:r>
            <a:r>
              <a:rPr lang="en-US" dirty="0" err="1"/>
              <a:t>protegido</a:t>
            </a:r>
            <a:r>
              <a:rPr lang="en-US" dirty="0"/>
              <a:t> </a:t>
            </a:r>
            <a:r>
              <a:rPr lang="en-US" dirty="0" err="1"/>
              <a:t>donde</a:t>
            </a:r>
            <a:r>
              <a:rPr lang="en-US" dirty="0"/>
              <a:t> el </a:t>
            </a:r>
            <a:r>
              <a:rPr lang="en-US" dirty="0" err="1"/>
              <a:t>espanol</a:t>
            </a:r>
            <a:r>
              <a:rPr lang="en-US" dirty="0"/>
              <a:t> </a:t>
            </a:r>
            <a:r>
              <a:rPr lang="en-US" dirty="0" err="1"/>
              <a:t>puede</a:t>
            </a:r>
            <a:r>
              <a:rPr lang="en-US" dirty="0"/>
              <a:t> </a:t>
            </a:r>
            <a:r>
              <a:rPr lang="en-US" dirty="0" err="1"/>
              <a:t>crecer</a:t>
            </a:r>
            <a:r>
              <a:rPr lang="en-US" dirty="0"/>
              <a:t> y </a:t>
            </a:r>
            <a:r>
              <a:rPr lang="en-US" dirty="0" err="1"/>
              <a:t>florecer</a:t>
            </a:r>
            <a:r>
              <a:rPr lang="en-US" dirty="0"/>
              <a:t>.  </a:t>
            </a:r>
            <a:r>
              <a:rPr lang="en-US" dirty="0" err="1"/>
              <a:t>Protejer</a:t>
            </a:r>
            <a:r>
              <a:rPr lang="en-US" dirty="0"/>
              <a:t> de que? </a:t>
            </a:r>
            <a:r>
              <a:rPr lang="en-US" dirty="0" err="1"/>
              <a:t>Despues</a:t>
            </a:r>
            <a:r>
              <a:rPr lang="en-US" dirty="0"/>
              <a:t> </a:t>
            </a:r>
            <a:r>
              <a:rPr lang="en-US" dirty="0" err="1"/>
              <a:t>hablamos</a:t>
            </a:r>
            <a:r>
              <a:rPr lang="en-US" dirty="0"/>
              <a:t>…</a:t>
            </a:r>
          </a:p>
          <a:p>
            <a:r>
              <a:rPr lang="en-US" dirty="0" err="1"/>
              <a:t>Aqui</a:t>
            </a:r>
            <a:r>
              <a:rPr lang="en-US" dirty="0"/>
              <a:t> </a:t>
            </a:r>
            <a:r>
              <a:rPr lang="en-US" dirty="0" err="1"/>
              <a:t>en</a:t>
            </a:r>
            <a:r>
              <a:rPr lang="en-US" dirty="0"/>
              <a:t> </a:t>
            </a:r>
            <a:r>
              <a:rPr lang="en-US" dirty="0" err="1"/>
              <a:t>los</a:t>
            </a:r>
            <a:r>
              <a:rPr lang="en-US" dirty="0"/>
              <a:t> </a:t>
            </a:r>
            <a:r>
              <a:rPr lang="en-US" dirty="0" err="1"/>
              <a:t>eeuu</a:t>
            </a:r>
            <a:r>
              <a:rPr lang="en-US" dirty="0"/>
              <a:t>, hay </a:t>
            </a:r>
            <a:r>
              <a:rPr lang="en-US" dirty="0" err="1"/>
              <a:t>muchos</a:t>
            </a:r>
            <a:r>
              <a:rPr lang="en-US" dirty="0"/>
              <a:t> </a:t>
            </a:r>
            <a:r>
              <a:rPr lang="en-US" dirty="0" err="1"/>
              <a:t>lugares</a:t>
            </a:r>
            <a:r>
              <a:rPr lang="en-US" dirty="0"/>
              <a:t> </a:t>
            </a:r>
            <a:r>
              <a:rPr lang="en-US" dirty="0" err="1"/>
              <a:t>donde</a:t>
            </a:r>
            <a:r>
              <a:rPr lang="en-US" dirty="0"/>
              <a:t> </a:t>
            </a:r>
            <a:r>
              <a:rPr lang="en-US" dirty="0" err="1"/>
              <a:t>nos</a:t>
            </a:r>
            <a:r>
              <a:rPr lang="en-US" dirty="0"/>
              <a:t> temenos que conducer </a:t>
            </a:r>
            <a:r>
              <a:rPr lang="en-US" dirty="0" err="1"/>
              <a:t>totalmente</a:t>
            </a:r>
            <a:r>
              <a:rPr lang="en-US" dirty="0"/>
              <a:t> </a:t>
            </a:r>
            <a:r>
              <a:rPr lang="en-US" dirty="0" err="1"/>
              <a:t>en</a:t>
            </a:r>
            <a:r>
              <a:rPr lang="en-US" dirty="0"/>
              <a:t> ingles – </a:t>
            </a:r>
            <a:r>
              <a:rPr lang="en-US" dirty="0" err="1"/>
              <a:t>asi</a:t>
            </a:r>
            <a:r>
              <a:rPr lang="en-US" dirty="0"/>
              <a:t> que el ingles </a:t>
            </a:r>
            <a:r>
              <a:rPr lang="en-US" dirty="0" err="1"/>
              <a:t>tiene</a:t>
            </a:r>
            <a:r>
              <a:rPr lang="en-US" dirty="0"/>
              <a:t> </a:t>
            </a:r>
            <a:r>
              <a:rPr lang="en-US" dirty="0" err="1"/>
              <a:t>mucho</a:t>
            </a:r>
            <a:r>
              <a:rPr lang="en-US" dirty="0"/>
              <a:t> </a:t>
            </a:r>
            <a:r>
              <a:rPr lang="en-US" dirty="0" err="1"/>
              <a:t>poder</a:t>
            </a:r>
            <a:r>
              <a:rPr lang="en-US" dirty="0"/>
              <a:t>; Tambien temenos que </a:t>
            </a:r>
            <a:r>
              <a:rPr lang="en-US" dirty="0" err="1"/>
              <a:t>crear</a:t>
            </a:r>
            <a:r>
              <a:rPr lang="en-US" dirty="0"/>
              <a:t> un </a:t>
            </a:r>
            <a:r>
              <a:rPr lang="en-US" dirty="0" err="1"/>
              <a:t>espacio</a:t>
            </a:r>
            <a:r>
              <a:rPr lang="en-US" dirty="0"/>
              <a:t> para el </a:t>
            </a:r>
            <a:r>
              <a:rPr lang="en-US" dirty="0" err="1"/>
              <a:t>espanol</a:t>
            </a:r>
            <a:endParaRPr lang="en-US" dirty="0"/>
          </a:p>
          <a:p>
            <a:endParaRPr lang="en-US" dirty="0"/>
          </a:p>
          <a:p>
            <a:r>
              <a:rPr lang="en-US" dirty="0"/>
              <a:t>KUDZU</a:t>
            </a:r>
          </a:p>
        </p:txBody>
      </p:sp>
      <p:sp>
        <p:nvSpPr>
          <p:cNvPr id="4" name="Slide Number Placeholder 3"/>
          <p:cNvSpPr>
            <a:spLocks noGrp="1"/>
          </p:cNvSpPr>
          <p:nvPr>
            <p:ph type="sldNum" sz="quarter" idx="10"/>
          </p:nvPr>
        </p:nvSpPr>
        <p:spPr/>
        <p:txBody>
          <a:bodyPr/>
          <a:lstStyle/>
          <a:p>
            <a:fld id="{6347E34B-5E0D-D44E-A1F4-65DE6F9E56D9}" type="slidenum">
              <a:rPr lang="en-US" smtClean="0"/>
              <a:t>23</a:t>
            </a:fld>
            <a:endParaRPr lang="en-US"/>
          </a:p>
        </p:txBody>
      </p:sp>
    </p:spTree>
    <p:extLst>
      <p:ext uri="{BB962C8B-B14F-4D97-AF65-F5344CB8AC3E}">
        <p14:creationId xmlns:p14="http://schemas.microsoft.com/office/powerpoint/2010/main" val="306889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Es</a:t>
            </a:r>
            <a:r>
              <a:rPr lang="en-US" dirty="0"/>
              <a:t> </a:t>
            </a:r>
            <a:r>
              <a:rPr lang="en-US" dirty="0" err="1"/>
              <a:t>decir</a:t>
            </a:r>
            <a:r>
              <a:rPr lang="en-US" dirty="0"/>
              <a:t>, temenos </a:t>
            </a:r>
            <a:r>
              <a:rPr lang="en-US" dirty="0" err="1"/>
              <a:t>tantas</a:t>
            </a:r>
            <a:r>
              <a:rPr lang="en-US" dirty="0"/>
              <a:t> </a:t>
            </a:r>
            <a:r>
              <a:rPr lang="en-US" dirty="0" err="1"/>
              <a:t>variedes</a:t>
            </a:r>
            <a:r>
              <a:rPr lang="en-US" dirty="0"/>
              <a:t> de </a:t>
            </a:r>
            <a:r>
              <a:rPr lang="en-US" dirty="0" err="1"/>
              <a:t>espanol</a:t>
            </a:r>
            <a:r>
              <a:rPr lang="en-US" dirty="0"/>
              <a:t> – de Mexico, de costa </a:t>
            </a:r>
            <a:r>
              <a:rPr lang="en-US" dirty="0" err="1"/>
              <a:t>rica</a:t>
            </a:r>
            <a:r>
              <a:rPr lang="en-US" dirty="0"/>
              <a:t>, de ??, y temenos </a:t>
            </a:r>
            <a:r>
              <a:rPr lang="en-US" dirty="0" err="1"/>
              <a:t>esta</a:t>
            </a:r>
            <a:r>
              <a:rPr lang="en-US" dirty="0"/>
              <a:t> </a:t>
            </a:r>
            <a:r>
              <a:rPr lang="en-US" dirty="0" err="1"/>
              <a:t>oportunidad</a:t>
            </a:r>
            <a:r>
              <a:rPr lang="en-US" dirty="0"/>
              <a:t> hoy </a:t>
            </a:r>
            <a:r>
              <a:rPr lang="en-US" dirty="0" err="1"/>
              <a:t>compartir</a:t>
            </a:r>
            <a:r>
              <a:rPr lang="en-US" dirty="0"/>
              <a:t> las </a:t>
            </a:r>
            <a:r>
              <a:rPr lang="en-US" dirty="0" err="1"/>
              <a:t>variedades</a:t>
            </a:r>
            <a:endParaRPr lang="en-US" dirty="0"/>
          </a:p>
        </p:txBody>
      </p:sp>
      <p:sp>
        <p:nvSpPr>
          <p:cNvPr id="4" name="Slide Number Placeholder 3"/>
          <p:cNvSpPr>
            <a:spLocks noGrp="1"/>
          </p:cNvSpPr>
          <p:nvPr>
            <p:ph type="sldNum" sz="quarter" idx="10"/>
          </p:nvPr>
        </p:nvSpPr>
        <p:spPr/>
        <p:txBody>
          <a:bodyPr/>
          <a:lstStyle/>
          <a:p>
            <a:fld id="{6347E34B-5E0D-D44E-A1F4-65DE6F9E56D9}" type="slidenum">
              <a:rPr lang="en-US" smtClean="0"/>
              <a:t>24</a:t>
            </a:fld>
            <a:endParaRPr lang="en-US"/>
          </a:p>
        </p:txBody>
      </p:sp>
    </p:spTree>
    <p:extLst>
      <p:ext uri="{BB962C8B-B14F-4D97-AF65-F5344CB8AC3E}">
        <p14:creationId xmlns:p14="http://schemas.microsoft.com/office/powerpoint/2010/main" val="2696968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Por </a:t>
            </a:r>
            <a:r>
              <a:rPr lang="en-US" dirty="0" err="1"/>
              <a:t>eso</a:t>
            </a:r>
            <a:r>
              <a:rPr lang="en-US" dirty="0"/>
              <a:t> que </a:t>
            </a:r>
            <a:r>
              <a:rPr lang="en-US" dirty="0" err="1"/>
              <a:t>es</a:t>
            </a:r>
            <a:r>
              <a:rPr lang="en-US" dirty="0"/>
              <a:t> tan </a:t>
            </a:r>
            <a:r>
              <a:rPr lang="en-US" dirty="0" err="1"/>
              <a:t>importante</a:t>
            </a:r>
            <a:r>
              <a:rPr lang="en-US" dirty="0"/>
              <a:t> </a:t>
            </a:r>
            <a:r>
              <a:rPr lang="en-US" dirty="0" err="1"/>
              <a:t>creer</a:t>
            </a:r>
            <a:r>
              <a:rPr lang="en-US" dirty="0"/>
              <a:t> </a:t>
            </a:r>
            <a:r>
              <a:rPr lang="en-US" dirty="0" err="1"/>
              <a:t>este</a:t>
            </a:r>
            <a:r>
              <a:rPr lang="en-US" dirty="0"/>
              <a:t> </a:t>
            </a:r>
            <a:r>
              <a:rPr lang="en-US" dirty="0" err="1"/>
              <a:t>abmiente</a:t>
            </a:r>
            <a:r>
              <a:rPr lang="en-US" dirty="0"/>
              <a:t> </a:t>
            </a:r>
            <a:r>
              <a:rPr lang="en-US" dirty="0" err="1"/>
              <a:t>donde</a:t>
            </a:r>
            <a:r>
              <a:rPr lang="en-US" dirty="0"/>
              <a:t> el </a:t>
            </a:r>
            <a:r>
              <a:rPr lang="en-US" dirty="0" err="1"/>
              <a:t>espanol</a:t>
            </a:r>
            <a:r>
              <a:rPr lang="en-US" dirty="0"/>
              <a:t> </a:t>
            </a:r>
            <a:r>
              <a:rPr lang="en-US" dirty="0" err="1"/>
              <a:t>puede</a:t>
            </a:r>
            <a:r>
              <a:rPr lang="en-US" dirty="0"/>
              <a:t> </a:t>
            </a:r>
            <a:r>
              <a:rPr lang="en-US" dirty="0" err="1"/>
              <a:t>crecer</a:t>
            </a:r>
            <a:r>
              <a:rPr lang="en-US" dirty="0"/>
              <a:t> y </a:t>
            </a:r>
            <a:r>
              <a:rPr lang="en-US" dirty="0" err="1"/>
              <a:t>florecer</a:t>
            </a:r>
            <a:r>
              <a:rPr lang="en-US" dirty="0"/>
              <a:t> sin el ingles.  </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27</a:t>
            </a:fld>
            <a:endParaRPr lang="en-US"/>
          </a:p>
        </p:txBody>
      </p:sp>
    </p:spTree>
    <p:extLst>
      <p:ext uri="{BB962C8B-B14F-4D97-AF65-F5344CB8AC3E}">
        <p14:creationId xmlns:p14="http://schemas.microsoft.com/office/powerpoint/2010/main" val="2039488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Recursos</a:t>
            </a:r>
            <a:r>
              <a:rPr lang="en-US" dirty="0"/>
              <a:t> – la real academia </a:t>
            </a:r>
            <a:r>
              <a:rPr lang="en-US" dirty="0" err="1"/>
              <a:t>espanola</a:t>
            </a:r>
            <a:r>
              <a:rPr lang="en-US" dirty="0"/>
              <a:t> </a:t>
            </a:r>
            <a:r>
              <a:rPr lang="en-US" dirty="0" err="1"/>
              <a:t>reconoce</a:t>
            </a:r>
            <a:r>
              <a:rPr lang="en-US" dirty="0"/>
              <a:t> las </a:t>
            </a:r>
            <a:r>
              <a:rPr lang="en-US" dirty="0" err="1"/>
              <a:t>variadedes</a:t>
            </a:r>
            <a:r>
              <a:rPr lang="en-US" dirty="0"/>
              <a:t> de </a:t>
            </a:r>
            <a:r>
              <a:rPr lang="en-US" dirty="0" err="1"/>
              <a:t>espanol</a:t>
            </a:r>
            <a:r>
              <a:rPr lang="en-US" dirty="0"/>
              <a:t> – </a:t>
            </a:r>
            <a:r>
              <a:rPr lang="en-US" dirty="0" err="1"/>
              <a:t>como</a:t>
            </a:r>
            <a:r>
              <a:rPr lang="en-US" dirty="0"/>
              <a:t>….el esp. de </a:t>
            </a:r>
            <a:r>
              <a:rPr lang="en-US" dirty="0" err="1"/>
              <a:t>los</a:t>
            </a:r>
            <a:r>
              <a:rPr lang="en-US" dirty="0"/>
              <a:t> EEUU = </a:t>
            </a:r>
            <a:r>
              <a:rPr lang="en-US" dirty="0" err="1"/>
              <a:t>escobar</a:t>
            </a:r>
            <a:r>
              <a:rPr lang="en-US" dirty="0"/>
              <a:t> y </a:t>
            </a:r>
            <a:r>
              <a:rPr lang="en-US" dirty="0" err="1"/>
              <a:t>Potowski</a:t>
            </a:r>
            <a:r>
              <a:rPr lang="en-US" dirty="0"/>
              <a:t> </a:t>
            </a:r>
          </a:p>
          <a:p>
            <a:r>
              <a:rPr lang="en-US" dirty="0" err="1"/>
              <a:t>textos</a:t>
            </a:r>
            <a:r>
              <a:rPr lang="en-US" dirty="0"/>
              <a:t> </a:t>
            </a:r>
            <a:r>
              <a:rPr lang="en-US" dirty="0" err="1"/>
              <a:t>mentores</a:t>
            </a:r>
            <a:r>
              <a:rPr lang="en-US" dirty="0"/>
              <a:t>…</a:t>
            </a:r>
          </a:p>
          <a:p>
            <a:endParaRPr lang="en-US" dirty="0"/>
          </a:p>
          <a:p>
            <a:r>
              <a:rPr lang="en-US" dirty="0" err="1"/>
              <a:t>Ahora</a:t>
            </a:r>
            <a:r>
              <a:rPr lang="en-US" dirty="0"/>
              <a:t> </a:t>
            </a:r>
            <a:r>
              <a:rPr lang="en-US" dirty="0" err="1"/>
              <a:t>vamos</a:t>
            </a:r>
            <a:r>
              <a:rPr lang="en-US" dirty="0"/>
              <a:t> a </a:t>
            </a:r>
            <a:r>
              <a:rPr lang="en-US" dirty="0" err="1"/>
              <a:t>empezar</a:t>
            </a:r>
            <a:r>
              <a:rPr lang="en-US" dirty="0"/>
              <a:t> las </a:t>
            </a:r>
            <a:r>
              <a:rPr lang="en-US" dirty="0" err="1"/>
              <a:t>presentaciones</a:t>
            </a:r>
            <a:r>
              <a:rPr lang="en-US" dirty="0"/>
              <a:t> – </a:t>
            </a:r>
            <a:r>
              <a:rPr lang="en-US" dirty="0" err="1"/>
              <a:t>necesito</a:t>
            </a:r>
            <a:r>
              <a:rPr lang="en-US" dirty="0"/>
              <a:t> </a:t>
            </a:r>
            <a:r>
              <a:rPr lang="en-US" dirty="0" err="1"/>
              <a:t>desarrollar</a:t>
            </a:r>
            <a:r>
              <a:rPr lang="en-US" dirty="0"/>
              <a:t> la </a:t>
            </a:r>
            <a:r>
              <a:rPr lang="en-US" dirty="0" err="1"/>
              <a:t>oralidad</a:t>
            </a:r>
            <a:r>
              <a:rPr lang="en-US" dirty="0"/>
              <a:t> – el </a:t>
            </a:r>
            <a:r>
              <a:rPr lang="en-US" dirty="0" err="1"/>
              <a:t>vocabulario</a:t>
            </a:r>
            <a:r>
              <a:rPr lang="en-US" dirty="0"/>
              <a:t> </a:t>
            </a:r>
            <a:r>
              <a:rPr lang="en-US" dirty="0" err="1"/>
              <a:t>academico</a:t>
            </a:r>
            <a:r>
              <a:rPr lang="en-US" dirty="0"/>
              <a:t> </a:t>
            </a:r>
          </a:p>
          <a:p>
            <a:r>
              <a:rPr lang="en-US" dirty="0" err="1"/>
              <a:t>Cuando</a:t>
            </a:r>
            <a:r>
              <a:rPr lang="en-US" dirty="0"/>
              <a:t> </a:t>
            </a:r>
            <a:r>
              <a:rPr lang="en-US" dirty="0" err="1"/>
              <a:t>yo</a:t>
            </a:r>
            <a:r>
              <a:rPr lang="en-US" dirty="0"/>
              <a:t> </a:t>
            </a:r>
            <a:r>
              <a:rPr lang="en-US" dirty="0" err="1"/>
              <a:t>necesito</a:t>
            </a:r>
            <a:r>
              <a:rPr lang="en-US" dirty="0"/>
              <a:t> </a:t>
            </a:r>
            <a:r>
              <a:rPr lang="en-US" dirty="0" err="1"/>
              <a:t>vocabulario</a:t>
            </a:r>
            <a:r>
              <a:rPr lang="en-US" dirty="0"/>
              <a:t> academic – </a:t>
            </a:r>
            <a:r>
              <a:rPr lang="en-US" dirty="0" err="1"/>
              <a:t>consulto</a:t>
            </a:r>
            <a:r>
              <a:rPr lang="en-US" dirty="0"/>
              <a:t> </a:t>
            </a:r>
            <a:r>
              <a:rPr lang="en-US" dirty="0" err="1"/>
              <a:t>textos</a:t>
            </a:r>
            <a:r>
              <a:rPr lang="en-US" dirty="0"/>
              <a:t> </a:t>
            </a:r>
            <a:r>
              <a:rPr lang="en-US" dirty="0" err="1"/>
              <a:t>mentores</a:t>
            </a:r>
            <a:r>
              <a:rPr lang="en-US" dirty="0"/>
              <a:t> – hay </a:t>
            </a:r>
            <a:r>
              <a:rPr lang="en-US" dirty="0" err="1"/>
              <a:t>muy</a:t>
            </a:r>
            <a:r>
              <a:rPr lang="en-US" dirty="0"/>
              <a:t> </a:t>
            </a:r>
            <a:r>
              <a:rPr lang="en-US" dirty="0" err="1"/>
              <a:t>pocos</a:t>
            </a:r>
            <a:r>
              <a:rPr lang="en-US" dirty="0"/>
              <a:t> que se </a:t>
            </a:r>
            <a:r>
              <a:rPr lang="en-US" dirty="0" err="1"/>
              <a:t>enfocan</a:t>
            </a:r>
            <a:r>
              <a:rPr lang="en-US" dirty="0"/>
              <a:t> </a:t>
            </a:r>
            <a:r>
              <a:rPr lang="en-US" dirty="0" err="1"/>
              <a:t>en</a:t>
            </a:r>
            <a:r>
              <a:rPr lang="en-US" dirty="0"/>
              <a:t> la </a:t>
            </a:r>
            <a:r>
              <a:rPr lang="en-US" dirty="0" err="1"/>
              <a:t>educacion</a:t>
            </a:r>
            <a:r>
              <a:rPr lang="en-US" dirty="0"/>
              <a:t> </a:t>
            </a:r>
            <a:r>
              <a:rPr lang="en-US" dirty="0" err="1"/>
              <a:t>bilingue</a:t>
            </a:r>
            <a:r>
              <a:rPr lang="en-US" dirty="0"/>
              <a:t> </a:t>
            </a:r>
            <a:r>
              <a:rPr lang="en-US" dirty="0" err="1"/>
              <a:t>en</a:t>
            </a:r>
            <a:r>
              <a:rPr lang="en-US" dirty="0"/>
              <a:t> </a:t>
            </a:r>
            <a:r>
              <a:rPr lang="en-US" dirty="0" err="1"/>
              <a:t>los</a:t>
            </a:r>
            <a:r>
              <a:rPr lang="en-US" dirty="0"/>
              <a:t> </a:t>
            </a:r>
            <a:r>
              <a:rPr lang="en-US" dirty="0" err="1"/>
              <a:t>eeuu</a:t>
            </a:r>
            <a:r>
              <a:rPr lang="en-US" dirty="0"/>
              <a:t> EN ESPANOL</a:t>
            </a:r>
          </a:p>
        </p:txBody>
      </p:sp>
      <p:sp>
        <p:nvSpPr>
          <p:cNvPr id="4" name="Slide Number Placeholder 3"/>
          <p:cNvSpPr>
            <a:spLocks noGrp="1"/>
          </p:cNvSpPr>
          <p:nvPr>
            <p:ph type="sldNum" sz="quarter" idx="10"/>
          </p:nvPr>
        </p:nvSpPr>
        <p:spPr/>
        <p:txBody>
          <a:bodyPr/>
          <a:lstStyle/>
          <a:p>
            <a:fld id="{6347E34B-5E0D-D44E-A1F4-65DE6F9E56D9}" type="slidenum">
              <a:rPr lang="en-US" smtClean="0"/>
              <a:t>30</a:t>
            </a:fld>
            <a:endParaRPr lang="en-US"/>
          </a:p>
        </p:txBody>
      </p:sp>
    </p:spTree>
    <p:extLst>
      <p:ext uri="{BB962C8B-B14F-4D97-AF65-F5344CB8AC3E}">
        <p14:creationId xmlns:p14="http://schemas.microsoft.com/office/powerpoint/2010/main" val="202974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Recursos</a:t>
            </a:r>
            <a:r>
              <a:rPr lang="en-US" dirty="0"/>
              <a:t> – </a:t>
            </a:r>
            <a:r>
              <a:rPr lang="en-US" dirty="0" err="1"/>
              <a:t>textos</a:t>
            </a:r>
            <a:r>
              <a:rPr lang="en-US" dirty="0"/>
              <a:t> </a:t>
            </a:r>
            <a:r>
              <a:rPr lang="en-US" dirty="0" err="1"/>
              <a:t>mentores</a:t>
            </a:r>
            <a:r>
              <a:rPr lang="en-US" dirty="0"/>
              <a:t>…</a:t>
            </a:r>
          </a:p>
          <a:p>
            <a:endParaRPr lang="en-US" dirty="0"/>
          </a:p>
          <a:p>
            <a:r>
              <a:rPr lang="en-US" dirty="0" err="1"/>
              <a:t>Ahora</a:t>
            </a:r>
            <a:r>
              <a:rPr lang="en-US" dirty="0"/>
              <a:t> </a:t>
            </a:r>
            <a:r>
              <a:rPr lang="en-US" dirty="0" err="1"/>
              <a:t>vamos</a:t>
            </a:r>
            <a:r>
              <a:rPr lang="en-US" dirty="0"/>
              <a:t> a </a:t>
            </a:r>
            <a:r>
              <a:rPr lang="en-US" dirty="0" err="1"/>
              <a:t>empezar</a:t>
            </a:r>
            <a:r>
              <a:rPr lang="en-US" dirty="0"/>
              <a:t> las </a:t>
            </a:r>
            <a:r>
              <a:rPr lang="en-US" dirty="0" err="1"/>
              <a:t>presentaciones</a:t>
            </a:r>
            <a:r>
              <a:rPr lang="en-US" dirty="0"/>
              <a:t> – </a:t>
            </a:r>
            <a:r>
              <a:rPr lang="en-US" dirty="0" err="1"/>
              <a:t>necesito</a:t>
            </a:r>
            <a:r>
              <a:rPr lang="en-US" dirty="0"/>
              <a:t> </a:t>
            </a:r>
            <a:r>
              <a:rPr lang="en-US" dirty="0" err="1"/>
              <a:t>desarrollar</a:t>
            </a:r>
            <a:r>
              <a:rPr lang="en-US" dirty="0"/>
              <a:t> la </a:t>
            </a:r>
            <a:r>
              <a:rPr lang="en-US" dirty="0" err="1"/>
              <a:t>oralidad</a:t>
            </a:r>
            <a:r>
              <a:rPr lang="en-US" dirty="0"/>
              <a:t> – el </a:t>
            </a:r>
            <a:r>
              <a:rPr lang="en-US" dirty="0" err="1"/>
              <a:t>vocabulario</a:t>
            </a:r>
            <a:r>
              <a:rPr lang="en-US" dirty="0"/>
              <a:t> </a:t>
            </a:r>
            <a:r>
              <a:rPr lang="en-US" dirty="0" err="1"/>
              <a:t>academico</a:t>
            </a:r>
            <a:r>
              <a:rPr lang="en-US" dirty="0"/>
              <a:t> </a:t>
            </a:r>
          </a:p>
          <a:p>
            <a:r>
              <a:rPr lang="en-US" dirty="0" err="1"/>
              <a:t>Cuando</a:t>
            </a:r>
            <a:r>
              <a:rPr lang="en-US" dirty="0"/>
              <a:t> </a:t>
            </a:r>
            <a:r>
              <a:rPr lang="en-US" dirty="0" err="1"/>
              <a:t>yo</a:t>
            </a:r>
            <a:r>
              <a:rPr lang="en-US" dirty="0"/>
              <a:t> </a:t>
            </a:r>
            <a:r>
              <a:rPr lang="en-US" dirty="0" err="1"/>
              <a:t>necesito</a:t>
            </a:r>
            <a:r>
              <a:rPr lang="en-US" dirty="0"/>
              <a:t> </a:t>
            </a:r>
            <a:r>
              <a:rPr lang="en-US" dirty="0" err="1"/>
              <a:t>vocabulario</a:t>
            </a:r>
            <a:r>
              <a:rPr lang="en-US" dirty="0"/>
              <a:t> academic – </a:t>
            </a:r>
            <a:r>
              <a:rPr lang="en-US" dirty="0" err="1"/>
              <a:t>consulto</a:t>
            </a:r>
            <a:r>
              <a:rPr lang="en-US" dirty="0"/>
              <a:t> </a:t>
            </a:r>
            <a:r>
              <a:rPr lang="en-US" dirty="0" err="1"/>
              <a:t>textos</a:t>
            </a:r>
            <a:r>
              <a:rPr lang="en-US" dirty="0"/>
              <a:t> </a:t>
            </a:r>
            <a:r>
              <a:rPr lang="en-US" dirty="0" err="1"/>
              <a:t>mentores</a:t>
            </a:r>
            <a:r>
              <a:rPr lang="en-US" dirty="0"/>
              <a:t> – hay </a:t>
            </a:r>
            <a:r>
              <a:rPr lang="en-US" dirty="0" err="1"/>
              <a:t>muy</a:t>
            </a:r>
            <a:r>
              <a:rPr lang="en-US" dirty="0"/>
              <a:t> </a:t>
            </a:r>
            <a:r>
              <a:rPr lang="en-US" dirty="0" err="1"/>
              <a:t>pocos</a:t>
            </a:r>
            <a:r>
              <a:rPr lang="en-US" dirty="0"/>
              <a:t> que se </a:t>
            </a:r>
            <a:r>
              <a:rPr lang="en-US" dirty="0" err="1"/>
              <a:t>enfocan</a:t>
            </a:r>
            <a:r>
              <a:rPr lang="en-US" dirty="0"/>
              <a:t> </a:t>
            </a:r>
            <a:r>
              <a:rPr lang="en-US" dirty="0" err="1"/>
              <a:t>en</a:t>
            </a:r>
            <a:r>
              <a:rPr lang="en-US" dirty="0"/>
              <a:t> la </a:t>
            </a:r>
            <a:r>
              <a:rPr lang="en-US" dirty="0" err="1"/>
              <a:t>educacion</a:t>
            </a:r>
            <a:r>
              <a:rPr lang="en-US" dirty="0"/>
              <a:t> </a:t>
            </a:r>
            <a:r>
              <a:rPr lang="en-US" dirty="0" err="1"/>
              <a:t>bilingue</a:t>
            </a:r>
            <a:r>
              <a:rPr lang="en-US" dirty="0"/>
              <a:t> </a:t>
            </a:r>
            <a:r>
              <a:rPr lang="en-US" dirty="0" err="1"/>
              <a:t>en</a:t>
            </a:r>
            <a:r>
              <a:rPr lang="en-US" dirty="0"/>
              <a:t> </a:t>
            </a:r>
            <a:r>
              <a:rPr lang="en-US" dirty="0" err="1"/>
              <a:t>los</a:t>
            </a:r>
            <a:r>
              <a:rPr lang="en-US" dirty="0"/>
              <a:t> </a:t>
            </a:r>
            <a:r>
              <a:rPr lang="en-US" dirty="0" err="1"/>
              <a:t>eeuu</a:t>
            </a:r>
            <a:r>
              <a:rPr lang="en-US" dirty="0"/>
              <a:t> EN ESPANOL</a:t>
            </a:r>
          </a:p>
        </p:txBody>
      </p:sp>
      <p:sp>
        <p:nvSpPr>
          <p:cNvPr id="4" name="Slide Number Placeholder 3"/>
          <p:cNvSpPr>
            <a:spLocks noGrp="1"/>
          </p:cNvSpPr>
          <p:nvPr>
            <p:ph type="sldNum" sz="quarter" idx="10"/>
          </p:nvPr>
        </p:nvSpPr>
        <p:spPr/>
        <p:txBody>
          <a:bodyPr/>
          <a:lstStyle/>
          <a:p>
            <a:fld id="{6347E34B-5E0D-D44E-A1F4-65DE6F9E56D9}" type="slidenum">
              <a:rPr lang="en-US" smtClean="0"/>
              <a:t>31</a:t>
            </a:fld>
            <a:endParaRPr lang="en-US"/>
          </a:p>
        </p:txBody>
      </p:sp>
    </p:spTree>
    <p:extLst>
      <p:ext uri="{BB962C8B-B14F-4D97-AF65-F5344CB8AC3E}">
        <p14:creationId xmlns:p14="http://schemas.microsoft.com/office/powerpoint/2010/main" val="808294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6EFB8-093F-A889-AB96-B58060E2D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EFE973-546A-C601-3585-1B32FA7CB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38592A-D011-AC25-4031-DD30492B2BC8}"/>
              </a:ext>
            </a:extLst>
          </p:cNvPr>
          <p:cNvSpPr>
            <a:spLocks noGrp="1"/>
          </p:cNvSpPr>
          <p:nvPr>
            <p:ph type="body" idx="1"/>
          </p:nvPr>
        </p:nvSpPr>
        <p:spPr/>
        <p:txBody>
          <a:bodyPr/>
          <a:lstStyle/>
          <a:p>
            <a:r>
              <a:rPr lang="en-US" dirty="0"/>
              <a:t>If you are seated with people you do not know, please go ahead and introduce yourself.</a:t>
            </a:r>
          </a:p>
        </p:txBody>
      </p:sp>
      <p:sp>
        <p:nvSpPr>
          <p:cNvPr id="4" name="Slide Number Placeholder 3">
            <a:extLst>
              <a:ext uri="{FF2B5EF4-FFF2-40B4-BE49-F238E27FC236}">
                <a16:creationId xmlns:a16="http://schemas.microsoft.com/office/drawing/2014/main" id="{512E0498-D93F-915D-C851-F9D70A1D8754}"/>
              </a:ext>
            </a:extLst>
          </p:cNvPr>
          <p:cNvSpPr>
            <a:spLocks noGrp="1"/>
          </p:cNvSpPr>
          <p:nvPr>
            <p:ph type="sldNum" sz="quarter" idx="5"/>
          </p:nvPr>
        </p:nvSpPr>
        <p:spPr/>
        <p:txBody>
          <a:bodyPr/>
          <a:lstStyle/>
          <a:p>
            <a:pPr>
              <a:defRPr/>
            </a:pPr>
            <a:fld id="{1E8B6AF9-7A96-9C41-8742-57469CCFDCBF}" type="slidenum">
              <a:rPr lang="en-US" altLang="en-US" smtClean="0"/>
              <a:pPr>
                <a:defRPr/>
              </a:pPr>
              <a:t>33</a:t>
            </a:fld>
            <a:endParaRPr lang="en-US" altLang="en-US"/>
          </a:p>
        </p:txBody>
      </p:sp>
    </p:spTree>
    <p:extLst>
      <p:ext uri="{BB962C8B-B14F-4D97-AF65-F5344CB8AC3E}">
        <p14:creationId xmlns:p14="http://schemas.microsoft.com/office/powerpoint/2010/main" val="3812802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6024D-B139-2A99-8979-D8F3E55CCF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20775-FEFA-12E9-AA5B-C226A9B0B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5938D2-B16E-3E3F-6170-5A61B165B464}"/>
              </a:ext>
            </a:extLst>
          </p:cNvPr>
          <p:cNvSpPr>
            <a:spLocks noGrp="1"/>
          </p:cNvSpPr>
          <p:nvPr>
            <p:ph type="body" idx="1"/>
          </p:nvPr>
        </p:nvSpPr>
        <p:spPr/>
        <p:txBody>
          <a:bodyPr/>
          <a:lstStyle/>
          <a:p>
            <a:r>
              <a:rPr lang="en-US" dirty="0"/>
              <a:t>We are going to start by looking at the standard in the field - the Guiding principles..... </a:t>
            </a:r>
          </a:p>
          <a:p>
            <a:endParaRPr lang="en-US" dirty="0"/>
          </a:p>
          <a:p>
            <a:r>
              <a:rPr lang="en-US" dirty="0"/>
              <a:t>convene experts in the field</a:t>
            </a:r>
          </a:p>
        </p:txBody>
      </p:sp>
      <p:sp>
        <p:nvSpPr>
          <p:cNvPr id="4" name="Slide Number Placeholder 3">
            <a:extLst>
              <a:ext uri="{FF2B5EF4-FFF2-40B4-BE49-F238E27FC236}">
                <a16:creationId xmlns:a16="http://schemas.microsoft.com/office/drawing/2014/main" id="{005F2886-D478-016B-42B0-45CC44392292}"/>
              </a:ext>
            </a:extLst>
          </p:cNvPr>
          <p:cNvSpPr>
            <a:spLocks noGrp="1"/>
          </p:cNvSpPr>
          <p:nvPr>
            <p:ph type="sldNum" sz="quarter" idx="5"/>
          </p:nvPr>
        </p:nvSpPr>
        <p:spPr/>
        <p:txBody>
          <a:bodyPr/>
          <a:lstStyle/>
          <a:p>
            <a:pPr>
              <a:defRPr/>
            </a:pPr>
            <a:fld id="{1E8B6AF9-7A96-9C41-8742-57469CCFDCBF}" type="slidenum">
              <a:rPr lang="en-US" altLang="en-US" smtClean="0"/>
              <a:pPr>
                <a:defRPr/>
              </a:pPr>
              <a:t>35</a:t>
            </a:fld>
            <a:endParaRPr lang="en-US" altLang="en-US"/>
          </a:p>
        </p:txBody>
      </p:sp>
    </p:spTree>
    <p:extLst>
      <p:ext uri="{BB962C8B-B14F-4D97-AF65-F5344CB8AC3E}">
        <p14:creationId xmlns:p14="http://schemas.microsoft.com/office/powerpoint/2010/main" val="2229932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9ADD6-8CAC-200C-906B-136CB6B55D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EB5533-CA0E-8173-36B7-747724A30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AA6B0F-B072-E219-E886-13B64DD31C82}"/>
              </a:ext>
            </a:extLst>
          </p:cNvPr>
          <p:cNvSpPr>
            <a:spLocks noGrp="1"/>
          </p:cNvSpPr>
          <p:nvPr>
            <p:ph type="body" idx="1"/>
          </p:nvPr>
        </p:nvSpPr>
        <p:spPr/>
        <p:txBody>
          <a:bodyPr/>
          <a:lstStyle/>
          <a:p>
            <a:r>
              <a:rPr lang="en-US" dirty="0"/>
              <a:t>Let's begin exploring the vision by starting with the overall  goal of DL.</a:t>
            </a:r>
          </a:p>
          <a:p>
            <a:endParaRPr lang="en-US" dirty="0"/>
          </a:p>
          <a:p>
            <a:r>
              <a:rPr lang="en-US" dirty="0"/>
              <a:t>TPR - </a:t>
            </a:r>
          </a:p>
          <a:p>
            <a:endParaRPr lang="en-US" dirty="0"/>
          </a:p>
          <a:p>
            <a:r>
              <a:rPr lang="en-US" dirty="0"/>
              <a:t>Read</a:t>
            </a:r>
          </a:p>
          <a:p>
            <a:r>
              <a:rPr lang="en-US" dirty="0"/>
              <a:t>Click</a:t>
            </a:r>
          </a:p>
          <a:p>
            <a:r>
              <a:rPr lang="en-US" dirty="0"/>
              <a:t>And click</a:t>
            </a:r>
          </a:p>
        </p:txBody>
      </p:sp>
      <p:sp>
        <p:nvSpPr>
          <p:cNvPr id="4" name="Slide Number Placeholder 3">
            <a:extLst>
              <a:ext uri="{FF2B5EF4-FFF2-40B4-BE49-F238E27FC236}">
                <a16:creationId xmlns:a16="http://schemas.microsoft.com/office/drawing/2014/main" id="{90431D27-FE2F-D4B1-98E8-15DF73E0D967}"/>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2408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0A6DC-B396-A169-9DE6-3FAB323EE6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6B3F18-8344-FDDB-C2A5-7E4D9814C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28E74B-5F26-8805-F50C-3A284764D230}"/>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FEBE566A-5326-B466-A991-F6C775251F3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1002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EDDCE-C2ED-A85F-6513-840544375F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F7EEF1-C7E0-7D58-7830-7E29936D0C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B5DA4B-C391-AEEC-4879-91D8C7356309}"/>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0ECCCB62-2692-2D57-670D-A9880586C1A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616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2</a:t>
            </a:fld>
            <a:endParaRPr lang="en-US"/>
          </a:p>
        </p:txBody>
      </p:sp>
    </p:spTree>
    <p:extLst>
      <p:ext uri="{BB962C8B-B14F-4D97-AF65-F5344CB8AC3E}">
        <p14:creationId xmlns:p14="http://schemas.microsoft.com/office/powerpoint/2010/main" val="11716044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CC147-34C4-AC1D-3863-28E6DA20A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B7D1D-3E0D-96A5-1881-063103ADE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ED1095-2EDB-22B2-808F-CA3D598D86C1}"/>
              </a:ext>
            </a:extLst>
          </p:cNvPr>
          <p:cNvSpPr>
            <a:spLocks noGrp="1"/>
          </p:cNvSpPr>
          <p:nvPr>
            <p:ph type="body" idx="1"/>
          </p:nvPr>
        </p:nvSpPr>
        <p:spPr/>
        <p:txBody>
          <a:bodyPr/>
          <a:lstStyle/>
          <a:p>
            <a:r>
              <a:rPr lang="en-US" dirty="0"/>
              <a:t>Let's begin exploring the vision by starting with the overall  goal of DL.</a:t>
            </a:r>
          </a:p>
          <a:p>
            <a:endParaRPr lang="en-US" dirty="0"/>
          </a:p>
          <a:p>
            <a:r>
              <a:rPr lang="en-US" dirty="0"/>
              <a:t>TPR - </a:t>
            </a:r>
          </a:p>
          <a:p>
            <a:endParaRPr lang="en-US" dirty="0"/>
          </a:p>
          <a:p>
            <a:r>
              <a:rPr lang="en-US" dirty="0"/>
              <a:t>Read</a:t>
            </a:r>
          </a:p>
          <a:p>
            <a:r>
              <a:rPr lang="en-US" dirty="0"/>
              <a:t>Click</a:t>
            </a:r>
          </a:p>
          <a:p>
            <a:r>
              <a:rPr lang="en-US" dirty="0"/>
              <a:t>And click</a:t>
            </a:r>
          </a:p>
        </p:txBody>
      </p:sp>
      <p:sp>
        <p:nvSpPr>
          <p:cNvPr id="4" name="Slide Number Placeholder 3">
            <a:extLst>
              <a:ext uri="{FF2B5EF4-FFF2-40B4-BE49-F238E27FC236}">
                <a16:creationId xmlns:a16="http://schemas.microsoft.com/office/drawing/2014/main" id="{2EE753B4-CF80-88BB-CCD5-8C2D5FC73CE5}"/>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76243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BBF81-FAF0-15C8-7BED-7A7A49356A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F8FB3-EEA2-B836-D829-AACD3258AB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E630AB-01FC-5E02-E063-BFF72BC4F54C}"/>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75554004-43F0-6161-0D01-6D053B15D60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39060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3E27A-20C1-2A34-6B86-AEEA70B70C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777E66-F48A-7EEA-D276-5449989D91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86812-AEB2-8BB1-9A73-A8DC2FEC828F}"/>
              </a:ext>
            </a:extLst>
          </p:cNvPr>
          <p:cNvSpPr>
            <a:spLocks noGrp="1"/>
          </p:cNvSpPr>
          <p:nvPr>
            <p:ph type="body" idx="1"/>
          </p:nvPr>
        </p:nvSpPr>
        <p:spPr/>
        <p:txBody>
          <a:bodyPr/>
          <a:lstStyle/>
          <a:p>
            <a:r>
              <a:rPr lang="en-US" dirty="0"/>
              <a:t>Let's begin exploring the vision by starting with the overall  goal of DL.</a:t>
            </a:r>
          </a:p>
          <a:p>
            <a:endParaRPr lang="en-US" dirty="0"/>
          </a:p>
          <a:p>
            <a:r>
              <a:rPr lang="en-US" dirty="0"/>
              <a:t>TPR - </a:t>
            </a:r>
          </a:p>
          <a:p>
            <a:endParaRPr lang="en-US" dirty="0"/>
          </a:p>
          <a:p>
            <a:r>
              <a:rPr lang="en-US" dirty="0"/>
              <a:t>Read</a:t>
            </a:r>
          </a:p>
          <a:p>
            <a:r>
              <a:rPr lang="en-US" dirty="0"/>
              <a:t>Click</a:t>
            </a:r>
          </a:p>
          <a:p>
            <a:r>
              <a:rPr lang="en-US" dirty="0"/>
              <a:t>And click</a:t>
            </a:r>
          </a:p>
        </p:txBody>
      </p:sp>
      <p:sp>
        <p:nvSpPr>
          <p:cNvPr id="4" name="Slide Number Placeholder 3">
            <a:extLst>
              <a:ext uri="{FF2B5EF4-FFF2-40B4-BE49-F238E27FC236}">
                <a16:creationId xmlns:a16="http://schemas.microsoft.com/office/drawing/2014/main" id="{09C158D1-4640-0475-125B-55E50192E046}"/>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55039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42F21-C00F-1CF1-EF13-0AEDD31EC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72CFF-D065-75C5-3798-E2A89A7F73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C5EE7-8242-CA9E-B559-20127278B2FA}"/>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6E891ADF-8746-44AF-EB4D-6D2AC66683E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4926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654A9-7113-285F-1C11-93E424628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E0A29-D9DB-4C22-E6EA-66D0C1E97C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2C33D9-C481-3664-EAA4-119809334506}"/>
              </a:ext>
            </a:extLst>
          </p:cNvPr>
          <p:cNvSpPr>
            <a:spLocks noGrp="1"/>
          </p:cNvSpPr>
          <p:nvPr>
            <p:ph type="body" idx="1"/>
          </p:nvPr>
        </p:nvSpPr>
        <p:spPr/>
        <p:txBody>
          <a:bodyPr/>
          <a:lstStyle/>
          <a:p>
            <a:r>
              <a:rPr lang="en-US" dirty="0"/>
              <a:t>Let's begin exploring the vision by starting with the overall  goal of DL.</a:t>
            </a:r>
          </a:p>
          <a:p>
            <a:endParaRPr lang="en-US" dirty="0"/>
          </a:p>
          <a:p>
            <a:r>
              <a:rPr lang="en-US" dirty="0"/>
              <a:t>TPR - </a:t>
            </a:r>
          </a:p>
          <a:p>
            <a:endParaRPr lang="en-US" dirty="0"/>
          </a:p>
          <a:p>
            <a:r>
              <a:rPr lang="en-US" dirty="0"/>
              <a:t>Read</a:t>
            </a:r>
          </a:p>
          <a:p>
            <a:r>
              <a:rPr lang="en-US" dirty="0"/>
              <a:t>Click</a:t>
            </a:r>
          </a:p>
          <a:p>
            <a:r>
              <a:rPr lang="en-US" dirty="0"/>
              <a:t>And click</a:t>
            </a:r>
          </a:p>
        </p:txBody>
      </p:sp>
      <p:sp>
        <p:nvSpPr>
          <p:cNvPr id="4" name="Slide Number Placeholder 3">
            <a:extLst>
              <a:ext uri="{FF2B5EF4-FFF2-40B4-BE49-F238E27FC236}">
                <a16:creationId xmlns:a16="http://schemas.microsoft.com/office/drawing/2014/main" id="{2C78C188-8A0C-BC08-EFCC-C90EDC39E98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97874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BCFBF-B898-CEB5-895C-2164988099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5D86A5-F536-0624-1134-B691D46CC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F84C5D-C31E-569D-6125-6439235F1D66}"/>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2C8B9ABE-5078-126F-DBFF-7B7FEAC212C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03422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DDCBADB-1FE5-5F44-B765-F97DF01034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a:extLst>
              <a:ext uri="{FF2B5EF4-FFF2-40B4-BE49-F238E27FC236}">
                <a16:creationId xmlns:a16="http://schemas.microsoft.com/office/drawing/2014/main" id="{F7ADB617-7664-E149-ABD9-A88FAB6289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500" dirty="0">
                <a:ea typeface="ＭＳ Ｐゴシック" panose="020B0600070205080204" pitchFamily="34" charset="-128"/>
              </a:rPr>
              <a:t>Take our your logo.  This is the T4B logo, which some of you may be familiar with.  We start our sessions with it because it represents a fully developed bilingual. TPR!  The green represents Spanish, blue English, and the top part represents the Bridge, when the 2 languages come together.  A fully developed bilingual should be able to us Spanish with monolingual Spanish speakers, and "</a:t>
            </a:r>
            <a:r>
              <a:rPr lang="en-US" altLang="en-US" sz="1500" dirty="0" err="1">
                <a:ea typeface="ＭＳ Ｐゴシック" panose="020B0600070205080204" pitchFamily="34" charset="-128"/>
              </a:rPr>
              <a:t>permancer</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en</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usar un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formal y un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informal, since que </a:t>
            </a:r>
            <a:r>
              <a:rPr lang="en-US" altLang="en-US" sz="1500" dirty="0" err="1">
                <a:ea typeface="ＭＳ Ｐゴシック" panose="020B0600070205080204" pitchFamily="34" charset="-128"/>
              </a:rPr>
              <a:t>tener</a:t>
            </a:r>
            <a:r>
              <a:rPr lang="en-US" altLang="en-US" sz="1500" dirty="0">
                <a:ea typeface="ＭＳ Ｐゴシック" panose="020B0600070205080204" pitchFamily="34" charset="-128"/>
              </a:rPr>
              <a:t> que usar </a:t>
            </a:r>
            <a:r>
              <a:rPr lang="en-US" altLang="en-US" sz="1500" dirty="0" err="1">
                <a:ea typeface="ＭＳ Ｐゴシック" panose="020B0600070205080204" pitchFamily="34" charset="-128"/>
              </a:rPr>
              <a:t>el</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inglés</a:t>
            </a:r>
            <a:r>
              <a:rPr lang="en-US" altLang="en-US" sz="1500" dirty="0">
                <a:ea typeface="ＭＳ Ｐゴシック" panose="020B0600070205080204" pitchFamily="34" charset="-128"/>
              </a:rPr>
              <a:t>”; speak English with monolingual English speakers, and speak ”bilingually”, or engage in translanguaging (using both languages together) when interacting with other bilinguals.  </a:t>
            </a:r>
          </a:p>
          <a:p>
            <a:r>
              <a:rPr lang="en-US" altLang="en-US" sz="1500" dirty="0">
                <a:ea typeface="ＭＳ Ｐゴシック" panose="020B0600070205080204" pitchFamily="34" charset="-128"/>
              </a:rPr>
              <a:t>Considerations:</a:t>
            </a:r>
          </a:p>
          <a:p>
            <a:r>
              <a:rPr lang="en-US" altLang="en-US" sz="1500" dirty="0">
                <a:ea typeface="ＭＳ Ｐゴシック" panose="020B0600070205080204" pitchFamily="34" charset="-128"/>
              </a:rPr>
              <a:t>Because we want our students to ultimately be able to use formal and academic Spanish without the use of English (when communicating with monolingual Spanish speakers), it is important to protect Spanish and elevate its status (2 hands and value).</a:t>
            </a:r>
          </a:p>
          <a:p>
            <a:endParaRPr lang="en-US" altLang="en-US" sz="1500" dirty="0">
              <a:ea typeface="ＭＳ Ｐゴシック" panose="020B0600070205080204" pitchFamily="34" charset="-128"/>
            </a:endParaRPr>
          </a:p>
          <a:p>
            <a:r>
              <a:rPr lang="en-US" altLang="en-US" sz="1500" dirty="0">
                <a:ea typeface="ＭＳ Ｐゴシック" panose="020B0600070205080204" pitchFamily="34" charset="-128"/>
              </a:rPr>
              <a:t>A fully developed bilingual also needs English time:  informal, formal and without use of Spanish - when with monolingual English speakers.</a:t>
            </a:r>
          </a:p>
          <a:p>
            <a:endParaRPr lang="en-US" altLang="en-US" sz="1500" dirty="0">
              <a:ea typeface="ＭＳ Ｐゴシック" panose="020B0600070205080204" pitchFamily="34" charset="-128"/>
            </a:endParaRPr>
          </a:p>
          <a:p>
            <a:r>
              <a:rPr lang="en-US" altLang="en-US" sz="1500" dirty="0">
                <a:ea typeface="ＭＳ Ｐゴシック" panose="020B0600070205080204" pitchFamily="34" charset="-128"/>
              </a:rPr>
              <a:t>And then we have the gifts of bilinguals - represented by the teal.  When students understand how their 2 languages are similar and different, they become deeper bilinguals and therefore benefit from...CLICK</a:t>
            </a:r>
          </a:p>
        </p:txBody>
      </p:sp>
      <p:sp>
        <p:nvSpPr>
          <p:cNvPr id="50179" name="Slide Number Placeholder 3">
            <a:extLst>
              <a:ext uri="{FF2B5EF4-FFF2-40B4-BE49-F238E27FC236}">
                <a16:creationId xmlns:a16="http://schemas.microsoft.com/office/drawing/2014/main" id="{D428499A-EFBE-8344-966B-87B05D35C6C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78455CF1-247B-E947-98DD-55890B580570}" type="slidenum">
              <a:rPr lang="en-US" altLang="en-US" smtClean="0"/>
              <a:pPr/>
              <a:t>55</a:t>
            </a:fld>
            <a:endParaRPr lang="en-US" altLang="en-US"/>
          </a:p>
        </p:txBody>
      </p:sp>
    </p:spTree>
    <p:extLst>
      <p:ext uri="{BB962C8B-B14F-4D97-AF65-F5344CB8AC3E}">
        <p14:creationId xmlns:p14="http://schemas.microsoft.com/office/powerpoint/2010/main" val="39116704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96FA8D5C-8166-DA48-89F9-60BFA1ED0E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id="{7931B1EC-38A9-C044-8933-1D20D4328D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Being bilingual is a gift.  </a:t>
            </a:r>
          </a:p>
        </p:txBody>
      </p:sp>
      <p:sp>
        <p:nvSpPr>
          <p:cNvPr id="52227" name="Slide Number Placeholder 3">
            <a:extLst>
              <a:ext uri="{FF2B5EF4-FFF2-40B4-BE49-F238E27FC236}">
                <a16:creationId xmlns:a16="http://schemas.microsoft.com/office/drawing/2014/main" id="{1E9F1958-EE33-4D44-8EEE-A83363BC53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60BAB056-A0E4-B341-A6C5-EDB0185889BF}" type="slidenum">
              <a:rPr lang="en-US" altLang="en-US" smtClean="0"/>
              <a:pPr/>
              <a:t>56</a:t>
            </a:fld>
            <a:endParaRPr lang="en-US" altLang="en-US"/>
          </a:p>
        </p:txBody>
      </p:sp>
    </p:spTree>
    <p:extLst>
      <p:ext uri="{BB962C8B-B14F-4D97-AF65-F5344CB8AC3E}">
        <p14:creationId xmlns:p14="http://schemas.microsoft.com/office/powerpoint/2010/main" val="2192325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a:extLst>
              <a:ext uri="{FF2B5EF4-FFF2-40B4-BE49-F238E27FC236}">
                <a16:creationId xmlns:a16="http://schemas.microsoft.com/office/drawing/2014/main" id="{90186AB1-5105-2943-8CF5-82DABBBB04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Notes Placeholder 2">
            <a:extLst>
              <a:ext uri="{FF2B5EF4-FFF2-40B4-BE49-F238E27FC236}">
                <a16:creationId xmlns:a16="http://schemas.microsoft.com/office/drawing/2014/main" id="{A977213F-B4CF-C247-A94D-9A0DAC0096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ea typeface="ＭＳ Ｐゴシック" panose="020B0600070205080204" pitchFamily="34" charset="-128"/>
              </a:rPr>
              <a:t>We understand that a fully developed bilingual operates in these 3 linguistics spaces, Spanish CLICK and English CLICK  and Spanish-English, CLICK, leading to developing a bilingual identify and the ability to make metalinguistic decisions…. This is our ultimate goal.  CLICK</a:t>
            </a:r>
          </a:p>
          <a:p>
            <a:pPr eaLnBrk="1" hangingPunct="1">
              <a:spcBef>
                <a:spcPct val="0"/>
              </a:spcBef>
            </a:pPr>
            <a:endParaRPr lang="en-US" altLang="en-US" dirty="0">
              <a:ea typeface="ＭＳ Ｐゴシック" panose="020B0600070205080204" pitchFamily="34" charset="-128"/>
            </a:endParaRPr>
          </a:p>
          <a:p>
            <a:pPr eaLnBrk="1" hangingPunct="1">
              <a:spcBef>
                <a:spcPct val="0"/>
              </a:spcBef>
            </a:pPr>
            <a:r>
              <a:rPr lang="en-US" altLang="en-US" dirty="0">
                <a:ea typeface="ＭＳ Ｐゴシック" panose="020B0600070205080204" pitchFamily="34" charset="-128"/>
              </a:rPr>
              <a:t>And so the question is, how to ensure that our students become fully developed bilingual?  How do ensure that our program is well-implemented?  And how do students become bilingual?</a:t>
            </a:r>
          </a:p>
        </p:txBody>
      </p:sp>
      <p:sp>
        <p:nvSpPr>
          <p:cNvPr id="54275" name="Slide Number Placeholder 3">
            <a:extLst>
              <a:ext uri="{FF2B5EF4-FFF2-40B4-BE49-F238E27FC236}">
                <a16:creationId xmlns:a16="http://schemas.microsoft.com/office/drawing/2014/main" id="{B2975A76-0DA6-9D41-9AEC-B5BE20CB99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FA117DA5-48C8-FB49-988F-2D47F812961C}" type="slidenum">
              <a:rPr lang="en-US" altLang="en-US" smtClean="0"/>
              <a:pPr/>
              <a:t>57</a:t>
            </a:fld>
            <a:endParaRPr lang="en-US" altLang="en-US"/>
          </a:p>
        </p:txBody>
      </p:sp>
    </p:spTree>
    <p:extLst>
      <p:ext uri="{BB962C8B-B14F-4D97-AF65-F5344CB8AC3E}">
        <p14:creationId xmlns:p14="http://schemas.microsoft.com/office/powerpoint/2010/main" val="33078338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F401-A696-A8EF-EDAE-5A9B050823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72755-2782-F142-C856-073F95901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11F34-6A43-3423-1531-4EDC8871AB40}"/>
              </a:ext>
            </a:extLst>
          </p:cNvPr>
          <p:cNvSpPr>
            <a:spLocks noGrp="1"/>
          </p:cNvSpPr>
          <p:nvPr>
            <p:ph type="body" idx="1"/>
          </p:nvPr>
        </p:nvSpPr>
        <p:spPr/>
        <p:txBody>
          <a:bodyPr/>
          <a:lstStyle/>
          <a:p>
            <a:r>
              <a:rPr lang="en-US" dirty="0"/>
              <a:t>TPR</a:t>
            </a:r>
          </a:p>
          <a:p>
            <a:r>
              <a:rPr lang="en-US" dirty="0"/>
              <a:t>Pillar 1 is about language:  listening, speaking (oracy), reading and writing in 2 languages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Pillar 2 is about High academic expectations:  meeting grade level standards in 2 languages. </a:t>
            </a:r>
          </a:p>
          <a:p>
            <a:r>
              <a:rPr lang="en-US" dirty="0"/>
              <a:t>Pillar 3 is about identity, understanding people who are different, and effectively learning and working with others.</a:t>
            </a:r>
          </a:p>
        </p:txBody>
      </p:sp>
      <p:sp>
        <p:nvSpPr>
          <p:cNvPr id="4" name="Slide Number Placeholder 3">
            <a:extLst>
              <a:ext uri="{FF2B5EF4-FFF2-40B4-BE49-F238E27FC236}">
                <a16:creationId xmlns:a16="http://schemas.microsoft.com/office/drawing/2014/main" id="{6A43E98B-83D6-A9D8-9FB9-A39D2B3DA18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96279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MS Mincho" panose="02020609040205080304" pitchFamily="49" charset="-128"/>
                <a:cs typeface="Times New Roman" panose="02020603050405020304" pitchFamily="18" charset="0"/>
              </a:rPr>
              <a:t>This is the T4B team, and we will be working with throughout the institute:  I am Karen Beeman, and with me is MW, CR, SP and DB. You will get to know us across these 3 days.  Please.  Melody, Crystal, and Dana will each lead one of the breakout groups and Susan is our behind the scenes expert!  If you have any questions about the menus, </a:t>
            </a:r>
            <a:r>
              <a:rPr lang="en-US" sz="1200" dirty="0" err="1">
                <a:effectLst/>
                <a:latin typeface="Times New Roman" panose="02020603050405020304" pitchFamily="18" charset="0"/>
                <a:ea typeface="MS Mincho" panose="02020609040205080304" pitchFamily="49" charset="-128"/>
                <a:cs typeface="Times New Roman" panose="02020603050405020304" pitchFamily="18" charset="0"/>
              </a:rPr>
              <a:t>wifi</a:t>
            </a:r>
            <a:r>
              <a:rPr lang="en-US" sz="1200" dirty="0">
                <a:effectLst/>
                <a:latin typeface="Times New Roman" panose="02020603050405020304" pitchFamily="18" charset="0"/>
                <a:ea typeface="MS Mincho" panose="02020609040205080304" pitchFamily="49" charset="-128"/>
                <a:cs typeface="Times New Roman" panose="02020603050405020304" pitchFamily="18" charset="0"/>
              </a:rPr>
              <a:t> needs, temperature issues, etc. please talk to Susan. </a:t>
            </a:r>
            <a:endParaRPr lang="en-US" sz="1200" dirty="0">
              <a:effectLst/>
              <a:latin typeface="Times New Roman" panose="02020603050405020304" pitchFamily="18" charset="0"/>
              <a:ea typeface="MS Mincho" panose="02020609040205080304" pitchFamily="49"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fld id="{6347E34B-5E0D-D44E-A1F4-65DE6F9E56D9}" type="slidenum">
              <a:rPr lang="en-US" smtClean="0"/>
              <a:t>3</a:t>
            </a:fld>
            <a:endParaRPr lang="en-US"/>
          </a:p>
        </p:txBody>
      </p:sp>
    </p:spTree>
    <p:extLst>
      <p:ext uri="{BB962C8B-B14F-4D97-AF65-F5344CB8AC3E}">
        <p14:creationId xmlns:p14="http://schemas.microsoft.com/office/powerpoint/2010/main" val="2455206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Desarrollo del </a:t>
            </a:r>
            <a:r>
              <a:rPr lang="en-US" dirty="0" err="1"/>
              <a:t>lenguaje</a:t>
            </a:r>
            <a:r>
              <a:rPr lang="en-US" dirty="0"/>
              <a:t> </a:t>
            </a:r>
            <a:r>
              <a:rPr lang="en-US" dirty="0" err="1"/>
              <a:t>en</a:t>
            </a:r>
            <a:r>
              <a:rPr lang="en-US" dirty="0"/>
              <a:t> </a:t>
            </a:r>
            <a:r>
              <a:rPr lang="en-US" dirty="0" err="1"/>
              <a:t>los</a:t>
            </a:r>
            <a:r>
              <a:rPr lang="en-US" dirty="0"/>
              <a:t> </a:t>
            </a:r>
            <a:r>
              <a:rPr lang="en-US" dirty="0" err="1"/>
              <a:t>primeros</a:t>
            </a:r>
            <a:r>
              <a:rPr lang="en-US" dirty="0"/>
              <a:t> </a:t>
            </a:r>
            <a:r>
              <a:rPr lang="en-US" dirty="0" err="1"/>
              <a:t>niveles</a:t>
            </a:r>
            <a:r>
              <a:rPr lang="en-US" dirty="0"/>
              <a:t> es </a:t>
            </a:r>
            <a:r>
              <a:rPr lang="en-US" dirty="0" err="1"/>
              <a:t>más</a:t>
            </a:r>
            <a:r>
              <a:rPr lang="en-US" dirty="0"/>
              <a:t> o </a:t>
            </a:r>
            <a:r>
              <a:rPr lang="en-US" dirty="0" err="1"/>
              <a:t>menos</a:t>
            </a:r>
            <a:r>
              <a:rPr lang="en-US" dirty="0"/>
              <a:t> </a:t>
            </a:r>
            <a:r>
              <a:rPr lang="en-US" dirty="0" err="1"/>
              <a:t>rápido</a:t>
            </a:r>
            <a:r>
              <a:rPr lang="en-US" dirty="0"/>
              <a:t>.  Pero, con </a:t>
            </a:r>
            <a:r>
              <a:rPr lang="en-US" dirty="0" err="1"/>
              <a:t>el</a:t>
            </a:r>
            <a:r>
              <a:rPr lang="en-US" dirty="0"/>
              <a:t> </a:t>
            </a:r>
            <a:r>
              <a:rPr lang="en-US" dirty="0" err="1"/>
              <a:t>tiempo</a:t>
            </a:r>
            <a:r>
              <a:rPr lang="en-US" dirty="0"/>
              <a:t> y </a:t>
            </a:r>
            <a:r>
              <a:rPr lang="en-US" dirty="0" err="1"/>
              <a:t>el</a:t>
            </a:r>
            <a:r>
              <a:rPr lang="en-US" dirty="0"/>
              <a:t> Desarrollo de </a:t>
            </a:r>
            <a:r>
              <a:rPr lang="en-US" dirty="0" err="1"/>
              <a:t>lenguaje</a:t>
            </a:r>
            <a:r>
              <a:rPr lang="en-US" dirty="0"/>
              <a:t>, </a:t>
            </a:r>
            <a:r>
              <a:rPr lang="en-US" dirty="0" err="1"/>
              <a:t>el</a:t>
            </a:r>
            <a:r>
              <a:rPr lang="en-US" dirty="0"/>
              <a:t> </a:t>
            </a:r>
            <a:r>
              <a:rPr lang="en-US" dirty="0" err="1"/>
              <a:t>proceso</a:t>
            </a:r>
            <a:r>
              <a:rPr lang="en-US" dirty="0"/>
              <a:t> se </a:t>
            </a:r>
            <a:r>
              <a:rPr lang="en-US" dirty="0" err="1"/>
              <a:t>hace</a:t>
            </a:r>
            <a:r>
              <a:rPr lang="en-US" dirty="0"/>
              <a:t> </a:t>
            </a:r>
            <a:r>
              <a:rPr lang="en-US" dirty="0" err="1"/>
              <a:t>más</a:t>
            </a:r>
            <a:r>
              <a:rPr lang="en-US" dirty="0"/>
              <a:t> Complejo, y </a:t>
            </a:r>
            <a:r>
              <a:rPr lang="en-US" dirty="0" err="1"/>
              <a:t>por</a:t>
            </a:r>
            <a:r>
              <a:rPr lang="en-US" dirty="0"/>
              <a:t> lo tanto, </a:t>
            </a:r>
            <a:r>
              <a:rPr lang="en-US" dirty="0" err="1"/>
              <a:t>desacelera</a:t>
            </a:r>
            <a:r>
              <a:rPr lang="en-US" dirty="0"/>
              <a:t> </a:t>
            </a:r>
            <a:r>
              <a:rPr lang="en-US" dirty="0" err="1"/>
              <a:t>el</a:t>
            </a:r>
            <a:r>
              <a:rPr lang="en-US" dirty="0"/>
              <a:t> Desarrollo.  En </a:t>
            </a:r>
            <a:r>
              <a:rPr lang="en-US" dirty="0" err="1"/>
              <a:t>otras</a:t>
            </a:r>
            <a:r>
              <a:rPr lang="en-US" dirty="0"/>
              <a:t> palabras, al saber </a:t>
            </a:r>
            <a:r>
              <a:rPr lang="en-US" dirty="0" err="1"/>
              <a:t>más</a:t>
            </a:r>
            <a:r>
              <a:rPr lang="en-US" dirty="0"/>
              <a:t>, </a:t>
            </a:r>
            <a:r>
              <a:rPr lang="en-US" dirty="0" err="1"/>
              <a:t>te</a:t>
            </a:r>
            <a:r>
              <a:rPr lang="en-US" dirty="0"/>
              <a:t> </a:t>
            </a:r>
            <a:r>
              <a:rPr lang="en-US" dirty="0" err="1"/>
              <a:t>desarrollas</a:t>
            </a:r>
            <a:r>
              <a:rPr lang="en-US" dirty="0"/>
              <a:t> </a:t>
            </a:r>
            <a:r>
              <a:rPr lang="en-US" dirty="0" err="1"/>
              <a:t>más</a:t>
            </a:r>
            <a:r>
              <a:rPr lang="en-US" dirty="0"/>
              <a:t> lentamente.</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60</a:t>
            </a:fld>
            <a:endParaRPr lang="en-US" altLang="en-US"/>
          </a:p>
        </p:txBody>
      </p:sp>
    </p:spTree>
    <p:extLst>
      <p:ext uri="{BB962C8B-B14F-4D97-AF65-F5344CB8AC3E}">
        <p14:creationId xmlns:p14="http://schemas.microsoft.com/office/powerpoint/2010/main" val="34541851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D7EEE-EA07-E20B-2770-6A8AC8724BAF}"/>
            </a:ext>
          </a:extLst>
        </p:cNvPr>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12752009-CBAF-AD34-CBF0-31C73089CFC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8" name="Notes Placeholder 2">
            <a:extLst>
              <a:ext uri="{FF2B5EF4-FFF2-40B4-BE49-F238E27FC236}">
                <a16:creationId xmlns:a16="http://schemas.microsoft.com/office/drawing/2014/main" id="{73A45D9C-9562-11D1-6A00-24223C386E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500" dirty="0">
                <a:ea typeface="ＭＳ Ｐゴシック" panose="020B0600070205080204" pitchFamily="34" charset="-128"/>
              </a:rPr>
              <a:t>Take our your logo.  This is the T4B logo, which some of you may be familiar with.  We start our sessions with it because it represents a fully developed bilingual. TPR!  The green represents Spanish, blue English, and the top part represents the Bridge, when the 2 languages come together.  A fully developed bilingual should be able to us Spanish with monolingual Spanish speakers, and "</a:t>
            </a:r>
            <a:r>
              <a:rPr lang="en-US" altLang="en-US" sz="1500" dirty="0" err="1">
                <a:ea typeface="ＭＳ Ｐゴシック" panose="020B0600070205080204" pitchFamily="34" charset="-128"/>
              </a:rPr>
              <a:t>permancer</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en</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usar un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formal y un </a:t>
            </a:r>
            <a:r>
              <a:rPr lang="en-US" altLang="en-US" sz="1500" dirty="0" err="1">
                <a:ea typeface="ＭＳ Ｐゴシック" panose="020B0600070205080204" pitchFamily="34" charset="-128"/>
              </a:rPr>
              <a:t>español</a:t>
            </a:r>
            <a:r>
              <a:rPr lang="en-US" altLang="en-US" sz="1500" dirty="0">
                <a:ea typeface="ＭＳ Ｐゴシック" panose="020B0600070205080204" pitchFamily="34" charset="-128"/>
              </a:rPr>
              <a:t> informal, since que </a:t>
            </a:r>
            <a:r>
              <a:rPr lang="en-US" altLang="en-US" sz="1500" dirty="0" err="1">
                <a:ea typeface="ＭＳ Ｐゴシック" panose="020B0600070205080204" pitchFamily="34" charset="-128"/>
              </a:rPr>
              <a:t>tener</a:t>
            </a:r>
            <a:r>
              <a:rPr lang="en-US" altLang="en-US" sz="1500" dirty="0">
                <a:ea typeface="ＭＳ Ｐゴシック" panose="020B0600070205080204" pitchFamily="34" charset="-128"/>
              </a:rPr>
              <a:t> que usar </a:t>
            </a:r>
            <a:r>
              <a:rPr lang="en-US" altLang="en-US" sz="1500" dirty="0" err="1">
                <a:ea typeface="ＭＳ Ｐゴシック" panose="020B0600070205080204" pitchFamily="34" charset="-128"/>
              </a:rPr>
              <a:t>el</a:t>
            </a:r>
            <a:r>
              <a:rPr lang="en-US" altLang="en-US" sz="1500" dirty="0">
                <a:ea typeface="ＭＳ Ｐゴシック" panose="020B0600070205080204" pitchFamily="34" charset="-128"/>
              </a:rPr>
              <a:t> </a:t>
            </a:r>
            <a:r>
              <a:rPr lang="en-US" altLang="en-US" sz="1500" dirty="0" err="1">
                <a:ea typeface="ＭＳ Ｐゴシック" panose="020B0600070205080204" pitchFamily="34" charset="-128"/>
              </a:rPr>
              <a:t>inglés</a:t>
            </a:r>
            <a:r>
              <a:rPr lang="en-US" altLang="en-US" sz="1500" dirty="0">
                <a:ea typeface="ＭＳ Ｐゴシック" panose="020B0600070205080204" pitchFamily="34" charset="-128"/>
              </a:rPr>
              <a:t>”; speak English with monolingual English speakers, and speak ”bilingually”, or engage in translanguaging (using both languages together) when interacting with other bilinguals.  </a:t>
            </a:r>
          </a:p>
          <a:p>
            <a:r>
              <a:rPr lang="en-US" altLang="en-US" sz="1500" dirty="0">
                <a:ea typeface="ＭＳ Ｐゴシック" panose="020B0600070205080204" pitchFamily="34" charset="-128"/>
              </a:rPr>
              <a:t>Considerations:</a:t>
            </a:r>
          </a:p>
          <a:p>
            <a:r>
              <a:rPr lang="en-US" altLang="en-US" sz="1500" dirty="0">
                <a:ea typeface="ＭＳ Ｐゴシック" panose="020B0600070205080204" pitchFamily="34" charset="-128"/>
              </a:rPr>
              <a:t>Because we want our students to ultimately be able to use formal and academic Spanish without the use of English (when communicating with monolingual Spanish speakers), it is important to protect Spanish and elevate its status (2 hands and value).</a:t>
            </a:r>
          </a:p>
          <a:p>
            <a:endParaRPr lang="en-US" altLang="en-US" sz="1500" dirty="0">
              <a:ea typeface="ＭＳ Ｐゴシック" panose="020B0600070205080204" pitchFamily="34" charset="-128"/>
            </a:endParaRPr>
          </a:p>
          <a:p>
            <a:r>
              <a:rPr lang="en-US" altLang="en-US" sz="1500" dirty="0">
                <a:ea typeface="ＭＳ Ｐゴシック" panose="020B0600070205080204" pitchFamily="34" charset="-128"/>
              </a:rPr>
              <a:t>A fully developed bilingual also needs English time:  informal, formal and without use of Spanish - when with monolingual English speakers.</a:t>
            </a:r>
          </a:p>
          <a:p>
            <a:endParaRPr lang="en-US" altLang="en-US" sz="1500" dirty="0">
              <a:ea typeface="ＭＳ Ｐゴシック" panose="020B0600070205080204" pitchFamily="34" charset="-128"/>
            </a:endParaRPr>
          </a:p>
          <a:p>
            <a:r>
              <a:rPr lang="en-US" altLang="en-US" sz="1500" dirty="0">
                <a:ea typeface="ＭＳ Ｐゴシック" panose="020B0600070205080204" pitchFamily="34" charset="-128"/>
              </a:rPr>
              <a:t>And then we have the gifts of bilinguals - represented by the teal.  When students understand how their 2 languages are similar and different, they become deeper bilinguals and therefore benefit from...CLICK</a:t>
            </a:r>
          </a:p>
        </p:txBody>
      </p:sp>
      <p:sp>
        <p:nvSpPr>
          <p:cNvPr id="50179" name="Slide Number Placeholder 3">
            <a:extLst>
              <a:ext uri="{FF2B5EF4-FFF2-40B4-BE49-F238E27FC236}">
                <a16:creationId xmlns:a16="http://schemas.microsoft.com/office/drawing/2014/main" id="{A78B2AE7-D205-8330-EE92-C8F7664AFE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78455CF1-247B-E947-98DD-55890B580570}" type="slidenum">
              <a:rPr lang="en-US" altLang="en-US" smtClean="0"/>
              <a:pPr/>
              <a:t>61</a:t>
            </a:fld>
            <a:endParaRPr lang="en-US" altLang="en-US"/>
          </a:p>
        </p:txBody>
      </p:sp>
    </p:spTree>
    <p:extLst>
      <p:ext uri="{BB962C8B-B14F-4D97-AF65-F5344CB8AC3E}">
        <p14:creationId xmlns:p14="http://schemas.microsoft.com/office/powerpoint/2010/main" val="4132575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CA689ED5-8188-B147-8722-4F8CA3B202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a:extLst>
              <a:ext uri="{FF2B5EF4-FFF2-40B4-BE49-F238E27FC236}">
                <a16:creationId xmlns:a16="http://schemas.microsoft.com/office/drawing/2014/main" id="{F6DD6292-1E93-D84A-B35B-A213E2B47B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When students enter our dual language programs in kinder, they can enter as blue… students who only know English and are  sequential bilinguals who seek to become green/blue or bilingual, biliterate and bicultural.  Other students enter our program as green – newcomers from a Spanish speaking country, where all they know they know in Spanish.  Green students all seek to become bilingual, green/blue.  And the third category of students who enters our program are the teal colored students, AKA stripey – students who are bilingual because they are born in the US or arrive very young and have been exposed to two languages at the same time.  They too want deeper levels of green/blue.</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Show me green – show me teal or stripey – show me blue</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Our hands are illustrating the overall biliteracy trajectory of each student, based on their linguistic profile when entering the program.</a:t>
            </a:r>
          </a:p>
        </p:txBody>
      </p:sp>
      <p:sp>
        <p:nvSpPr>
          <p:cNvPr id="56323" name="Slide Number Placeholder 3">
            <a:extLst>
              <a:ext uri="{FF2B5EF4-FFF2-40B4-BE49-F238E27FC236}">
                <a16:creationId xmlns:a16="http://schemas.microsoft.com/office/drawing/2014/main" id="{7CA50F50-EC6E-7C46-BB39-776319A2CC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8B97213-435F-2A43-8E3B-4ED6E0C2F64A}" type="slidenum">
              <a:rPr lang="en-US" altLang="en-US" smtClean="0"/>
              <a:pPr/>
              <a:t>62</a:t>
            </a:fld>
            <a:endParaRPr lang="en-US" altLang="en-US"/>
          </a:p>
        </p:txBody>
      </p:sp>
    </p:spTree>
    <p:extLst>
      <p:ext uri="{BB962C8B-B14F-4D97-AF65-F5344CB8AC3E}">
        <p14:creationId xmlns:p14="http://schemas.microsoft.com/office/powerpoint/2010/main" val="1396793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TPR</a:t>
            </a:r>
          </a:p>
          <a:p>
            <a:r>
              <a:rPr lang="en-US" dirty="0"/>
              <a:t>Sequential bilinguals are students who have developed their first language, also known as L1, and are exposed to a second language.  When they enter the bilingual context, they are monolingual in either Spanish or English.  </a:t>
            </a:r>
          </a:p>
        </p:txBody>
      </p:sp>
      <p:sp>
        <p:nvSpPr>
          <p:cNvPr id="4" name="Slide Number Placeholder 3"/>
          <p:cNvSpPr>
            <a:spLocks noGrp="1"/>
          </p:cNvSpPr>
          <p:nvPr>
            <p:ph type="sldNum" sz="quarter" idx="10"/>
          </p:nvPr>
        </p:nvSpPr>
        <p:spPr/>
        <p:txBody>
          <a:bodyPr/>
          <a:lstStyle/>
          <a:p>
            <a:fld id="{7CBE07B8-707B-A045-A887-663C0420DA76}" type="slidenum">
              <a:rPr lang="en-US" smtClean="0"/>
              <a:pPr/>
              <a:t>63</a:t>
            </a:fld>
            <a:endParaRPr lang="en-US"/>
          </a:p>
        </p:txBody>
      </p:sp>
    </p:spTree>
    <p:extLst>
      <p:ext uri="{BB962C8B-B14F-4D97-AF65-F5344CB8AC3E}">
        <p14:creationId xmlns:p14="http://schemas.microsoft.com/office/powerpoint/2010/main" val="1083841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more you know, the slower you grow.  Language growth is NOT like academic achievement.  You do not grow one year at a time.  Your on-ramp matters, if you are a sequential bilingual, what you can do in your L1 matters.  Because all language learners have differing characteristics, language supports will need to be individualized and documented over time</a:t>
            </a:r>
          </a:p>
        </p:txBody>
      </p:sp>
      <p:sp>
        <p:nvSpPr>
          <p:cNvPr id="4" name="Slide Number Placeholder 3"/>
          <p:cNvSpPr>
            <a:spLocks noGrp="1"/>
          </p:cNvSpPr>
          <p:nvPr>
            <p:ph type="sldNum" sz="quarter" idx="5"/>
          </p:nvPr>
        </p:nvSpPr>
        <p:spPr/>
        <p:txBody>
          <a:bodyPr/>
          <a:lstStyle/>
          <a:p>
            <a:fld id="{51BDC3FD-9AD7-3841-8C2C-350F614945D9}" type="slidenum">
              <a:rPr lang="en-US" smtClean="0"/>
              <a:t>66</a:t>
            </a:fld>
            <a:endParaRPr lang="en-US"/>
          </a:p>
        </p:txBody>
      </p:sp>
    </p:spTree>
    <p:extLst>
      <p:ext uri="{BB962C8B-B14F-4D97-AF65-F5344CB8AC3E}">
        <p14:creationId xmlns:p14="http://schemas.microsoft.com/office/powerpoint/2010/main" val="2502146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72C1A-0CE7-D726-F168-A87ABA75B2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CC6AD-1FDB-6B7B-222B-B1114F171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CF5220-2E45-BF31-D442-908AB0B1C432}"/>
              </a:ext>
            </a:extLst>
          </p:cNvPr>
          <p:cNvSpPr>
            <a:spLocks noGrp="1"/>
          </p:cNvSpPr>
          <p:nvPr>
            <p:ph type="body" idx="1"/>
          </p:nvPr>
        </p:nvSpPr>
        <p:spPr/>
        <p:txBody>
          <a:bodyPr>
            <a:normAutofit/>
          </a:bodyPr>
          <a:lstStyle/>
          <a:p>
            <a:r>
              <a:rPr lang="en-US" dirty="0"/>
              <a:t>These are the students that enter our classroom with experiences in both English and the non-English language.  These are students who may speak Spanish with mom and dad and grandma, but English with siblings and cousins.  Or the child who speaks Japanese in the home, but went to an English medium pre-school. These are the students who come into our classroom with rich linguistic practices and say things like, “</a:t>
            </a:r>
            <a:r>
              <a:rPr lang="en-US" dirty="0" err="1"/>
              <a:t>Fui</a:t>
            </a:r>
            <a:r>
              <a:rPr lang="en-US" dirty="0"/>
              <a:t> a </a:t>
            </a:r>
            <a:r>
              <a:rPr lang="en-US" dirty="0" err="1"/>
              <a:t>una</a:t>
            </a:r>
            <a:r>
              <a:rPr lang="en-US" dirty="0"/>
              <a:t> party con mi </a:t>
            </a:r>
            <a:r>
              <a:rPr lang="en-US" dirty="0" err="1"/>
              <a:t>broder</a:t>
            </a:r>
            <a:r>
              <a:rPr lang="en-US" dirty="0"/>
              <a:t>”.  In monolingual English, this </a:t>
            </a:r>
            <a:r>
              <a:rPr lang="en-US" dirty="0" err="1"/>
              <a:t>sentece</a:t>
            </a:r>
            <a:r>
              <a:rPr lang="en-US" dirty="0"/>
              <a:t> would be I went to the party with my brother.  </a:t>
            </a:r>
          </a:p>
        </p:txBody>
      </p:sp>
      <p:sp>
        <p:nvSpPr>
          <p:cNvPr id="4" name="Slide Number Placeholder 3">
            <a:extLst>
              <a:ext uri="{FF2B5EF4-FFF2-40B4-BE49-F238E27FC236}">
                <a16:creationId xmlns:a16="http://schemas.microsoft.com/office/drawing/2014/main" id="{DCEEA28E-E26F-A469-C26B-C1185C8D9BCF}"/>
              </a:ext>
            </a:extLst>
          </p:cNvPr>
          <p:cNvSpPr>
            <a:spLocks noGrp="1"/>
          </p:cNvSpPr>
          <p:nvPr>
            <p:ph type="sldNum" sz="quarter" idx="10"/>
          </p:nvPr>
        </p:nvSpPr>
        <p:spPr/>
        <p:txBody>
          <a:bodyPr/>
          <a:lstStyle/>
          <a:p>
            <a:fld id="{7CBE07B8-707B-A045-A887-663C0420DA76}" type="slidenum">
              <a:rPr lang="en-US" smtClean="0"/>
              <a:pPr/>
              <a:t>68</a:t>
            </a:fld>
            <a:endParaRPr lang="en-US"/>
          </a:p>
        </p:txBody>
      </p:sp>
    </p:spTree>
    <p:extLst>
      <p:ext uri="{BB962C8B-B14F-4D97-AF65-F5344CB8AC3E}">
        <p14:creationId xmlns:p14="http://schemas.microsoft.com/office/powerpoint/2010/main" val="2555799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a:t>A bilingual is not necessarily a </a:t>
            </a:r>
          </a:p>
          <a:p>
            <a:pPr algn="ctr"/>
            <a:r>
              <a:rPr lang="en-US" sz="1200" b="1"/>
              <a:t>balanced bilingual.</a:t>
            </a:r>
          </a:p>
          <a:p>
            <a:endParaRPr lang="en-US"/>
          </a:p>
        </p:txBody>
      </p:sp>
      <p:sp>
        <p:nvSpPr>
          <p:cNvPr id="4" name="Slide Number Placeholder 3"/>
          <p:cNvSpPr>
            <a:spLocks noGrp="1"/>
          </p:cNvSpPr>
          <p:nvPr>
            <p:ph type="sldNum" sz="quarter" idx="10"/>
          </p:nvPr>
        </p:nvSpPr>
        <p:spPr/>
        <p:txBody>
          <a:bodyPr/>
          <a:lstStyle/>
          <a:p>
            <a:fld id="{51BDC3FD-9AD7-3841-8C2C-350F614945D9}" type="slidenum">
              <a:rPr lang="en-US" smtClean="0"/>
              <a:t>70</a:t>
            </a:fld>
            <a:endParaRPr lang="en-US"/>
          </a:p>
        </p:txBody>
      </p:sp>
    </p:spTree>
    <p:extLst>
      <p:ext uri="{BB962C8B-B14F-4D97-AF65-F5344CB8AC3E}">
        <p14:creationId xmlns:p14="http://schemas.microsoft.com/office/powerpoint/2010/main" val="14303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40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baseline="0" dirty="0"/>
              <a:t>In fact, it’s important to recognize that balanced bilingualism is very rarely achieved.  This is a quote from the text El </a:t>
            </a:r>
            <a:r>
              <a:rPr lang="en-US" altLang="x-none" baseline="0" dirty="0" err="1"/>
              <a:t>español</a:t>
            </a:r>
            <a:r>
              <a:rPr lang="en-US" altLang="x-none" baseline="0" dirty="0"/>
              <a:t> de </a:t>
            </a:r>
            <a:r>
              <a:rPr lang="en-US" altLang="x-none" baseline="0" dirty="0" err="1"/>
              <a:t>los</a:t>
            </a:r>
            <a:r>
              <a:rPr lang="en-US" altLang="x-none" baseline="0" dirty="0"/>
              <a:t> EEUU by Dr. Kim </a:t>
            </a:r>
            <a:r>
              <a:rPr lang="en-US" altLang="x-none" baseline="0" dirty="0" err="1"/>
              <a:t>Potowski</a:t>
            </a:r>
            <a:r>
              <a:rPr lang="en-US" altLang="x-none" baseline="0" dirty="0"/>
              <a:t> (who is here) and Dr. Anna Maria Escobar</a:t>
            </a:r>
          </a:p>
          <a:p>
            <a:r>
              <a:rPr lang="en-US" altLang="x-none" baseline="0" dirty="0"/>
              <a:t>Most of us are dynamic bilinguals</a:t>
            </a:r>
          </a:p>
          <a:p>
            <a:endParaRPr lang="en-US" altLang="x-none" baseline="0" dirty="0"/>
          </a:p>
          <a:p>
            <a:r>
              <a:rPr lang="en-US" altLang="x-none" baseline="0" dirty="0"/>
              <a:t>Kim </a:t>
            </a:r>
            <a:r>
              <a:rPr lang="en-US" altLang="x-none" baseline="0" dirty="0" err="1"/>
              <a:t>Potowski</a:t>
            </a:r>
            <a:r>
              <a:rPr lang="en-US" altLang="x-none" baseline="0" dirty="0"/>
              <a:t> is here!!!</a:t>
            </a:r>
            <a:endParaRPr lang="en-US" altLang="x-none" dirty="0"/>
          </a:p>
        </p:txBody>
      </p:sp>
      <p:sp>
        <p:nvSpPr>
          <p:cNvPr id="4" name="Slide Number Placeholder 3"/>
          <p:cNvSpPr>
            <a:spLocks noGrp="1"/>
          </p:cNvSpPr>
          <p:nvPr>
            <p:ph type="sldNum" sz="quarter" idx="5"/>
          </p:nvPr>
        </p:nvSpPr>
        <p:spPr/>
        <p:txBody>
          <a:bodyPr/>
          <a:lstStyle/>
          <a:p>
            <a:pPr>
              <a:defRPr/>
            </a:pPr>
            <a:fld id="{910730BA-D84F-7743-8C9E-4A65022AAFB2}" type="slidenum">
              <a:rPr lang="en-US" smtClean="0"/>
              <a:pPr>
                <a:defRPr/>
              </a:pPr>
              <a:t>71</a:t>
            </a:fld>
            <a:endParaRPr lang="en-US"/>
          </a:p>
        </p:txBody>
      </p:sp>
    </p:spTree>
    <p:extLst>
      <p:ext uri="{BB962C8B-B14F-4D97-AF65-F5344CB8AC3E}">
        <p14:creationId xmlns:p14="http://schemas.microsoft.com/office/powerpoint/2010/main" val="21904784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Students</a:t>
            </a:r>
            <a:r>
              <a:rPr lang="en-US" baseline="0" dirty="0"/>
              <a:t> were no longer sequential bilinguals </a:t>
            </a:r>
            <a:r>
              <a:rPr lang="mr-IN" baseline="0" dirty="0"/>
              <a:t>–</a:t>
            </a:r>
            <a:r>
              <a:rPr lang="en-US" baseline="0" dirty="0"/>
              <a:t> do the movement; they are simultaneous bilinguals</a:t>
            </a:r>
          </a:p>
          <a:p>
            <a:r>
              <a:rPr lang="en-US" baseline="0" dirty="0"/>
              <a:t>Escamilla’s story of the moment these children are born </a:t>
            </a:r>
            <a:r>
              <a:rPr lang="mr-IN" baseline="0" dirty="0"/>
              <a:t>–</a:t>
            </a:r>
            <a:r>
              <a:rPr lang="en-US" baseline="0" dirty="0"/>
              <a:t> the Doctor says, “you have a daughter</a:t>
            </a:r>
            <a:r>
              <a:rPr lang="mr-IN" baseline="0" dirty="0"/>
              <a:t>–</a:t>
            </a:r>
            <a:r>
              <a:rPr lang="en-US" baseline="0" dirty="0"/>
              <a:t> here she is!”  and then the parent says, “Ah, que </a:t>
            </a:r>
            <a:r>
              <a:rPr lang="en-US" baseline="0" dirty="0" err="1"/>
              <a:t>linda</a:t>
            </a:r>
            <a:r>
              <a:rPr lang="en-US" baseline="0" dirty="0"/>
              <a:t>” and then the uncle says, “</a:t>
            </a:r>
            <a:r>
              <a:rPr lang="en-US" baseline="0" dirty="0" err="1"/>
              <a:t>dejame</a:t>
            </a:r>
            <a:r>
              <a:rPr lang="en-US" baseline="0" dirty="0"/>
              <a:t> </a:t>
            </a:r>
            <a:r>
              <a:rPr lang="en-US" baseline="0" dirty="0" err="1"/>
              <a:t>ver</a:t>
            </a:r>
            <a:r>
              <a:rPr lang="en-US" baseline="0" dirty="0"/>
              <a:t>” and then the </a:t>
            </a:r>
            <a:r>
              <a:rPr lang="en-US" baseline="0" dirty="0" err="1"/>
              <a:t>cunada</a:t>
            </a:r>
            <a:r>
              <a:rPr lang="en-US" baseline="0" dirty="0"/>
              <a:t> says, “oh she is so cute.  </a:t>
            </a:r>
            <a:r>
              <a:rPr lang="en-US" baseline="0" dirty="0" err="1"/>
              <a:t>Dejame</a:t>
            </a:r>
            <a:r>
              <a:rPr lang="en-US" baseline="0" dirty="0"/>
              <a:t> </a:t>
            </a:r>
            <a:r>
              <a:rPr lang="en-US" baseline="0" dirty="0" err="1"/>
              <a:t>verla</a:t>
            </a:r>
            <a:r>
              <a:rPr lang="en-US" baseline="0" dirty="0"/>
              <a:t>.” and then her big sister says, “</a:t>
            </a:r>
            <a:r>
              <a:rPr lang="en-US" baseline="0" dirty="0" err="1"/>
              <a:t>Quiero</a:t>
            </a:r>
            <a:r>
              <a:rPr lang="en-US" baseline="0" dirty="0"/>
              <a:t> ver.  What’s her name?”  </a:t>
            </a:r>
            <a:r>
              <a:rPr lang="en-US" baseline="0" dirty="0" err="1"/>
              <a:t>etc</a:t>
            </a:r>
            <a:r>
              <a:rPr lang="mr-IN" baseline="0" dirty="0"/>
              <a:t>…</a:t>
            </a:r>
            <a:r>
              <a:rPr lang="en-US" baseline="0" dirty="0"/>
              <a:t>.</a:t>
            </a:r>
          </a:p>
          <a:p>
            <a:endParaRPr lang="en-US" baseline="0" dirty="0"/>
          </a:p>
          <a:p>
            <a:endParaRPr lang="en-US" baseline="0" dirty="0"/>
          </a:p>
          <a:p>
            <a:r>
              <a:rPr lang="en-US" dirty="0"/>
              <a:t>https://www2.ed.gov/</a:t>
            </a:r>
            <a:r>
              <a:rPr lang="en-US" dirty="0" err="1"/>
              <a:t>datastory</a:t>
            </a:r>
            <a:r>
              <a:rPr lang="en-US" dirty="0"/>
              <a:t>/el-characteristics/</a:t>
            </a:r>
            <a:r>
              <a:rPr lang="en-US" dirty="0" err="1"/>
              <a:t>index.html</a:t>
            </a:r>
            <a:endParaRPr lang="en-US" dirty="0"/>
          </a:p>
        </p:txBody>
      </p:sp>
      <p:sp>
        <p:nvSpPr>
          <p:cNvPr id="4" name="Slide Number Placeholder 3"/>
          <p:cNvSpPr>
            <a:spLocks noGrp="1"/>
          </p:cNvSpPr>
          <p:nvPr>
            <p:ph type="sldNum" sz="quarter" idx="10"/>
          </p:nvPr>
        </p:nvSpPr>
        <p:spPr/>
        <p:txBody>
          <a:bodyPr/>
          <a:lstStyle/>
          <a:p>
            <a:fld id="{7CBE07B8-707B-A045-A887-663C0420DA76}" type="slidenum">
              <a:rPr lang="en-US" smtClean="0"/>
              <a:pPr/>
              <a:t>72</a:t>
            </a:fld>
            <a:endParaRPr lang="en-US"/>
          </a:p>
        </p:txBody>
      </p:sp>
    </p:spTree>
    <p:extLst>
      <p:ext uri="{BB962C8B-B14F-4D97-AF65-F5344CB8AC3E}">
        <p14:creationId xmlns:p14="http://schemas.microsoft.com/office/powerpoint/2010/main" val="1505529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DDB7C-BD32-ABEE-BBEA-8E03A1268ABC}"/>
            </a:ext>
          </a:extLst>
        </p:cNvPr>
        <p:cNvGrpSpPr/>
        <p:nvPr/>
      </p:nvGrpSpPr>
      <p:grpSpPr>
        <a:xfrm>
          <a:off x="0" y="0"/>
          <a:ext cx="0" cy="0"/>
          <a:chOff x="0" y="0"/>
          <a:chExt cx="0" cy="0"/>
        </a:xfrm>
      </p:grpSpPr>
      <p:sp>
        <p:nvSpPr>
          <p:cNvPr id="56321" name="Slide Image Placeholder 1">
            <a:extLst>
              <a:ext uri="{FF2B5EF4-FFF2-40B4-BE49-F238E27FC236}">
                <a16:creationId xmlns:a16="http://schemas.microsoft.com/office/drawing/2014/main" id="{8C69F04E-8518-1F7E-E750-7AF16F66BF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Notes Placeholder 2">
            <a:extLst>
              <a:ext uri="{FF2B5EF4-FFF2-40B4-BE49-F238E27FC236}">
                <a16:creationId xmlns:a16="http://schemas.microsoft.com/office/drawing/2014/main" id="{DE0FD55B-E806-EF25-F8BB-CE1B3AE7AA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When students enter our dual language programs in kinder, they can enter as blue… students who only know English and are  sequential bilinguals who seek to become green/blue or bilingual, biliterate and bicultural.  Other students enter our program as green – newcomers from a Spanish speaking country, where all they know they know in Spanish.  Green students all seek to become bilingual, green/blue.  And the third category of students who enters our program are the teal colored students, AKA stripey – students who are bilingual because they are born in the US or arrive very young and have been exposed to two languages at the same time.  They too want deeper levels of green/blue.</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Show me green – show me teal or stripey – show me blue</a:t>
            </a: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Our hands are illustrating the overall biliteracy trajectory of each student, based on their linguistic profile when entering the program.</a:t>
            </a:r>
          </a:p>
        </p:txBody>
      </p:sp>
      <p:sp>
        <p:nvSpPr>
          <p:cNvPr id="56323" name="Slide Number Placeholder 3">
            <a:extLst>
              <a:ext uri="{FF2B5EF4-FFF2-40B4-BE49-F238E27FC236}">
                <a16:creationId xmlns:a16="http://schemas.microsoft.com/office/drawing/2014/main" id="{58378D63-BF02-21BF-50DC-60D60E6ACBC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B8B97213-435F-2A43-8E3B-4ED6E0C2F64A}" type="slidenum">
              <a:rPr lang="en-US" altLang="en-US" smtClean="0"/>
              <a:pPr/>
              <a:t>77</a:t>
            </a:fld>
            <a:endParaRPr lang="en-US" altLang="en-US"/>
          </a:p>
        </p:txBody>
      </p:sp>
    </p:spTree>
    <p:extLst>
      <p:ext uri="{BB962C8B-B14F-4D97-AF65-F5344CB8AC3E}">
        <p14:creationId xmlns:p14="http://schemas.microsoft.com/office/powerpoint/2010/main" val="27859107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states!  We will start with the host state of Illinois!!!!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AC9E1F3-B202-B24A-BBCF-5F287F4959D8}" type="slidenum">
              <a:rPr lang="en-US" smtClean="0"/>
              <a:t>4</a:t>
            </a:fld>
            <a:endParaRPr lang="en-US"/>
          </a:p>
        </p:txBody>
      </p:sp>
    </p:spTree>
    <p:extLst>
      <p:ext uri="{BB962C8B-B14F-4D97-AF65-F5344CB8AC3E}">
        <p14:creationId xmlns:p14="http://schemas.microsoft.com/office/powerpoint/2010/main" val="22193585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78</a:t>
            </a:fld>
            <a:endParaRPr lang="en-US" altLang="en-US"/>
          </a:p>
        </p:txBody>
      </p:sp>
    </p:spTree>
    <p:extLst>
      <p:ext uri="{BB962C8B-B14F-4D97-AF65-F5344CB8AC3E}">
        <p14:creationId xmlns:p14="http://schemas.microsoft.com/office/powerpoint/2010/main" val="14826863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60BE5-7568-A808-386D-BB6B77A44799}"/>
            </a:ext>
          </a:extLst>
        </p:cNvPr>
        <p:cNvGrpSpPr/>
        <p:nvPr/>
      </p:nvGrpSpPr>
      <p:grpSpPr>
        <a:xfrm>
          <a:off x="0" y="0"/>
          <a:ext cx="0" cy="0"/>
          <a:chOff x="0" y="0"/>
          <a:chExt cx="0" cy="0"/>
        </a:xfrm>
      </p:grpSpPr>
      <p:sp>
        <p:nvSpPr>
          <p:cNvPr id="60417" name="Slide Image Placeholder 1">
            <a:extLst>
              <a:ext uri="{FF2B5EF4-FFF2-40B4-BE49-F238E27FC236}">
                <a16:creationId xmlns:a16="http://schemas.microsoft.com/office/drawing/2014/main" id="{15C8F538-265F-8392-E336-4C350A95F9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a:extLst>
              <a:ext uri="{FF2B5EF4-FFF2-40B4-BE49-F238E27FC236}">
                <a16:creationId xmlns:a16="http://schemas.microsoft.com/office/drawing/2014/main" id="{1EBA2227-79CD-8746-8F2B-633D02F1EF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ＭＳ Ｐゴシック" panose="020B0600070205080204" pitchFamily="34" charset="-128"/>
              </a:rPr>
              <a:t>After the first week of kindergarten, you no longer have blue, green, or teal students.  Instead, all your students are teal!  </a:t>
            </a:r>
          </a:p>
        </p:txBody>
      </p:sp>
      <p:sp>
        <p:nvSpPr>
          <p:cNvPr id="60419" name="Slide Number Placeholder 3">
            <a:extLst>
              <a:ext uri="{FF2B5EF4-FFF2-40B4-BE49-F238E27FC236}">
                <a16:creationId xmlns:a16="http://schemas.microsoft.com/office/drawing/2014/main" id="{66E440AF-1639-B8DA-5092-954B4913A5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98FC7B13-5EF0-D04B-ABE9-4D8E442DF37D}" type="slidenum">
              <a:rPr lang="en-US" altLang="en-US" smtClean="0"/>
              <a:pPr/>
              <a:t>83</a:t>
            </a:fld>
            <a:endParaRPr lang="en-US" altLang="en-US"/>
          </a:p>
        </p:txBody>
      </p:sp>
    </p:spTree>
    <p:extLst>
      <p:ext uri="{BB962C8B-B14F-4D97-AF65-F5344CB8AC3E}">
        <p14:creationId xmlns:p14="http://schemas.microsoft.com/office/powerpoint/2010/main" val="11074785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These kids come in, already looking similar to the ultimate goal.  This is what DL classrooms look like in well implemented DL programs.  </a:t>
            </a:r>
          </a:p>
        </p:txBody>
      </p:sp>
      <p:sp>
        <p:nvSpPr>
          <p:cNvPr id="4" name="Slide Number Placeholder 3"/>
          <p:cNvSpPr>
            <a:spLocks noGrp="1"/>
          </p:cNvSpPr>
          <p:nvPr>
            <p:ph type="sldNum" sz="quarter" idx="10"/>
          </p:nvPr>
        </p:nvSpPr>
        <p:spPr/>
        <p:txBody>
          <a:bodyPr/>
          <a:lstStyle/>
          <a:p>
            <a:fld id="{3933EE07-4621-1A4E-AFA3-038BA8716821}" type="slidenum">
              <a:rPr lang="en-US" smtClean="0"/>
              <a:t>84</a:t>
            </a:fld>
            <a:endParaRPr lang="en-US"/>
          </a:p>
        </p:txBody>
      </p:sp>
    </p:spTree>
    <p:extLst>
      <p:ext uri="{BB962C8B-B14F-4D97-AF65-F5344CB8AC3E}">
        <p14:creationId xmlns:p14="http://schemas.microsoft.com/office/powerpoint/2010/main" val="28633599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254C2-1561-7650-B8B2-989F12E68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0514E-6FDC-EC5D-8E4F-E425DA3233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97C845-4527-137C-F8B1-4F984E51EB5E}"/>
              </a:ext>
            </a:extLst>
          </p:cNvPr>
          <p:cNvSpPr>
            <a:spLocks noGrp="1"/>
          </p:cNvSpPr>
          <p:nvPr>
            <p:ph type="body" idx="1"/>
          </p:nvPr>
        </p:nvSpPr>
        <p:spPr/>
        <p:txBody>
          <a:bodyPr/>
          <a:lstStyle/>
          <a:p>
            <a:r>
              <a:rPr lang="en-US" baseline="0" dirty="0"/>
              <a:t>These kids come in, already looking similar to the ultimate goal.  This is what DL classrooms look like in well implemented DL programs.  </a:t>
            </a:r>
          </a:p>
        </p:txBody>
      </p:sp>
      <p:sp>
        <p:nvSpPr>
          <p:cNvPr id="4" name="Slide Number Placeholder 3">
            <a:extLst>
              <a:ext uri="{FF2B5EF4-FFF2-40B4-BE49-F238E27FC236}">
                <a16:creationId xmlns:a16="http://schemas.microsoft.com/office/drawing/2014/main" id="{AF9B92B3-7812-ED62-3001-A9983A4D5EAF}"/>
              </a:ext>
            </a:extLst>
          </p:cNvPr>
          <p:cNvSpPr>
            <a:spLocks noGrp="1"/>
          </p:cNvSpPr>
          <p:nvPr>
            <p:ph type="sldNum" sz="quarter" idx="10"/>
          </p:nvPr>
        </p:nvSpPr>
        <p:spPr/>
        <p:txBody>
          <a:bodyPr/>
          <a:lstStyle/>
          <a:p>
            <a:fld id="{3933EE07-4621-1A4E-AFA3-038BA8716821}" type="slidenum">
              <a:rPr lang="en-US" smtClean="0"/>
              <a:t>85</a:t>
            </a:fld>
            <a:endParaRPr lang="en-US"/>
          </a:p>
        </p:txBody>
      </p:sp>
    </p:spTree>
    <p:extLst>
      <p:ext uri="{BB962C8B-B14F-4D97-AF65-F5344CB8AC3E}">
        <p14:creationId xmlns:p14="http://schemas.microsoft.com/office/powerpoint/2010/main" val="3650155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z="1200" kern="1200" dirty="0" err="1">
                <a:solidFill>
                  <a:schemeClr val="tx1"/>
                </a:solidFill>
                <a:effectLst/>
                <a:latin typeface="+mn-lt"/>
                <a:ea typeface="+mn-ea"/>
                <a:cs typeface="+mn-cs"/>
              </a:rPr>
              <a:t>It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is</a:t>
            </a:r>
            <a:r>
              <a:rPr lang="es-ES" sz="1200" kern="1200" dirty="0">
                <a:solidFill>
                  <a:schemeClr val="tx1"/>
                </a:solidFill>
                <a:effectLst/>
                <a:latin typeface="+mn-lt"/>
                <a:ea typeface="+mn-ea"/>
                <a:cs typeface="+mn-cs"/>
              </a:rPr>
              <a:t> true </a:t>
            </a:r>
            <a:r>
              <a:rPr lang="es-ES" sz="1200" kern="1200" dirty="0" err="1">
                <a:solidFill>
                  <a:schemeClr val="tx1"/>
                </a:solidFill>
                <a:effectLst/>
                <a:latin typeface="+mn-lt"/>
                <a:ea typeface="+mn-ea"/>
                <a:cs typeface="+mn-cs"/>
              </a:rPr>
              <a:t>that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some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students</a:t>
            </a:r>
            <a:r>
              <a:rPr lang="es-ES" sz="1200" kern="1200" dirty="0">
                <a:solidFill>
                  <a:schemeClr val="tx1"/>
                </a:solidFill>
                <a:effectLst/>
                <a:latin typeface="+mn-lt"/>
                <a:ea typeface="+mn-ea"/>
                <a:cs typeface="+mn-cs"/>
              </a:rPr>
              <a:t> are </a:t>
            </a:r>
            <a:r>
              <a:rPr lang="es-ES" sz="1200" kern="1200" dirty="0" err="1">
                <a:solidFill>
                  <a:schemeClr val="tx1"/>
                </a:solidFill>
                <a:effectLst/>
                <a:latin typeface="+mn-lt"/>
                <a:ea typeface="+mn-ea"/>
                <a:cs typeface="+mn-cs"/>
              </a:rPr>
              <a:t>monolingual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when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enter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a:t>
            </a:r>
            <a:r>
              <a:rPr lang="es-ES" sz="1200" kern="1200" dirty="0">
                <a:solidFill>
                  <a:schemeClr val="tx1"/>
                </a:solidFill>
                <a:effectLst/>
                <a:latin typeface="+mn-lt"/>
                <a:ea typeface="+mn-ea"/>
                <a:cs typeface="+mn-cs"/>
              </a:rPr>
              <a:t> dual </a:t>
            </a:r>
            <a:r>
              <a:rPr lang="es-ES" sz="1200" kern="1200" dirty="0" err="1">
                <a:solidFill>
                  <a:schemeClr val="tx1"/>
                </a:solidFill>
                <a:effectLst/>
                <a:latin typeface="+mn-lt"/>
                <a:ea typeface="+mn-ea"/>
                <a:cs typeface="+mn-cs"/>
              </a:rPr>
              <a:t>language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or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biliteracy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program</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But</a:t>
            </a:r>
            <a:r>
              <a:rPr lang="es-ES" sz="1200" kern="1200" dirty="0">
                <a:solidFill>
                  <a:schemeClr val="tx1"/>
                </a:solidFill>
                <a:effectLst/>
                <a:latin typeface="+mn-lt"/>
                <a:ea typeface="+mn-ea"/>
                <a:cs typeface="+mn-cs"/>
              </a:rPr>
              <a:t> as </a:t>
            </a:r>
            <a:r>
              <a:rPr lang="es-ES" sz="1200" kern="1200" dirty="0" err="1">
                <a:solidFill>
                  <a:schemeClr val="tx1"/>
                </a:solidFill>
                <a:effectLst/>
                <a:latin typeface="+mn-lt"/>
                <a:ea typeface="+mn-ea"/>
                <a:cs typeface="+mn-cs"/>
              </a:rPr>
              <a:t>we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have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seen</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goal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is</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for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them</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a:t>
            </a:r>
            <a:r>
              <a:rPr lang="es-ES" sz="1200" kern="1200" dirty="0">
                <a:solidFill>
                  <a:schemeClr val="tx1"/>
                </a:solidFill>
                <a:effectLst/>
                <a:latin typeface="+mn-lt"/>
                <a:ea typeface="+mn-ea"/>
                <a:cs typeface="+mn-cs"/>
              </a:rPr>
              <a:t> be </a:t>
            </a:r>
            <a:r>
              <a:rPr lang="es-ES" sz="1200" kern="1200" dirty="0" err="1">
                <a:solidFill>
                  <a:schemeClr val="tx1"/>
                </a:solidFill>
                <a:effectLst/>
                <a:latin typeface="+mn-lt"/>
                <a:ea typeface="+mn-ea"/>
                <a:cs typeface="+mn-cs"/>
              </a:rPr>
              <a:t>bilingual</a:t>
            </a:r>
            <a:r>
              <a:rPr lang="es-ES" sz="1200" kern="1200" dirty="0">
                <a:solidFill>
                  <a:schemeClr val="tx1"/>
                </a:solidFill>
                <a:effectLst/>
                <a:latin typeface="+mn-lt"/>
                <a:ea typeface="+mn-ea"/>
                <a:cs typeface="+mn-cs"/>
              </a:rPr>
              <a:t> and </a:t>
            </a:r>
            <a:r>
              <a:rPr lang="es-ES" sz="1200" kern="1200" dirty="0" err="1">
                <a:solidFill>
                  <a:schemeClr val="tx1"/>
                </a:solidFill>
                <a:effectLst/>
                <a:latin typeface="+mn-lt"/>
                <a:ea typeface="+mn-ea"/>
                <a:cs typeface="+mn-cs"/>
              </a:rPr>
              <a:t>biliterate</a:t>
            </a:r>
            <a:r>
              <a:rPr lang="es-ES" sz="1200" kern="1200" dirty="0">
                <a:solidFill>
                  <a:schemeClr val="tx1"/>
                </a:solidFill>
                <a:effectLst/>
                <a:latin typeface="+mn-lt"/>
                <a:ea typeface="+mn-ea"/>
                <a:cs typeface="+mn-cs"/>
              </a:rPr>
              <a:t>, and </a:t>
            </a:r>
            <a:r>
              <a:rPr lang="es-ES" sz="1200" kern="1200" dirty="0" err="1">
                <a:solidFill>
                  <a:schemeClr val="tx1"/>
                </a:solidFill>
                <a:effectLst/>
                <a:latin typeface="+mn-lt"/>
                <a:ea typeface="+mn-ea"/>
                <a:cs typeface="+mn-cs"/>
              </a:rPr>
              <a:t>they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immediately</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start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learn</a:t>
            </a:r>
            <a:r>
              <a:rPr lang="es-ES" sz="1200" kern="1200" dirty="0">
                <a:solidFill>
                  <a:schemeClr val="tx1"/>
                </a:solidFill>
                <a:effectLst/>
                <a:latin typeface="+mn-lt"/>
                <a:ea typeface="+mn-ea"/>
                <a:cs typeface="+mn-cs"/>
              </a:rPr>
              <a:t> in 2 </a:t>
            </a:r>
            <a:r>
              <a:rPr lang="es-ES" sz="1200" kern="1200" dirty="0" err="1">
                <a:solidFill>
                  <a:schemeClr val="tx1"/>
                </a:solidFill>
                <a:effectLst/>
                <a:latin typeface="+mn-lt"/>
                <a:ea typeface="+mn-ea"/>
                <a:cs typeface="+mn-cs"/>
              </a:rPr>
              <a:t>languages</a:t>
            </a:r>
            <a:r>
              <a:rPr lang="es-ES" sz="1200" kern="1200" dirty="0">
                <a:solidFill>
                  <a:schemeClr val="tx1"/>
                </a:solidFill>
                <a:effectLst/>
                <a:latin typeface="+mn-lt"/>
                <a:ea typeface="+mn-ea"/>
                <a:cs typeface="+mn-cs"/>
              </a:rPr>
              <a:t>.  And so </a:t>
            </a:r>
            <a:r>
              <a:rPr lang="es-ES" sz="1200" kern="1200" dirty="0" err="1">
                <a:solidFill>
                  <a:schemeClr val="tx1"/>
                </a:solidFill>
                <a:effectLst/>
                <a:latin typeface="+mn-lt"/>
                <a:ea typeface="+mn-ea"/>
                <a:cs typeface="+mn-cs"/>
              </a:rPr>
              <a:t>we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want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a:t>
            </a:r>
            <a:r>
              <a:rPr lang="es-ES" sz="1200" kern="1200" dirty="0">
                <a:solidFill>
                  <a:schemeClr val="tx1"/>
                </a:solidFill>
                <a:effectLst/>
                <a:latin typeface="+mn-lt"/>
                <a:ea typeface="+mn-ea"/>
                <a:cs typeface="+mn-cs"/>
              </a:rPr>
              <a:t> be </a:t>
            </a:r>
            <a:r>
              <a:rPr lang="es-ES" sz="1200" kern="1200" dirty="0" err="1">
                <a:solidFill>
                  <a:schemeClr val="tx1"/>
                </a:solidFill>
                <a:effectLst/>
                <a:latin typeface="+mn-lt"/>
                <a:ea typeface="+mn-ea"/>
                <a:cs typeface="+mn-cs"/>
              </a:rPr>
              <a:t>careful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about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our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language</a:t>
            </a:r>
            <a:r>
              <a:rPr lang="es-ES" sz="1200" kern="1200" dirty="0">
                <a:solidFill>
                  <a:schemeClr val="tx1"/>
                </a:solidFill>
                <a:effectLst/>
                <a:latin typeface="+mn-lt"/>
                <a:ea typeface="+mn-ea"/>
                <a:cs typeface="+mn-cs"/>
              </a:rPr>
              <a:t>, and </a:t>
            </a:r>
            <a:r>
              <a:rPr lang="es-ES" sz="1200" kern="1200" dirty="0" err="1">
                <a:solidFill>
                  <a:schemeClr val="tx1"/>
                </a:solidFill>
                <a:effectLst/>
                <a:latin typeface="+mn-lt"/>
                <a:ea typeface="+mn-ea"/>
                <a:cs typeface="+mn-cs"/>
              </a:rPr>
              <a:t>how</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we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refer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to</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our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students</a:t>
            </a:r>
            <a:r>
              <a:rPr lang="es-ES" sz="1200" kern="1200" dirty="0">
                <a:solidFill>
                  <a:schemeClr val="tx1"/>
                </a:solidFill>
                <a:effectLst/>
                <a:latin typeface="+mn-lt"/>
                <a:ea typeface="+mn-ea"/>
                <a:cs typeface="+mn-cs"/>
              </a:rPr>
              <a:t>.  CLICK</a:t>
            </a:r>
          </a:p>
          <a:p>
            <a:endParaRPr lang="es-ES" sz="1200" kern="1200" dirty="0">
              <a:solidFill>
                <a:schemeClr val="tx1"/>
              </a:solidFill>
              <a:effectLst/>
              <a:latin typeface="+mn-lt"/>
              <a:ea typeface="+mn-ea"/>
              <a:cs typeface="+mn-cs"/>
            </a:endParaRPr>
          </a:p>
          <a:p>
            <a:r>
              <a:rPr lang="es-ES" sz="1200" kern="1200" dirty="0" err="1">
                <a:solidFill>
                  <a:schemeClr val="tx1"/>
                </a:solidFill>
                <a:effectLst/>
                <a:latin typeface="+mn-lt"/>
                <a:ea typeface="+mn-ea"/>
                <a:cs typeface="+mn-cs"/>
              </a:rPr>
              <a:t>Instead</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of</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using</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these</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terms</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which</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put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kids</a:t>
            </a:r>
            <a:r>
              <a:rPr lang="es-ES" sz="1200" kern="1200" dirty="0">
                <a:solidFill>
                  <a:schemeClr val="tx1"/>
                </a:solidFill>
                <a:effectLst/>
                <a:latin typeface="+mn-lt"/>
                <a:ea typeface="+mn-ea"/>
                <a:cs typeface="+mn-cs"/>
              </a:rPr>
              <a:t> in boxes, </a:t>
            </a:r>
            <a:r>
              <a:rPr lang="es-ES" sz="1200" kern="1200" dirty="0" err="1">
                <a:solidFill>
                  <a:schemeClr val="tx1"/>
                </a:solidFill>
                <a:effectLst/>
                <a:latin typeface="+mn-lt"/>
                <a:ea typeface="+mn-ea"/>
                <a:cs typeface="+mn-cs"/>
              </a:rPr>
              <a:t>let's</a:t>
            </a:r>
            <a:r>
              <a:rPr lang="es-ES" sz="1200" kern="1200" dirty="0">
                <a:solidFill>
                  <a:schemeClr val="tx1"/>
                </a:solidFill>
                <a:effectLst/>
                <a:latin typeface="+mn-lt"/>
                <a:ea typeface="+mn-ea"/>
                <a:cs typeface="+mn-cs"/>
              </a:rPr>
              <a:t> be </a:t>
            </a:r>
            <a:r>
              <a:rPr lang="es-ES" sz="1200" kern="1200" dirty="0" err="1">
                <a:solidFill>
                  <a:schemeClr val="tx1"/>
                </a:solidFill>
                <a:effectLst/>
                <a:latin typeface="+mn-lt"/>
                <a:ea typeface="+mn-ea"/>
                <a:cs typeface="+mn-cs"/>
              </a:rPr>
              <a:t>careful</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about</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our</a:t>
            </a:r>
            <a:r>
              <a:rPr lang="es-ES" sz="1200" kern="1200" dirty="0">
                <a:solidFill>
                  <a:schemeClr val="tx1"/>
                </a:solidFill>
                <a:effectLst/>
                <a:latin typeface="+mn-lt"/>
                <a:ea typeface="+mn-ea"/>
                <a:cs typeface="+mn-cs"/>
              </a:rPr>
              <a:t> </a:t>
            </a:r>
            <a:r>
              <a:rPr lang="es-ES" sz="1200" kern="1200" dirty="0" err="1">
                <a:solidFill>
                  <a:schemeClr val="tx1"/>
                </a:solidFill>
                <a:effectLst/>
                <a:latin typeface="+mn-lt"/>
                <a:ea typeface="+mn-ea"/>
                <a:cs typeface="+mn-cs"/>
              </a:rPr>
              <a:t>language</a:t>
            </a:r>
            <a:r>
              <a:rPr lang="es-ES" sz="1200" kern="1200" dirty="0">
                <a:solidFill>
                  <a:schemeClr val="tx1"/>
                </a:solidFill>
                <a:effectLst/>
                <a:latin typeface="+mn-lt"/>
                <a:ea typeface="+mn-ea"/>
                <a:cs typeface="+mn-cs"/>
              </a:rPr>
              <a:t>.  CLICK</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Palmer, D., Cervantes-</a:t>
            </a:r>
            <a:r>
              <a:rPr lang="es-ES" sz="1200" kern="1200" dirty="0" err="1">
                <a:solidFill>
                  <a:schemeClr val="tx1"/>
                </a:solidFill>
                <a:effectLst/>
                <a:latin typeface="+mn-lt"/>
                <a:ea typeface="+mn-ea"/>
                <a:cs typeface="+mn-cs"/>
              </a:rPr>
              <a:t>Soon</a:t>
            </a:r>
            <a:r>
              <a:rPr lang="es-ES" sz="1200" kern="1200" dirty="0">
                <a:solidFill>
                  <a:schemeClr val="tx1"/>
                </a:solidFill>
                <a:effectLst/>
                <a:latin typeface="+mn-lt"/>
                <a:ea typeface="+mn-ea"/>
                <a:cs typeface="+mn-cs"/>
              </a:rPr>
              <a:t>, C., and </a:t>
            </a:r>
            <a:r>
              <a:rPr lang="es-ES" sz="1200" kern="1200" dirty="0" err="1">
                <a:solidFill>
                  <a:schemeClr val="tx1"/>
                </a:solidFill>
                <a:effectLst/>
                <a:latin typeface="+mn-lt"/>
                <a:ea typeface="+mn-ea"/>
                <a:cs typeface="+mn-cs"/>
              </a:rPr>
              <a:t>Heiman</a:t>
            </a:r>
            <a:r>
              <a:rPr lang="es-ES" sz="1200" kern="1200" dirty="0">
                <a:solidFill>
                  <a:schemeClr val="tx1"/>
                </a:solidFill>
                <a:effectLst/>
                <a:latin typeface="+mn-lt"/>
                <a:ea typeface="+mn-ea"/>
                <a:cs typeface="+mn-cs"/>
              </a:rPr>
              <a:t>, D. (2017) La condición académica del estudiante bilingüe: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asegurando el éxito de los estudiantes bilingües emergentes a través del programa de doble inmersión. In Guerrero, M. D., Guerrero, M. C., Soltero-González, L., and Escamilla, K. (Eds.) </a:t>
            </a:r>
            <a:r>
              <a:rPr lang="es-ES" sz="1200" i="1" kern="1200" dirty="0">
                <a:solidFill>
                  <a:schemeClr val="tx1"/>
                </a:solidFill>
                <a:effectLst/>
                <a:latin typeface="+mn-lt"/>
                <a:ea typeface="+mn-ea"/>
                <a:cs typeface="+mn-cs"/>
              </a:rPr>
              <a:t>Abriendo brecha: Antología crítica sobre la educación bilingüe de doble inmersión. </a:t>
            </a:r>
            <a:r>
              <a:rPr lang="en-US" sz="1200" kern="1200" dirty="0">
                <a:solidFill>
                  <a:schemeClr val="tx1"/>
                </a:solidFill>
                <a:effectLst/>
                <a:latin typeface="+mn-lt"/>
                <a:ea typeface="+mn-ea"/>
                <a:cs typeface="+mn-cs"/>
              </a:rPr>
              <a:t>(pp. 75-92). Albuquerque, NM: Fuente Press.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Garcia, O. (2009</a:t>
            </a:r>
            <a:r>
              <a:rPr lang="en-US" sz="1200" i="1" kern="1200" dirty="0">
                <a:solidFill>
                  <a:schemeClr val="tx1"/>
                </a:solidFill>
                <a:effectLst/>
                <a:latin typeface="+mn-lt"/>
                <a:ea typeface="+mn-ea"/>
                <a:cs typeface="+mn-cs"/>
              </a:rPr>
              <a:t>). Bilingual education in the 21</a:t>
            </a:r>
            <a:r>
              <a:rPr lang="en-US" sz="1200" i="1" kern="1200" baseline="30000" dirty="0">
                <a:solidFill>
                  <a:schemeClr val="tx1"/>
                </a:solidFill>
                <a:effectLst/>
                <a:latin typeface="+mn-lt"/>
                <a:ea typeface="+mn-ea"/>
                <a:cs typeface="+mn-cs"/>
              </a:rPr>
              <a:t>st</a:t>
            </a:r>
            <a:r>
              <a:rPr lang="en-US" sz="1200" i="1" kern="1200" dirty="0">
                <a:solidFill>
                  <a:schemeClr val="tx1"/>
                </a:solidFill>
                <a:effectLst/>
                <a:latin typeface="+mn-lt"/>
                <a:ea typeface="+mn-ea"/>
                <a:cs typeface="+mn-cs"/>
              </a:rPr>
              <a:t> century:  A global perspective</a:t>
            </a:r>
            <a:r>
              <a:rPr lang="en-US" sz="1200" kern="1200" dirty="0">
                <a:solidFill>
                  <a:schemeClr val="tx1"/>
                </a:solidFill>
                <a:effectLst/>
                <a:latin typeface="+mn-lt"/>
                <a:ea typeface="+mn-ea"/>
                <a:cs typeface="+mn-cs"/>
              </a:rPr>
              <a:t>. Malden, MA: Wiley-Blackwell.</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933EE07-4621-1A4E-AFA3-038BA8716821}" type="slidenum">
              <a:rPr lang="en-US" smtClean="0"/>
              <a:t>86</a:t>
            </a:fld>
            <a:endParaRPr lang="en-US"/>
          </a:p>
        </p:txBody>
      </p:sp>
    </p:spTree>
    <p:extLst>
      <p:ext uri="{BB962C8B-B14F-4D97-AF65-F5344CB8AC3E}">
        <p14:creationId xmlns:p14="http://schemas.microsoft.com/office/powerpoint/2010/main" val="10941863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for bilingual learners </a:t>
            </a:r>
            <a:r>
              <a:rPr lang="mr-IN" dirty="0"/>
              <a:t>–</a:t>
            </a:r>
            <a:r>
              <a:rPr lang="en-US" dirty="0"/>
              <a:t> we want students to be bilingual and </a:t>
            </a:r>
            <a:r>
              <a:rPr lang="en-US" dirty="0" err="1"/>
              <a:t>biltierate</a:t>
            </a:r>
            <a:r>
              <a:rPr lang="en-US" baseline="0" dirty="0"/>
              <a:t> </a:t>
            </a:r>
            <a:r>
              <a:rPr lang="mr-IN" baseline="0" dirty="0"/>
              <a:t>–</a:t>
            </a:r>
            <a:r>
              <a:rPr lang="en-US" baseline="0" dirty="0"/>
              <a:t> and so we have to develop their bilingualism and biliteracy </a:t>
            </a:r>
            <a:r>
              <a:rPr lang="mr-IN" baseline="0" dirty="0"/>
              <a:t>–</a:t>
            </a:r>
            <a:r>
              <a:rPr lang="en-US" baseline="0" dirty="0"/>
              <a:t> and their bilingual identity.  For students to see themselves as bilinguals we have to talk about them as bilinguals.  </a:t>
            </a:r>
            <a:endParaRPr lang="en-US" dirty="0"/>
          </a:p>
        </p:txBody>
      </p:sp>
      <p:sp>
        <p:nvSpPr>
          <p:cNvPr id="4" name="Footer Placeholder 3"/>
          <p:cNvSpPr>
            <a:spLocks noGrp="1"/>
          </p:cNvSpPr>
          <p:nvPr>
            <p:ph type="ftr" sz="quarter" idx="10"/>
          </p:nvPr>
        </p:nvSpPr>
        <p:spPr/>
        <p:txBody>
          <a:bodyPr/>
          <a:lstStyle/>
          <a:p>
            <a:r>
              <a:rPr lang="en-US"/>
              <a:t>www.TeachingForBiliteracy.com</a:t>
            </a:r>
          </a:p>
        </p:txBody>
      </p:sp>
      <p:sp>
        <p:nvSpPr>
          <p:cNvPr id="5" name="Slide Number Placeholder 4"/>
          <p:cNvSpPr>
            <a:spLocks noGrp="1"/>
          </p:cNvSpPr>
          <p:nvPr>
            <p:ph type="sldNum" sz="quarter" idx="11"/>
          </p:nvPr>
        </p:nvSpPr>
        <p:spPr/>
        <p:txBody>
          <a:bodyPr/>
          <a:lstStyle/>
          <a:p>
            <a:fld id="{1F7916A0-3C14-D448-BEA8-DBF685636B8F}" type="slidenum">
              <a:rPr lang="en-US" smtClean="0"/>
              <a:t>87</a:t>
            </a:fld>
            <a:endParaRPr lang="en-US"/>
          </a:p>
        </p:txBody>
      </p:sp>
    </p:spTree>
    <p:extLst>
      <p:ext uri="{BB962C8B-B14F-4D97-AF65-F5344CB8AC3E}">
        <p14:creationId xmlns:p14="http://schemas.microsoft.com/office/powerpoint/2010/main" val="107219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This is important because we are now going to focus on the goal of the program as we move to look at research.  We've taken just the littlest bit of time to talk about the students, and we hope that this resonated with you. Do you have these students in your dual language programs</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BD58D8E-C5A1-5D4D-9DEE-037CBF3EB928}" type="slidenum">
              <a:rPr lang="en-US" smtClean="0"/>
              <a:t>88</a:t>
            </a:fld>
            <a:endParaRPr lang="en-US"/>
          </a:p>
        </p:txBody>
      </p:sp>
    </p:spTree>
    <p:extLst>
      <p:ext uri="{BB962C8B-B14F-4D97-AF65-F5344CB8AC3E}">
        <p14:creationId xmlns:p14="http://schemas.microsoft.com/office/powerpoint/2010/main" val="8503813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69940-04BA-F570-ADDE-A8EDCC4A3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BFD8A0-0C2B-676A-E42C-89E96AE7EF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5B317-A510-489B-D52B-2871224409FC}"/>
              </a:ext>
            </a:extLst>
          </p:cNvPr>
          <p:cNvSpPr>
            <a:spLocks noGrp="1"/>
          </p:cNvSpPr>
          <p:nvPr>
            <p:ph type="body" idx="1"/>
          </p:nvPr>
        </p:nvSpPr>
        <p:spPr/>
        <p:txBody>
          <a:bodyPr/>
          <a:lstStyle/>
          <a:p>
            <a:r>
              <a:rPr lang="en-US" dirty="0"/>
              <a:t>If you are seated with people you do not know, please go ahead and introduce yourself.</a:t>
            </a:r>
          </a:p>
        </p:txBody>
      </p:sp>
      <p:sp>
        <p:nvSpPr>
          <p:cNvPr id="4" name="Slide Number Placeholder 3">
            <a:extLst>
              <a:ext uri="{FF2B5EF4-FFF2-40B4-BE49-F238E27FC236}">
                <a16:creationId xmlns:a16="http://schemas.microsoft.com/office/drawing/2014/main" id="{D139915B-4006-44D4-CAB5-4A13C5B70554}"/>
              </a:ext>
            </a:extLst>
          </p:cNvPr>
          <p:cNvSpPr>
            <a:spLocks noGrp="1"/>
          </p:cNvSpPr>
          <p:nvPr>
            <p:ph type="sldNum" sz="quarter" idx="5"/>
          </p:nvPr>
        </p:nvSpPr>
        <p:spPr/>
        <p:txBody>
          <a:bodyPr/>
          <a:lstStyle/>
          <a:p>
            <a:pPr>
              <a:defRPr/>
            </a:pPr>
            <a:fld id="{1E8B6AF9-7A96-9C41-8742-57469CCFDCBF}" type="slidenum">
              <a:rPr lang="en-US" altLang="en-US" smtClean="0"/>
              <a:pPr>
                <a:defRPr/>
              </a:pPr>
              <a:t>90</a:t>
            </a:fld>
            <a:endParaRPr lang="en-US" altLang="en-US"/>
          </a:p>
        </p:txBody>
      </p:sp>
    </p:spTree>
    <p:extLst>
      <p:ext uri="{BB962C8B-B14F-4D97-AF65-F5344CB8AC3E}">
        <p14:creationId xmlns:p14="http://schemas.microsoft.com/office/powerpoint/2010/main" val="17871194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Agree Disagree</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91</a:t>
            </a:fld>
            <a:endParaRPr lang="en-US" altLang="en-US"/>
          </a:p>
        </p:txBody>
      </p:sp>
    </p:spTree>
    <p:extLst>
      <p:ext uri="{BB962C8B-B14F-4D97-AF65-F5344CB8AC3E}">
        <p14:creationId xmlns:p14="http://schemas.microsoft.com/office/powerpoint/2010/main" val="19442535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110AC647-D8A8-4742-AC92-135CA1E799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C7E99B3B-5A21-2E41-AC40-05C3562B78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panose="020B0600070205080204" pitchFamily="34" charset="-128"/>
              </a:rPr>
              <a:t>So… we are going to get into some new configurations.  </a:t>
            </a:r>
          </a:p>
        </p:txBody>
      </p:sp>
      <p:sp>
        <p:nvSpPr>
          <p:cNvPr id="34819" name="Slide Number Placeholder 3">
            <a:extLst>
              <a:ext uri="{FF2B5EF4-FFF2-40B4-BE49-F238E27FC236}">
                <a16:creationId xmlns:a16="http://schemas.microsoft.com/office/drawing/2014/main" id="{CCD30E84-0505-4342-A29D-0E7E204340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EE97575D-2FD1-BE4C-A67E-7E41BA34775E}" type="slidenum">
              <a:rPr lang="en-US" altLang="en-US" smtClean="0"/>
              <a:pPr/>
              <a:t>92</a:t>
            </a:fld>
            <a:endParaRPr lang="en-US" altLang="en-US"/>
          </a:p>
        </p:txBody>
      </p:sp>
    </p:spTree>
    <p:extLst>
      <p:ext uri="{BB962C8B-B14F-4D97-AF65-F5344CB8AC3E}">
        <p14:creationId xmlns:p14="http://schemas.microsoft.com/office/powerpoint/2010/main" val="3405596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36E6E-91CD-873B-9F1C-B665AC524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E9CC2-EEE1-86D7-6274-715BBD3BAA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2772A-9C60-6F57-F30A-A0F864F34ACD}"/>
              </a:ext>
            </a:extLst>
          </p:cNvPr>
          <p:cNvSpPr>
            <a:spLocks noGrp="1"/>
          </p:cNvSpPr>
          <p:nvPr>
            <p:ph type="body" idx="1"/>
          </p:nvPr>
        </p:nvSpPr>
        <p:spPr/>
        <p:txBody>
          <a:bodyPr/>
          <a:lstStyle/>
          <a:p>
            <a:r>
              <a:rPr lang="en-US" dirty="0"/>
              <a:t>7 states!  We will start with the host state of Illinois!!!!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4CB0E9F-4B5C-94B2-9573-9A273F99E9F2}"/>
              </a:ext>
            </a:extLst>
          </p:cNvPr>
          <p:cNvSpPr>
            <a:spLocks noGrp="1"/>
          </p:cNvSpPr>
          <p:nvPr>
            <p:ph type="sldNum" sz="quarter" idx="5"/>
          </p:nvPr>
        </p:nvSpPr>
        <p:spPr/>
        <p:txBody>
          <a:bodyPr/>
          <a:lstStyle/>
          <a:p>
            <a:fld id="{BAC9E1F3-B202-B24A-BBCF-5F287F4959D8}" type="slidenum">
              <a:rPr lang="en-US" smtClean="0"/>
              <a:t>5</a:t>
            </a:fld>
            <a:endParaRPr lang="en-US"/>
          </a:p>
        </p:txBody>
      </p:sp>
    </p:spTree>
    <p:extLst>
      <p:ext uri="{BB962C8B-B14F-4D97-AF65-F5344CB8AC3E}">
        <p14:creationId xmlns:p14="http://schemas.microsoft.com/office/powerpoint/2010/main" val="12986043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59B7A-F802-C687-0744-9B53841C4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0D604-E7E2-5DD6-407E-C3AC8A6C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311BAF-9FB1-D54B-3DB6-DA943AA039AD}"/>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3133D981-2EB7-1BD5-4F61-97D468306C86}"/>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9C615A12-B5A5-8C85-99A9-0316EDC3B91C}"/>
              </a:ext>
            </a:extLst>
          </p:cNvPr>
          <p:cNvSpPr>
            <a:spLocks noGrp="1"/>
          </p:cNvSpPr>
          <p:nvPr>
            <p:ph type="sldNum" sz="quarter" idx="5"/>
          </p:nvPr>
        </p:nvSpPr>
        <p:spPr/>
        <p:txBody>
          <a:bodyPr/>
          <a:lstStyle/>
          <a:p>
            <a:fld id="{1F7916A0-3C14-D448-BEA8-DBF685636B8F}" type="slidenum">
              <a:rPr lang="en-US" smtClean="0"/>
              <a:t>94</a:t>
            </a:fld>
            <a:endParaRPr lang="en-US"/>
          </a:p>
        </p:txBody>
      </p:sp>
    </p:spTree>
    <p:extLst>
      <p:ext uri="{BB962C8B-B14F-4D97-AF65-F5344CB8AC3E}">
        <p14:creationId xmlns:p14="http://schemas.microsoft.com/office/powerpoint/2010/main" val="269139134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95</a:t>
            </a:fld>
            <a:endParaRPr lang="en-US"/>
          </a:p>
        </p:txBody>
      </p:sp>
    </p:spTree>
    <p:extLst>
      <p:ext uri="{BB962C8B-B14F-4D97-AF65-F5344CB8AC3E}">
        <p14:creationId xmlns:p14="http://schemas.microsoft.com/office/powerpoint/2010/main" val="26945757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C1104-19B9-6476-08DB-C4339A6AA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E5A5A-83F1-AC10-5C20-CB502B8DC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D7DFF-30C5-97A7-C53D-0EE5B702DE18}"/>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066077ED-0608-D656-5954-2CC87F3D9167}"/>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40CABE5A-DE28-B1AA-6007-943B51314C09}"/>
              </a:ext>
            </a:extLst>
          </p:cNvPr>
          <p:cNvSpPr>
            <a:spLocks noGrp="1"/>
          </p:cNvSpPr>
          <p:nvPr>
            <p:ph type="sldNum" sz="quarter" idx="5"/>
          </p:nvPr>
        </p:nvSpPr>
        <p:spPr/>
        <p:txBody>
          <a:bodyPr/>
          <a:lstStyle/>
          <a:p>
            <a:fld id="{1F7916A0-3C14-D448-BEA8-DBF685636B8F}" type="slidenum">
              <a:rPr lang="en-US" smtClean="0"/>
              <a:t>97</a:t>
            </a:fld>
            <a:endParaRPr lang="en-US"/>
          </a:p>
        </p:txBody>
      </p:sp>
    </p:spTree>
    <p:extLst>
      <p:ext uri="{BB962C8B-B14F-4D97-AF65-F5344CB8AC3E}">
        <p14:creationId xmlns:p14="http://schemas.microsoft.com/office/powerpoint/2010/main" val="35462606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K-2</a:t>
            </a:r>
          </a:p>
          <a:p>
            <a:r>
              <a:rPr lang="en-US" dirty="0"/>
              <a:t>Constrained means a finite set of skills.  </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98</a:t>
            </a:fld>
            <a:endParaRPr lang="en-US" altLang="en-US"/>
          </a:p>
        </p:txBody>
      </p:sp>
    </p:spTree>
    <p:extLst>
      <p:ext uri="{BB962C8B-B14F-4D97-AF65-F5344CB8AC3E}">
        <p14:creationId xmlns:p14="http://schemas.microsoft.com/office/powerpoint/2010/main" val="26331671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35446-625C-6D87-182E-4376161F31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4C9B74-B840-CCE7-4257-02884DD914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5557FD-9E98-99D1-9E2C-BDD38BD6430F}"/>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B21DB286-B815-6696-9E1B-7CD8F93AAC6F}"/>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2FBC65FD-2DB6-B16A-8B51-BC209B1EBA4F}"/>
              </a:ext>
            </a:extLst>
          </p:cNvPr>
          <p:cNvSpPr>
            <a:spLocks noGrp="1"/>
          </p:cNvSpPr>
          <p:nvPr>
            <p:ph type="sldNum" sz="quarter" idx="5"/>
          </p:nvPr>
        </p:nvSpPr>
        <p:spPr/>
        <p:txBody>
          <a:bodyPr/>
          <a:lstStyle/>
          <a:p>
            <a:fld id="{1F7916A0-3C14-D448-BEA8-DBF685636B8F}" type="slidenum">
              <a:rPr lang="en-US" smtClean="0"/>
              <a:t>100</a:t>
            </a:fld>
            <a:endParaRPr lang="en-US"/>
          </a:p>
        </p:txBody>
      </p:sp>
    </p:spTree>
    <p:extLst>
      <p:ext uri="{BB962C8B-B14F-4D97-AF65-F5344CB8AC3E}">
        <p14:creationId xmlns:p14="http://schemas.microsoft.com/office/powerpoint/2010/main" val="56386532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09C00-296E-FE5D-A38A-4DF3C5DA0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96EAC-2A28-6AE1-13C6-FB6B648540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403350-7219-9803-A8E3-3FF7DC029CFE}"/>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707F1FEA-3855-5D3D-EB19-EFE71E4A69C6}"/>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3C5690F1-C51F-D695-9640-F7DB28E731CA}"/>
              </a:ext>
            </a:extLst>
          </p:cNvPr>
          <p:cNvSpPr>
            <a:spLocks noGrp="1"/>
          </p:cNvSpPr>
          <p:nvPr>
            <p:ph type="sldNum" sz="quarter" idx="5"/>
          </p:nvPr>
        </p:nvSpPr>
        <p:spPr/>
        <p:txBody>
          <a:bodyPr/>
          <a:lstStyle/>
          <a:p>
            <a:fld id="{1F7916A0-3C14-D448-BEA8-DBF685636B8F}" type="slidenum">
              <a:rPr lang="en-US" smtClean="0"/>
              <a:t>101</a:t>
            </a:fld>
            <a:endParaRPr lang="en-US"/>
          </a:p>
        </p:txBody>
      </p:sp>
    </p:spTree>
    <p:extLst>
      <p:ext uri="{BB962C8B-B14F-4D97-AF65-F5344CB8AC3E}">
        <p14:creationId xmlns:p14="http://schemas.microsoft.com/office/powerpoint/2010/main" val="33592188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B0431B3-874E-A949-BEB6-4B4CDF285B2B}" type="slidenum">
              <a:rPr lang="en-US" altLang="en-US" smtClean="0"/>
              <a:pPr>
                <a:defRPr/>
              </a:pPr>
              <a:t>110</a:t>
            </a:fld>
            <a:endParaRPr lang="en-US" altLang="en-US"/>
          </a:p>
        </p:txBody>
      </p:sp>
    </p:spTree>
    <p:extLst>
      <p:ext uri="{BB962C8B-B14F-4D97-AF65-F5344CB8AC3E}">
        <p14:creationId xmlns:p14="http://schemas.microsoft.com/office/powerpoint/2010/main" val="36573500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54671-9ECD-0730-9A38-FADFDFFB3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96ECD9-6083-62DA-63D1-6B6BD6920A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EA46A2-64EC-C2B5-3402-4F195592CCE4}"/>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67F74173-8CF1-3841-EB68-971D8554A9BD}"/>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8B58A73C-D987-028D-1AB2-7DB691624B86}"/>
              </a:ext>
            </a:extLst>
          </p:cNvPr>
          <p:cNvSpPr>
            <a:spLocks noGrp="1"/>
          </p:cNvSpPr>
          <p:nvPr>
            <p:ph type="sldNum" sz="quarter" idx="5"/>
          </p:nvPr>
        </p:nvSpPr>
        <p:spPr/>
        <p:txBody>
          <a:bodyPr/>
          <a:lstStyle/>
          <a:p>
            <a:fld id="{1F7916A0-3C14-D448-BEA8-DBF685636B8F}" type="slidenum">
              <a:rPr lang="en-US" smtClean="0"/>
              <a:t>112</a:t>
            </a:fld>
            <a:endParaRPr lang="en-US"/>
          </a:p>
        </p:txBody>
      </p:sp>
    </p:spTree>
    <p:extLst>
      <p:ext uri="{BB962C8B-B14F-4D97-AF65-F5344CB8AC3E}">
        <p14:creationId xmlns:p14="http://schemas.microsoft.com/office/powerpoint/2010/main" val="15056738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2B33C-AD2B-BA81-B3FD-2E64186D4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6C05EF-777B-8459-DE25-9F6A16CAE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35DAE2-D906-D0E5-46E0-BD5CD3DFA48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708D0DEF-C607-F552-67DB-592BD8F99E57}"/>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7824202D-2928-38BC-3D73-969CC69B6B50}"/>
              </a:ext>
            </a:extLst>
          </p:cNvPr>
          <p:cNvSpPr>
            <a:spLocks noGrp="1"/>
          </p:cNvSpPr>
          <p:nvPr>
            <p:ph type="sldNum" sz="quarter" idx="5"/>
          </p:nvPr>
        </p:nvSpPr>
        <p:spPr/>
        <p:txBody>
          <a:bodyPr/>
          <a:lstStyle/>
          <a:p>
            <a:fld id="{1F7916A0-3C14-D448-BEA8-DBF685636B8F}" type="slidenum">
              <a:rPr lang="en-US" smtClean="0"/>
              <a:t>116</a:t>
            </a:fld>
            <a:endParaRPr lang="en-US"/>
          </a:p>
        </p:txBody>
      </p:sp>
    </p:spTree>
    <p:extLst>
      <p:ext uri="{BB962C8B-B14F-4D97-AF65-F5344CB8AC3E}">
        <p14:creationId xmlns:p14="http://schemas.microsoft.com/office/powerpoint/2010/main" val="26636025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Urojenik</a:t>
            </a:r>
            <a:r>
              <a:rPr lang="en-US" dirty="0"/>
              <a:t> – native or indigenous person (now dated)</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OOchenik</a:t>
            </a:r>
            <a:r>
              <a:rPr lang="en-US" dirty="0"/>
              <a:t> – student</a:t>
            </a:r>
          </a:p>
          <a:p>
            <a:r>
              <a:rPr lang="en-US" dirty="0" err="1"/>
              <a:t>zatvoREnik</a:t>
            </a:r>
            <a:r>
              <a:rPr lang="en-US" dirty="0"/>
              <a:t>  - prisoner</a:t>
            </a:r>
          </a:p>
          <a:p>
            <a:r>
              <a:rPr lang="en-US" dirty="0" err="1"/>
              <a:t>Netnormalan</a:t>
            </a:r>
            <a:r>
              <a:rPr lang="en-US" dirty="0"/>
              <a:t> – abnormal or crazy</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117</a:t>
            </a:fld>
            <a:endParaRPr lang="en-US" altLang="en-US"/>
          </a:p>
        </p:txBody>
      </p:sp>
    </p:spTree>
    <p:extLst>
      <p:ext uri="{BB962C8B-B14F-4D97-AF65-F5344CB8AC3E}">
        <p14:creationId xmlns:p14="http://schemas.microsoft.com/office/powerpoint/2010/main" val="14384943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Did I miss anyone?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Raise your hand if your program is Spanish/English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Mandarin English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French, Arabic, Polish????</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How many of you teach in Spanish?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How many of you teach in English?</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Are there other languages other than Spanish that you teach?</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AC9E1F3-B202-B24A-BBCF-5F287F4959D8}" type="slidenum">
              <a:rPr lang="en-US" smtClean="0"/>
              <a:t>6</a:t>
            </a:fld>
            <a:endParaRPr lang="en-US"/>
          </a:p>
        </p:txBody>
      </p:sp>
    </p:spTree>
    <p:extLst>
      <p:ext uri="{BB962C8B-B14F-4D97-AF65-F5344CB8AC3E}">
        <p14:creationId xmlns:p14="http://schemas.microsoft.com/office/powerpoint/2010/main" val="9874630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0C3C6-F46B-ABC9-B672-799E9E1D9F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58378-B8D8-B146-E0D6-D7BDC59C72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528D43-1493-8ADB-9F6B-F774D71FC17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477C1BC7-14B5-8D81-5D59-AE7BC7F35D10}"/>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DB7FB482-6B28-9377-C5DB-FFE1C1F7BF06}"/>
              </a:ext>
            </a:extLst>
          </p:cNvPr>
          <p:cNvSpPr>
            <a:spLocks noGrp="1"/>
          </p:cNvSpPr>
          <p:nvPr>
            <p:ph type="sldNum" sz="quarter" idx="5"/>
          </p:nvPr>
        </p:nvSpPr>
        <p:spPr/>
        <p:txBody>
          <a:bodyPr/>
          <a:lstStyle/>
          <a:p>
            <a:fld id="{1F7916A0-3C14-D448-BEA8-DBF685636B8F}" type="slidenum">
              <a:rPr lang="en-US" smtClean="0"/>
              <a:t>118</a:t>
            </a:fld>
            <a:endParaRPr lang="en-US"/>
          </a:p>
        </p:txBody>
      </p:sp>
    </p:spTree>
    <p:extLst>
      <p:ext uri="{BB962C8B-B14F-4D97-AF65-F5344CB8AC3E}">
        <p14:creationId xmlns:p14="http://schemas.microsoft.com/office/powerpoint/2010/main" val="2984930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highlight>
                  <a:srgbClr val="FFFF00"/>
                </a:highlight>
              </a:rPr>
              <a:t>Cada </a:t>
            </a:r>
            <a:r>
              <a:rPr lang="en-US" sz="1800" dirty="0" err="1">
                <a:highlight>
                  <a:srgbClr val="FFFF00"/>
                </a:highlight>
              </a:rPr>
              <a:t>hilo</a:t>
            </a:r>
            <a:r>
              <a:rPr lang="en-US" sz="1800" dirty="0">
                <a:highlight>
                  <a:srgbClr val="FFFF00"/>
                </a:highlight>
              </a:rPr>
              <a:t> </a:t>
            </a:r>
            <a:r>
              <a:rPr lang="en-US" sz="1800" dirty="0" err="1">
                <a:highlight>
                  <a:srgbClr val="FFFF00"/>
                </a:highlight>
              </a:rPr>
              <a:t>representa</a:t>
            </a:r>
            <a:r>
              <a:rPr lang="en-US" sz="1800" dirty="0">
                <a:highlight>
                  <a:srgbClr val="FFFF00"/>
                </a:highlight>
              </a:rPr>
              <a:t> </a:t>
            </a:r>
            <a:r>
              <a:rPr lang="en-US" sz="1800" dirty="0" err="1">
                <a:highlight>
                  <a:srgbClr val="FFFF00"/>
                </a:highlight>
              </a:rPr>
              <a:t>una</a:t>
            </a:r>
            <a:r>
              <a:rPr lang="en-US" sz="1800" dirty="0">
                <a:highlight>
                  <a:srgbClr val="FFFF00"/>
                </a:highlight>
              </a:rPr>
              <a:t> </a:t>
            </a:r>
            <a:r>
              <a:rPr lang="en-US" sz="1800" dirty="0" err="1">
                <a:highlight>
                  <a:srgbClr val="FFFF00"/>
                </a:highlight>
              </a:rPr>
              <a:t>habilidad</a:t>
            </a:r>
            <a:r>
              <a:rPr lang="en-US" sz="1800" dirty="0">
                <a:highlight>
                  <a:srgbClr val="FFFF00"/>
                </a:highlight>
              </a:rPr>
              <a:t> </a:t>
            </a:r>
            <a:r>
              <a:rPr lang="en-US" sz="1800" dirty="0" err="1">
                <a:highlight>
                  <a:srgbClr val="FFFF00"/>
                </a:highlight>
              </a:rPr>
              <a:t>esencial</a:t>
            </a:r>
            <a:r>
              <a:rPr lang="en-US" sz="1800" dirty="0">
                <a:highlight>
                  <a:srgbClr val="FFFF00"/>
                </a:highlight>
              </a:rPr>
              <a:t> para la </a:t>
            </a:r>
            <a:r>
              <a:rPr lang="en-US" sz="1800" dirty="0" err="1">
                <a:highlight>
                  <a:srgbClr val="FFFF00"/>
                </a:highlight>
              </a:rPr>
              <a:t>lectura</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119</a:t>
            </a:fld>
            <a:endParaRPr lang="en-US"/>
          </a:p>
        </p:txBody>
      </p:sp>
    </p:spTree>
    <p:extLst>
      <p:ext uri="{BB962C8B-B14F-4D97-AF65-F5344CB8AC3E}">
        <p14:creationId xmlns:p14="http://schemas.microsoft.com/office/powerpoint/2010/main" val="295098079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78520-90A5-52DB-D373-3EA3C06A27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09D3B5-C0E9-ED9F-05F2-84DE54F2A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3CDB82-83FC-319E-A499-EF03168E8939}"/>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highlight>
                  <a:srgbClr val="FFFF00"/>
                </a:highlight>
              </a:rPr>
              <a:t>Cada </a:t>
            </a:r>
            <a:r>
              <a:rPr lang="en-US" sz="1800" dirty="0" err="1">
                <a:highlight>
                  <a:srgbClr val="FFFF00"/>
                </a:highlight>
              </a:rPr>
              <a:t>hilo</a:t>
            </a:r>
            <a:r>
              <a:rPr lang="en-US" sz="1800" dirty="0">
                <a:highlight>
                  <a:srgbClr val="FFFF00"/>
                </a:highlight>
              </a:rPr>
              <a:t> </a:t>
            </a:r>
            <a:r>
              <a:rPr lang="en-US" sz="1800" dirty="0" err="1">
                <a:highlight>
                  <a:srgbClr val="FFFF00"/>
                </a:highlight>
              </a:rPr>
              <a:t>representa</a:t>
            </a:r>
            <a:r>
              <a:rPr lang="en-US" sz="1800" dirty="0">
                <a:highlight>
                  <a:srgbClr val="FFFF00"/>
                </a:highlight>
              </a:rPr>
              <a:t> </a:t>
            </a:r>
            <a:r>
              <a:rPr lang="en-US" sz="1800" dirty="0" err="1">
                <a:highlight>
                  <a:srgbClr val="FFFF00"/>
                </a:highlight>
              </a:rPr>
              <a:t>una</a:t>
            </a:r>
            <a:r>
              <a:rPr lang="en-US" sz="1800" dirty="0">
                <a:highlight>
                  <a:srgbClr val="FFFF00"/>
                </a:highlight>
              </a:rPr>
              <a:t> </a:t>
            </a:r>
            <a:r>
              <a:rPr lang="en-US" sz="1800" dirty="0" err="1">
                <a:highlight>
                  <a:srgbClr val="FFFF00"/>
                </a:highlight>
              </a:rPr>
              <a:t>habilidad</a:t>
            </a:r>
            <a:r>
              <a:rPr lang="en-US" sz="1800" dirty="0">
                <a:highlight>
                  <a:srgbClr val="FFFF00"/>
                </a:highlight>
              </a:rPr>
              <a:t> </a:t>
            </a:r>
            <a:r>
              <a:rPr lang="en-US" sz="1800" dirty="0" err="1">
                <a:highlight>
                  <a:srgbClr val="FFFF00"/>
                </a:highlight>
              </a:rPr>
              <a:t>esencial</a:t>
            </a:r>
            <a:r>
              <a:rPr lang="en-US" sz="1800" dirty="0">
                <a:highlight>
                  <a:srgbClr val="FFFF00"/>
                </a:highlight>
              </a:rPr>
              <a:t> para la </a:t>
            </a:r>
            <a:r>
              <a:rPr lang="en-US" sz="1800" dirty="0" err="1">
                <a:highlight>
                  <a:srgbClr val="FFFF00"/>
                </a:highlight>
              </a:rPr>
              <a:t>lectura</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72C0D675-52E6-3A32-2F33-91B01C75CABF}"/>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7FBFF54E-15D1-B1EC-2EE4-8ED4DB54EC52}"/>
              </a:ext>
            </a:extLst>
          </p:cNvPr>
          <p:cNvSpPr>
            <a:spLocks noGrp="1"/>
          </p:cNvSpPr>
          <p:nvPr>
            <p:ph type="sldNum" sz="quarter" idx="5"/>
          </p:nvPr>
        </p:nvSpPr>
        <p:spPr/>
        <p:txBody>
          <a:bodyPr/>
          <a:lstStyle/>
          <a:p>
            <a:fld id="{1F7916A0-3C14-D448-BEA8-DBF685636B8F}" type="slidenum">
              <a:rPr lang="en-US" smtClean="0"/>
              <a:t>120</a:t>
            </a:fld>
            <a:endParaRPr lang="en-US"/>
          </a:p>
        </p:txBody>
      </p:sp>
    </p:spTree>
    <p:extLst>
      <p:ext uri="{BB962C8B-B14F-4D97-AF65-F5344CB8AC3E}">
        <p14:creationId xmlns:p14="http://schemas.microsoft.com/office/powerpoint/2010/main" val="63348241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E35A2-ED1A-8AA0-B900-59BBC5034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5409C4-D499-AD83-8467-A1F6BA5A6B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E0E0DC-58A9-8CE1-1536-C966A48ECB4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2D9896E1-C591-07E4-07EB-2C35CD0E6C79}"/>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A195D1FB-9416-ACCC-FC3B-9DA60E0B55AD}"/>
              </a:ext>
            </a:extLst>
          </p:cNvPr>
          <p:cNvSpPr>
            <a:spLocks noGrp="1"/>
          </p:cNvSpPr>
          <p:nvPr>
            <p:ph type="sldNum" sz="quarter" idx="5"/>
          </p:nvPr>
        </p:nvSpPr>
        <p:spPr/>
        <p:txBody>
          <a:bodyPr/>
          <a:lstStyle/>
          <a:p>
            <a:fld id="{1F7916A0-3C14-D448-BEA8-DBF685636B8F}" type="slidenum">
              <a:rPr lang="en-US" smtClean="0"/>
              <a:t>125</a:t>
            </a:fld>
            <a:endParaRPr lang="en-US"/>
          </a:p>
        </p:txBody>
      </p:sp>
    </p:spTree>
    <p:extLst>
      <p:ext uri="{BB962C8B-B14F-4D97-AF65-F5344CB8AC3E}">
        <p14:creationId xmlns:p14="http://schemas.microsoft.com/office/powerpoint/2010/main" val="50804454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211B3-FDDA-A2AF-9A36-FC90CAB35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EA222-BA0D-E6EA-4954-52E9749B7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25B27B-5F3C-E41E-7F76-DD47216B595F}"/>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90CE5B55-527C-2E3A-D6C1-E92FA7130828}"/>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93D420EE-D2B3-4DD5-F983-7BFC6E6B3572}"/>
              </a:ext>
            </a:extLst>
          </p:cNvPr>
          <p:cNvSpPr>
            <a:spLocks noGrp="1"/>
          </p:cNvSpPr>
          <p:nvPr>
            <p:ph type="sldNum" sz="quarter" idx="5"/>
          </p:nvPr>
        </p:nvSpPr>
        <p:spPr/>
        <p:txBody>
          <a:bodyPr/>
          <a:lstStyle/>
          <a:p>
            <a:fld id="{1F7916A0-3C14-D448-BEA8-DBF685636B8F}" type="slidenum">
              <a:rPr lang="en-US" smtClean="0"/>
              <a:t>129</a:t>
            </a:fld>
            <a:endParaRPr lang="en-US"/>
          </a:p>
        </p:txBody>
      </p:sp>
    </p:spTree>
    <p:extLst>
      <p:ext uri="{BB962C8B-B14F-4D97-AF65-F5344CB8AC3E}">
        <p14:creationId xmlns:p14="http://schemas.microsoft.com/office/powerpoint/2010/main" val="34532746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0B689-AC0D-86EA-EFBF-81060DD9F1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BE9E3-F536-558F-1A4D-28D7A4A654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6274AB-4A15-1238-1946-D6D8DF313216}"/>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00053B5E-AA5E-B0B3-8E57-6F8D659F8258}"/>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6EB2D548-79B3-C2F3-93BB-572D6DA58F9F}"/>
              </a:ext>
            </a:extLst>
          </p:cNvPr>
          <p:cNvSpPr>
            <a:spLocks noGrp="1"/>
          </p:cNvSpPr>
          <p:nvPr>
            <p:ph type="sldNum" sz="quarter" idx="5"/>
          </p:nvPr>
        </p:nvSpPr>
        <p:spPr/>
        <p:txBody>
          <a:bodyPr/>
          <a:lstStyle/>
          <a:p>
            <a:fld id="{1F7916A0-3C14-D448-BEA8-DBF685636B8F}" type="slidenum">
              <a:rPr lang="en-US" smtClean="0"/>
              <a:t>130</a:t>
            </a:fld>
            <a:endParaRPr lang="en-US"/>
          </a:p>
        </p:txBody>
      </p:sp>
    </p:spTree>
    <p:extLst>
      <p:ext uri="{BB962C8B-B14F-4D97-AF65-F5344CB8AC3E}">
        <p14:creationId xmlns:p14="http://schemas.microsoft.com/office/powerpoint/2010/main" val="17315860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B429C-C93C-66CC-5811-BB83F0F98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EC3509-60B1-2A6C-69CD-8BA4630CD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A2C13-FBD0-28F8-1C27-E941F8BFBCC5}"/>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To define biliteracy, we first have to define literacy.</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I’m sure many of you are familiar with this equation. It represents a simple view of reading.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where skilled reading, or reading comprehension is the product of word recognition (in other words, phonological awareness, decoding, and sight recognition) and language comprehension.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if I can read all the words on the page (example 25 words) and have the language comprehension needed to understand what I read, then I will be a fluent reader.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MS Mincho" panose="02020609040205080304" pitchFamily="49" charset="-128"/>
                <a:cs typeface="Times New Roman" panose="02020603050405020304" pitchFamily="18" charset="0"/>
              </a:rPr>
              <a:t>So let's see how it works...</a:t>
            </a: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MS Mincho" panose="02020609040205080304" pitchFamily="49" charset="-128"/>
              <a:cs typeface="Arial" panose="020B0604020202020204" pitchFamily="34" charset="0"/>
            </a:endParaRPr>
          </a:p>
          <a:p>
            <a:endParaRPr lang="en-US" dirty="0"/>
          </a:p>
        </p:txBody>
      </p:sp>
      <p:sp>
        <p:nvSpPr>
          <p:cNvPr id="4" name="Footer Placeholder 3">
            <a:extLst>
              <a:ext uri="{FF2B5EF4-FFF2-40B4-BE49-F238E27FC236}">
                <a16:creationId xmlns:a16="http://schemas.microsoft.com/office/drawing/2014/main" id="{49DA5E4F-2F50-F03D-4EF3-AD506D55AEA6}"/>
              </a:ext>
            </a:extLst>
          </p:cNvPr>
          <p:cNvSpPr>
            <a:spLocks noGrp="1"/>
          </p:cNvSpPr>
          <p:nvPr>
            <p:ph type="ftr" sz="quarter" idx="4"/>
          </p:nvPr>
        </p:nvSpPr>
        <p:spPr/>
        <p:txBody>
          <a:bodyPr/>
          <a:lstStyle/>
          <a:p>
            <a:r>
              <a:rPr lang="en-US"/>
              <a:t>www.TeachingForBiliteracy.com</a:t>
            </a:r>
          </a:p>
        </p:txBody>
      </p:sp>
      <p:sp>
        <p:nvSpPr>
          <p:cNvPr id="5" name="Slide Number Placeholder 4">
            <a:extLst>
              <a:ext uri="{FF2B5EF4-FFF2-40B4-BE49-F238E27FC236}">
                <a16:creationId xmlns:a16="http://schemas.microsoft.com/office/drawing/2014/main" id="{2B10F748-C3D5-0CC9-09EB-43C8CB9DFB43}"/>
              </a:ext>
            </a:extLst>
          </p:cNvPr>
          <p:cNvSpPr>
            <a:spLocks noGrp="1"/>
          </p:cNvSpPr>
          <p:nvPr>
            <p:ph type="sldNum" sz="quarter" idx="5"/>
          </p:nvPr>
        </p:nvSpPr>
        <p:spPr/>
        <p:txBody>
          <a:bodyPr/>
          <a:lstStyle/>
          <a:p>
            <a:fld id="{1F7916A0-3C14-D448-BEA8-DBF685636B8F}" type="slidenum">
              <a:rPr lang="en-US" smtClean="0"/>
              <a:t>131</a:t>
            </a:fld>
            <a:endParaRPr lang="en-US"/>
          </a:p>
        </p:txBody>
      </p:sp>
    </p:spTree>
    <p:extLst>
      <p:ext uri="{BB962C8B-B14F-4D97-AF65-F5344CB8AC3E}">
        <p14:creationId xmlns:p14="http://schemas.microsoft.com/office/powerpoint/2010/main" val="143035445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6B79-AC26-EE38-F8CC-B5D5A9E0D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8EA26-BAD5-11FB-9135-E9E68ADD7A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180BE-C745-3A2B-EC96-0E253AD4D10F}"/>
              </a:ext>
            </a:extLst>
          </p:cNvPr>
          <p:cNvSpPr>
            <a:spLocks noGrp="1"/>
          </p:cNvSpPr>
          <p:nvPr>
            <p:ph type="body" idx="1"/>
          </p:nvPr>
        </p:nvSpPr>
        <p:spPr/>
        <p:txBody>
          <a:bodyPr/>
          <a:lstStyle/>
          <a:p>
            <a:r>
              <a:rPr lang="en-US" dirty="0"/>
              <a:t>The BUF reflects the research on language acquisition and on literacy development:</a:t>
            </a:r>
          </a:p>
          <a:p>
            <a:r>
              <a:rPr lang="en-US" dirty="0"/>
              <a:t>As </a:t>
            </a:r>
            <a:r>
              <a:rPr lang="en-US" dirty="0" err="1"/>
              <a:t>establkshed</a:t>
            </a:r>
            <a:r>
              <a:rPr lang="en-US" dirty="0"/>
              <a:t> by strand 3 of the CAL guiding principles for DL, content and literacy are integrated.  Science and SS become the meaningful context for instruction, thereby making language learning meaningful.</a:t>
            </a:r>
          </a:p>
          <a:p>
            <a:r>
              <a:rPr lang="en-US" dirty="0"/>
              <a:t>The BUF reflects the research on knowledge-building – that units focused on a theme, where everything is connected by that theme including foundational skills, result in higher reading and writing skills because the language is meaningful.  </a:t>
            </a:r>
          </a:p>
          <a:p>
            <a:r>
              <a:rPr lang="en-US" dirty="0"/>
              <a:t>Language comprehension is embedded in every part of the unit.</a:t>
            </a:r>
          </a:p>
          <a:p>
            <a:r>
              <a:rPr lang="en-US" dirty="0"/>
              <a:t>The unit incudes formative and summative assessment.</a:t>
            </a:r>
          </a:p>
          <a:p>
            <a:r>
              <a:rPr lang="en-US" dirty="0"/>
              <a:t>The unit is taught ALL in one language.  Students will use all they know, even their 2 </a:t>
            </a:r>
            <a:r>
              <a:rPr lang="en-US" dirty="0" err="1"/>
              <a:t>langauges</a:t>
            </a:r>
            <a:r>
              <a:rPr lang="en-US" dirty="0"/>
              <a:t> together, but the teacher will scaffold with sensory, graphic, and </a:t>
            </a:r>
            <a:r>
              <a:rPr lang="en-US" dirty="0" err="1"/>
              <a:t>interative</a:t>
            </a:r>
            <a:r>
              <a:rPr lang="en-US" dirty="0"/>
              <a:t> supports.  The more English </a:t>
            </a:r>
            <a:r>
              <a:rPr lang="en-US" dirty="0" err="1"/>
              <a:t>stuents</a:t>
            </a:r>
            <a:r>
              <a:rPr lang="en-US" dirty="0"/>
              <a:t> use in Spanish team indicates to the teacher that more language scaffolding is needed.</a:t>
            </a:r>
          </a:p>
          <a:p>
            <a:r>
              <a:rPr lang="en-US" dirty="0"/>
              <a:t>The Bridge happens at the end of the unit and it has 2 purposes:  Transfer and contrastive analysis.  We will the Bridge this more in depth in a little </a:t>
            </a:r>
            <a:r>
              <a:rPr lang="en-US" dirty="0" err="1"/>
              <a:t>bith</a:t>
            </a:r>
            <a:r>
              <a:rPr lang="en-US" dirty="0"/>
              <a:t>.   </a:t>
            </a:r>
          </a:p>
        </p:txBody>
      </p:sp>
      <p:sp>
        <p:nvSpPr>
          <p:cNvPr id="4" name="Slide Number Placeholder 3">
            <a:extLst>
              <a:ext uri="{FF2B5EF4-FFF2-40B4-BE49-F238E27FC236}">
                <a16:creationId xmlns:a16="http://schemas.microsoft.com/office/drawing/2014/main" id="{83B7C43A-A047-00DA-6453-24AB7EBBA4DF}"/>
              </a:ext>
            </a:extLst>
          </p:cNvPr>
          <p:cNvSpPr>
            <a:spLocks noGrp="1"/>
          </p:cNvSpPr>
          <p:nvPr>
            <p:ph type="sldNum" sz="quarter" idx="5"/>
          </p:nvPr>
        </p:nvSpPr>
        <p:spPr/>
        <p:txBody>
          <a:bodyPr/>
          <a:lstStyle/>
          <a:p>
            <a:pPr>
              <a:defRPr/>
            </a:pPr>
            <a:fld id="{1E8B6AF9-7A96-9C41-8742-57469CCFDCBF}" type="slidenum">
              <a:rPr lang="en-US" altLang="en-US" smtClean="0"/>
              <a:pPr>
                <a:defRPr/>
              </a:pPr>
              <a:t>134</a:t>
            </a:fld>
            <a:endParaRPr lang="en-US" altLang="en-US"/>
          </a:p>
        </p:txBody>
      </p:sp>
    </p:spTree>
    <p:extLst>
      <p:ext uri="{BB962C8B-B14F-4D97-AF65-F5344CB8AC3E}">
        <p14:creationId xmlns:p14="http://schemas.microsoft.com/office/powerpoint/2010/main" val="28631297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F00BF-4562-F382-89C5-087C0F5D5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396F42-BF08-DDC9-2137-78E8B84CB5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C1C624-D009-3929-C602-467F0732A8FD}"/>
              </a:ext>
            </a:extLst>
          </p:cNvPr>
          <p:cNvSpPr>
            <a:spLocks noGrp="1"/>
          </p:cNvSpPr>
          <p:nvPr>
            <p:ph type="body" idx="1"/>
          </p:nvPr>
        </p:nvSpPr>
        <p:spPr/>
        <p:txBody>
          <a:bodyPr/>
          <a:lstStyle/>
          <a:p>
            <a:r>
              <a:rPr lang="en-US" dirty="0"/>
              <a:t>The BUF reflects the research on language acquisition and on literacy development:</a:t>
            </a:r>
          </a:p>
          <a:p>
            <a:r>
              <a:rPr lang="en-US" dirty="0"/>
              <a:t>As </a:t>
            </a:r>
            <a:r>
              <a:rPr lang="en-US" dirty="0" err="1"/>
              <a:t>establkshed</a:t>
            </a:r>
            <a:r>
              <a:rPr lang="en-US" dirty="0"/>
              <a:t> by strand 3 of the CAL guiding principles for DL, content and literacy are integrated.  Science and SS become the meaningful context for instruction, thereby making language learning meaningful.</a:t>
            </a:r>
          </a:p>
          <a:p>
            <a:r>
              <a:rPr lang="en-US" dirty="0"/>
              <a:t>The BUF reflects the research on knowledge-building – that units focused on a theme, where everything is connected by that theme including foundational skills, result in higher reading and writing skills because the language is meaningful.  </a:t>
            </a:r>
          </a:p>
          <a:p>
            <a:r>
              <a:rPr lang="en-US" dirty="0"/>
              <a:t>Language comprehension is embedded in every part of the unit.</a:t>
            </a:r>
          </a:p>
          <a:p>
            <a:r>
              <a:rPr lang="en-US" dirty="0"/>
              <a:t>The unit incudes formative and summative assessment.</a:t>
            </a:r>
          </a:p>
          <a:p>
            <a:r>
              <a:rPr lang="en-US" dirty="0"/>
              <a:t>The unit is taught ALL in one language.  Students will use all they know, even their 2 </a:t>
            </a:r>
            <a:r>
              <a:rPr lang="en-US" dirty="0" err="1"/>
              <a:t>langauges</a:t>
            </a:r>
            <a:r>
              <a:rPr lang="en-US" dirty="0"/>
              <a:t> together, but the teacher will scaffold with sensory, graphic, and </a:t>
            </a:r>
            <a:r>
              <a:rPr lang="en-US" dirty="0" err="1"/>
              <a:t>interative</a:t>
            </a:r>
            <a:r>
              <a:rPr lang="en-US" dirty="0"/>
              <a:t> supports.  The more English </a:t>
            </a:r>
            <a:r>
              <a:rPr lang="en-US" dirty="0" err="1"/>
              <a:t>stuents</a:t>
            </a:r>
            <a:r>
              <a:rPr lang="en-US" dirty="0"/>
              <a:t> use in Spanish team indicates to the teacher that more language scaffolding is needed.</a:t>
            </a:r>
          </a:p>
          <a:p>
            <a:r>
              <a:rPr lang="en-US" dirty="0"/>
              <a:t>The Bridge happens at the end of the unit and it has 2 purposes:  Transfer and contrastive analysis.  We will the Bridge this more in depth in a little </a:t>
            </a:r>
            <a:r>
              <a:rPr lang="en-US" dirty="0" err="1"/>
              <a:t>bith</a:t>
            </a:r>
            <a:r>
              <a:rPr lang="en-US" dirty="0"/>
              <a:t>.   </a:t>
            </a:r>
          </a:p>
        </p:txBody>
      </p:sp>
      <p:sp>
        <p:nvSpPr>
          <p:cNvPr id="4" name="Slide Number Placeholder 3">
            <a:extLst>
              <a:ext uri="{FF2B5EF4-FFF2-40B4-BE49-F238E27FC236}">
                <a16:creationId xmlns:a16="http://schemas.microsoft.com/office/drawing/2014/main" id="{3F1F611E-FF54-8FF0-9430-E9AB22AFF605}"/>
              </a:ext>
            </a:extLst>
          </p:cNvPr>
          <p:cNvSpPr>
            <a:spLocks noGrp="1"/>
          </p:cNvSpPr>
          <p:nvPr>
            <p:ph type="sldNum" sz="quarter" idx="5"/>
          </p:nvPr>
        </p:nvSpPr>
        <p:spPr/>
        <p:txBody>
          <a:bodyPr/>
          <a:lstStyle/>
          <a:p>
            <a:pPr>
              <a:defRPr/>
            </a:pPr>
            <a:fld id="{1E8B6AF9-7A96-9C41-8742-57469CCFDCBF}" type="slidenum">
              <a:rPr lang="en-US" altLang="en-US" smtClean="0"/>
              <a:pPr>
                <a:defRPr/>
              </a:pPr>
              <a:t>135</a:t>
            </a:fld>
            <a:endParaRPr lang="en-US" altLang="en-US"/>
          </a:p>
        </p:txBody>
      </p:sp>
    </p:spTree>
    <p:extLst>
      <p:ext uri="{BB962C8B-B14F-4D97-AF65-F5344CB8AC3E}">
        <p14:creationId xmlns:p14="http://schemas.microsoft.com/office/powerpoint/2010/main" val="22719207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in English because the process of learning to read and write is the same in both languages.  </a:t>
            </a:r>
            <a:r>
              <a:rPr lang="en-US" dirty="0" err="1"/>
              <a:t>Tehre</a:t>
            </a:r>
            <a:r>
              <a:rPr lang="en-US" dirty="0"/>
              <a:t> are differences, especially at the word recognition level, and at the discourse level - </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136</a:t>
            </a:fld>
            <a:endParaRPr lang="en-US" altLang="en-US"/>
          </a:p>
        </p:txBody>
      </p:sp>
    </p:spTree>
    <p:extLst>
      <p:ext uri="{BB962C8B-B14F-4D97-AF65-F5344CB8AC3E}">
        <p14:creationId xmlns:p14="http://schemas.microsoft.com/office/powerpoint/2010/main" val="857694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89429-8D05-2394-743C-7E4A199B3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DC0AF-AE08-6D40-EE5A-69C5CDE075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69037E-A610-A0E3-3AE0-068091422A0A}"/>
              </a:ext>
            </a:extLst>
          </p:cNvPr>
          <p:cNvSpPr>
            <a:spLocks noGrp="1"/>
          </p:cNvSpPr>
          <p:nvPr>
            <p:ph type="body" idx="1"/>
          </p:nvPr>
        </p:nvSpPr>
        <p:spPr/>
        <p:txBody>
          <a:bodyPr/>
          <a:lstStyle/>
          <a:p>
            <a:r>
              <a:rPr lang="en-US" dirty="0"/>
              <a:t>If you are seated with people you do not know, please go ahead and introduce yourself.</a:t>
            </a:r>
          </a:p>
        </p:txBody>
      </p:sp>
      <p:sp>
        <p:nvSpPr>
          <p:cNvPr id="4" name="Slide Number Placeholder 3">
            <a:extLst>
              <a:ext uri="{FF2B5EF4-FFF2-40B4-BE49-F238E27FC236}">
                <a16:creationId xmlns:a16="http://schemas.microsoft.com/office/drawing/2014/main" id="{10DD0EAB-6297-C01B-D7CE-1E212CEF8276}"/>
              </a:ext>
            </a:extLst>
          </p:cNvPr>
          <p:cNvSpPr>
            <a:spLocks noGrp="1"/>
          </p:cNvSpPr>
          <p:nvPr>
            <p:ph type="sldNum" sz="quarter" idx="5"/>
          </p:nvPr>
        </p:nvSpPr>
        <p:spPr/>
        <p:txBody>
          <a:bodyPr/>
          <a:lstStyle/>
          <a:p>
            <a:pPr>
              <a:defRPr/>
            </a:pPr>
            <a:fld id="{1E8B6AF9-7A96-9C41-8742-57469CCFDCBF}" type="slidenum">
              <a:rPr lang="en-US" altLang="en-US" smtClean="0"/>
              <a:pPr>
                <a:defRPr/>
              </a:pPr>
              <a:t>15</a:t>
            </a:fld>
            <a:endParaRPr lang="en-US" altLang="en-US"/>
          </a:p>
        </p:txBody>
      </p:sp>
    </p:spTree>
    <p:extLst>
      <p:ext uri="{BB962C8B-B14F-4D97-AF65-F5344CB8AC3E}">
        <p14:creationId xmlns:p14="http://schemas.microsoft.com/office/powerpoint/2010/main" val="238444191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681FB-8739-00F3-E99B-2E494E5BB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0495C-58DD-B8F3-6029-7093103C8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1D4E2-B8C2-44DD-35F4-E9C5D0207E5A}"/>
              </a:ext>
            </a:extLst>
          </p:cNvPr>
          <p:cNvSpPr>
            <a:spLocks noGrp="1"/>
          </p:cNvSpPr>
          <p:nvPr>
            <p:ph type="body" idx="1"/>
          </p:nvPr>
        </p:nvSpPr>
        <p:spPr/>
        <p:txBody>
          <a:bodyPr/>
          <a:lstStyle/>
          <a:p>
            <a:r>
              <a:rPr lang="en-US" dirty="0"/>
              <a:t>If you are seated with people you do not know, please go ahead and introduce yourself.</a:t>
            </a:r>
          </a:p>
        </p:txBody>
      </p:sp>
      <p:sp>
        <p:nvSpPr>
          <p:cNvPr id="4" name="Slide Number Placeholder 3">
            <a:extLst>
              <a:ext uri="{FF2B5EF4-FFF2-40B4-BE49-F238E27FC236}">
                <a16:creationId xmlns:a16="http://schemas.microsoft.com/office/drawing/2014/main" id="{708F3018-1EDA-EB37-02C6-C9F71795CEEB}"/>
              </a:ext>
            </a:extLst>
          </p:cNvPr>
          <p:cNvSpPr>
            <a:spLocks noGrp="1"/>
          </p:cNvSpPr>
          <p:nvPr>
            <p:ph type="sldNum" sz="quarter" idx="5"/>
          </p:nvPr>
        </p:nvSpPr>
        <p:spPr/>
        <p:txBody>
          <a:bodyPr/>
          <a:lstStyle/>
          <a:p>
            <a:pPr>
              <a:defRPr/>
            </a:pPr>
            <a:fld id="{1E8B6AF9-7A96-9C41-8742-57469CCFDCBF}" type="slidenum">
              <a:rPr lang="en-US" altLang="en-US" smtClean="0"/>
              <a:pPr>
                <a:defRPr/>
              </a:pPr>
              <a:t>140</a:t>
            </a:fld>
            <a:endParaRPr lang="en-US" altLang="en-US"/>
          </a:p>
        </p:txBody>
      </p:sp>
    </p:spTree>
    <p:extLst>
      <p:ext uri="{BB962C8B-B14F-4D97-AF65-F5344CB8AC3E}">
        <p14:creationId xmlns:p14="http://schemas.microsoft.com/office/powerpoint/2010/main" val="2522251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a:extLst>
              <a:ext uri="{FF2B5EF4-FFF2-40B4-BE49-F238E27FC236}">
                <a16:creationId xmlns:a16="http://schemas.microsoft.com/office/drawing/2014/main" id="{5F43EBB3-58F7-2B44-86F4-CCDBC1DEB4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Notes Placeholder 2">
            <a:extLst>
              <a:ext uri="{FF2B5EF4-FFF2-40B4-BE49-F238E27FC236}">
                <a16:creationId xmlns:a16="http://schemas.microsoft.com/office/drawing/2014/main" id="{778F2FA9-BD80-A24A-A9FD-6A0404395A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anose="02020603050405020304" pitchFamily="18" charset="0"/>
                <a:ea typeface="ＭＳ Ｐゴシック" panose="020B0600070205080204" pitchFamily="34" charset="-128"/>
              </a:rPr>
              <a:t>What is the difference between these 2 statements?  Turn and talk</a:t>
            </a:r>
          </a:p>
          <a:p>
            <a:endParaRPr lang="en-US" altLang="en-US" dirty="0">
              <a:latin typeface="Times New Roman" panose="02020603050405020304" pitchFamily="18" charset="0"/>
              <a:ea typeface="ＭＳ Ｐゴシック" panose="020B0600070205080204" pitchFamily="34" charset="-128"/>
            </a:endParaRPr>
          </a:p>
          <a:p>
            <a:r>
              <a:rPr lang="en-US" altLang="en-US" dirty="0">
                <a:latin typeface="Times New Roman" panose="02020603050405020304" pitchFamily="18" charset="0"/>
                <a:ea typeface="ＭＳ Ｐゴシック" panose="020B0600070205080204" pitchFamily="34" charset="-128"/>
              </a:rPr>
              <a:t>Aunt Judy and me</a:t>
            </a:r>
          </a:p>
        </p:txBody>
      </p:sp>
      <p:sp>
        <p:nvSpPr>
          <p:cNvPr id="118787" name="Slide Number Placeholder 3">
            <a:extLst>
              <a:ext uri="{FF2B5EF4-FFF2-40B4-BE49-F238E27FC236}">
                <a16:creationId xmlns:a16="http://schemas.microsoft.com/office/drawing/2014/main" id="{C73A0575-18DE-7645-867D-574363FB3A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922B2EEA-195A-AD4B-BFDA-6538DA130CC4}" type="slidenum">
              <a:rPr lang="en-US" altLang="en-US" smtClean="0">
                <a:latin typeface="Times New Roman" panose="02020603050405020304" pitchFamily="18" charset="0"/>
              </a:rPr>
              <a:pPr/>
              <a:t>141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6539256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Research from socio-linguistics.  </a:t>
            </a:r>
          </a:p>
          <a:p>
            <a:r>
              <a:rPr lang="en-US" dirty="0"/>
              <a:t>Bilingual homes</a:t>
            </a:r>
          </a:p>
          <a:p>
            <a:r>
              <a:rPr lang="en-US" dirty="0"/>
              <a:t>Mom speaks Spanish and Dad speaks English - </a:t>
            </a:r>
            <a:r>
              <a:rPr lang="en-US" dirty="0" err="1"/>
              <a:t>Dile</a:t>
            </a:r>
            <a:r>
              <a:rPr lang="en-US" dirty="0"/>
              <a:t> a </a:t>
            </a:r>
            <a:r>
              <a:rPr lang="en-US" dirty="0" err="1"/>
              <a:t>tu</a:t>
            </a:r>
            <a:r>
              <a:rPr lang="en-US" dirty="0"/>
              <a:t> brother, que dinner is ready.</a:t>
            </a:r>
          </a:p>
          <a:p>
            <a:endParaRPr lang="en-US" dirty="0"/>
          </a:p>
          <a:p>
            <a:r>
              <a:rPr lang="en-US" dirty="0"/>
              <a:t>When we move away from L1 and L2, we embrace a more holistic, strength-based perspective on what our students can do.  Instead of calling students non-</a:t>
            </a:r>
            <a:r>
              <a:rPr lang="en-US" dirty="0" err="1"/>
              <a:t>nons</a:t>
            </a:r>
            <a:r>
              <a:rPr lang="en-US" dirty="0"/>
              <a:t>, or low in both </a:t>
            </a:r>
            <a:r>
              <a:rPr lang="en-US" dirty="0" err="1"/>
              <a:t>langauges</a:t>
            </a:r>
            <a:r>
              <a:rPr lang="en-US" dirty="0"/>
              <a:t>, we look at what they can do in both their languages together.</a:t>
            </a:r>
          </a:p>
          <a:p>
            <a:endParaRPr lang="en-US" dirty="0"/>
          </a:p>
          <a:p>
            <a:r>
              <a:rPr lang="en-US" dirty="0"/>
              <a:t>Aunt Judy and Mom</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142</a:t>
            </a:fld>
            <a:endParaRPr lang="en-US" altLang="en-US"/>
          </a:p>
        </p:txBody>
      </p:sp>
    </p:spTree>
    <p:extLst>
      <p:ext uri="{BB962C8B-B14F-4D97-AF65-F5344CB8AC3E}">
        <p14:creationId xmlns:p14="http://schemas.microsoft.com/office/powerpoint/2010/main" val="179493785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523B1-7C65-F70B-F768-48601D46730C}"/>
            </a:ext>
          </a:extLst>
        </p:cNvPr>
        <p:cNvGrpSpPr/>
        <p:nvPr/>
      </p:nvGrpSpPr>
      <p:grpSpPr>
        <a:xfrm>
          <a:off x="0" y="0"/>
          <a:ext cx="0" cy="0"/>
          <a:chOff x="0" y="0"/>
          <a:chExt cx="0" cy="0"/>
        </a:xfrm>
      </p:grpSpPr>
      <p:sp>
        <p:nvSpPr>
          <p:cNvPr id="118785" name="Slide Image Placeholder 1">
            <a:extLst>
              <a:ext uri="{FF2B5EF4-FFF2-40B4-BE49-F238E27FC236}">
                <a16:creationId xmlns:a16="http://schemas.microsoft.com/office/drawing/2014/main" id="{E5CEEA28-534A-E3B9-FCB2-F48BD8B3F3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Notes Placeholder 2">
            <a:extLst>
              <a:ext uri="{FF2B5EF4-FFF2-40B4-BE49-F238E27FC236}">
                <a16:creationId xmlns:a16="http://schemas.microsoft.com/office/drawing/2014/main" id="{C75D0256-EB28-4EBA-63D2-451CC5EAB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anose="02020603050405020304" pitchFamily="18" charset="0"/>
                <a:ea typeface="ＭＳ Ｐゴシック" panose="020B0600070205080204" pitchFamily="34" charset="-128"/>
              </a:rPr>
              <a:t>What is the difference between these 2 statements?  Turn and talk</a:t>
            </a:r>
          </a:p>
          <a:p>
            <a:endParaRPr lang="en-US" altLang="en-US" dirty="0">
              <a:latin typeface="Times New Roman" panose="02020603050405020304" pitchFamily="18" charset="0"/>
              <a:ea typeface="ＭＳ Ｐゴシック" panose="020B0600070205080204" pitchFamily="34" charset="-128"/>
            </a:endParaRPr>
          </a:p>
          <a:p>
            <a:r>
              <a:rPr lang="en-US" altLang="en-US" dirty="0">
                <a:latin typeface="Times New Roman" panose="02020603050405020304" pitchFamily="18" charset="0"/>
                <a:ea typeface="ＭＳ Ｐゴシック" panose="020B0600070205080204" pitchFamily="34" charset="-128"/>
              </a:rPr>
              <a:t>Aunt Judy and me</a:t>
            </a:r>
          </a:p>
        </p:txBody>
      </p:sp>
      <p:sp>
        <p:nvSpPr>
          <p:cNvPr id="118787" name="Slide Number Placeholder 3">
            <a:extLst>
              <a:ext uri="{FF2B5EF4-FFF2-40B4-BE49-F238E27FC236}">
                <a16:creationId xmlns:a16="http://schemas.microsoft.com/office/drawing/2014/main" id="{2F8A7783-7B68-9AAB-D8B5-2D37B66C9B5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922B2EEA-195A-AD4B-BFDA-6538DA130CC4}" type="slidenum">
              <a:rPr lang="en-US" altLang="en-US" smtClean="0">
                <a:latin typeface="Times New Roman" panose="02020603050405020304" pitchFamily="18" charset="0"/>
              </a:rPr>
              <a:pPr/>
              <a:t>143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2236546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a:extLst>
              <a:ext uri="{FF2B5EF4-FFF2-40B4-BE49-F238E27FC236}">
                <a16:creationId xmlns:a16="http://schemas.microsoft.com/office/drawing/2014/main" id="{6C5D682F-BAEF-2649-8330-790A60A96D2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a:extLst>
              <a:ext uri="{FF2B5EF4-FFF2-40B4-BE49-F238E27FC236}">
                <a16:creationId xmlns:a16="http://schemas.microsoft.com/office/drawing/2014/main" id="{469C2678-ACEE-EF49-B01E-DDB4628024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anose="02020603050405020304" pitchFamily="18" charset="0"/>
                <a:ea typeface="ＭＳ Ｐゴシック" panose="020B0600070205080204" pitchFamily="34" charset="-128"/>
              </a:rPr>
              <a:t>Concept A says... and Concept B says ....  Why do bilinguals use their 2 languages </a:t>
            </a:r>
            <a:r>
              <a:rPr lang="en-US" altLang="en-US" dirty="0" err="1">
                <a:latin typeface="Times New Roman" panose="02020603050405020304" pitchFamily="18" charset="0"/>
                <a:ea typeface="ＭＳ Ｐゴシック" panose="020B0600070205080204" pitchFamily="34" charset="-128"/>
              </a:rPr>
              <a:t>togehter</a:t>
            </a:r>
            <a:r>
              <a:rPr lang="en-US" altLang="en-US" dirty="0">
                <a:latin typeface="Times New Roman" panose="02020603050405020304" pitchFamily="18" charset="0"/>
                <a:ea typeface="ＭＳ Ｐゴシック" panose="020B0600070205080204" pitchFamily="34" charset="-128"/>
              </a:rPr>
              <a:t>?  Because they have, as Dr. Garcia says, one </a:t>
            </a:r>
            <a:r>
              <a:rPr lang="en-US" altLang="en-US" dirty="0" err="1">
                <a:latin typeface="Times New Roman" panose="02020603050405020304" pitchFamily="18" charset="0"/>
                <a:ea typeface="ＭＳ Ｐゴシック" panose="020B0600070205080204" pitchFamily="34" charset="-128"/>
              </a:rPr>
              <a:t>lingusitic</a:t>
            </a:r>
            <a:r>
              <a:rPr lang="en-US" altLang="en-US" dirty="0">
                <a:latin typeface="Times New Roman" panose="02020603050405020304" pitchFamily="18" charset="0"/>
                <a:ea typeface="ＭＳ Ｐゴシック" panose="020B0600070205080204" pitchFamily="34" charset="-128"/>
              </a:rPr>
              <a:t> repertoire made up of 2 languages.</a:t>
            </a: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r>
              <a:rPr lang="en-US" altLang="en-US" dirty="0">
                <a:latin typeface="Times New Roman" panose="02020603050405020304" pitchFamily="18" charset="0"/>
                <a:ea typeface="ＭＳ Ｐゴシック" panose="020B0600070205080204" pitchFamily="34" charset="-128"/>
              </a:rPr>
              <a:t>All our students will use their 2 </a:t>
            </a:r>
            <a:r>
              <a:rPr lang="en-US" altLang="en-US" dirty="0" err="1">
                <a:latin typeface="Times New Roman" panose="02020603050405020304" pitchFamily="18" charset="0"/>
                <a:ea typeface="ＭＳ Ｐゴシック" panose="020B0600070205080204" pitchFamily="34" charset="-128"/>
              </a:rPr>
              <a:t>languaghes</a:t>
            </a:r>
            <a:r>
              <a:rPr lang="en-US" altLang="en-US" dirty="0">
                <a:latin typeface="Times New Roman" panose="02020603050405020304" pitchFamily="18" charset="0"/>
                <a:ea typeface="ＭＳ Ｐゴシック" panose="020B0600070205080204" pitchFamily="34" charset="-128"/>
              </a:rPr>
              <a:t> together –example of  translanguaging.  This is normal behavior of bilinguals.  We want to leverage students’ </a:t>
            </a:r>
            <a:r>
              <a:rPr lang="en-US" altLang="en-US" dirty="0" err="1">
                <a:latin typeface="Times New Roman" panose="02020603050405020304" pitchFamily="18" charset="0"/>
                <a:ea typeface="ＭＳ Ｐゴシック" panose="020B0600070205080204" pitchFamily="34" charset="-128"/>
              </a:rPr>
              <a:t>translanguaing</a:t>
            </a:r>
            <a:r>
              <a:rPr lang="en-US" altLang="en-US" dirty="0">
                <a:latin typeface="Times New Roman" panose="02020603050405020304" pitchFamily="18" charset="0"/>
                <a:ea typeface="ＭＳ Ｐゴシック" panose="020B0600070205080204" pitchFamily="34" charset="-128"/>
              </a:rPr>
              <a:t> during </a:t>
            </a:r>
            <a:r>
              <a:rPr lang="en-US" altLang="en-US" dirty="0" err="1">
                <a:latin typeface="Times New Roman" panose="02020603050405020304" pitchFamily="18" charset="0"/>
                <a:ea typeface="ＭＳ Ｐゴシック" panose="020B0600070205080204" pitchFamily="34" charset="-128"/>
              </a:rPr>
              <a:t>tinstruction</a:t>
            </a:r>
            <a:r>
              <a:rPr lang="en-US" altLang="en-US" dirty="0">
                <a:latin typeface="Times New Roman" panose="02020603050405020304" pitchFamily="18" charset="0"/>
                <a:ea typeface="ＭＳ Ｐゴシック" panose="020B0600070205080204" pitchFamily="34" charset="-128"/>
              </a:rPr>
              <a:t> and he Bridge when we learn the rules and patterns of the 2 languages so that we can become better and deeper bilinguals.</a:t>
            </a: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p:txBody>
      </p:sp>
      <p:sp>
        <p:nvSpPr>
          <p:cNvPr id="121859" name="Slide Number Placeholder 3">
            <a:extLst>
              <a:ext uri="{FF2B5EF4-FFF2-40B4-BE49-F238E27FC236}">
                <a16:creationId xmlns:a16="http://schemas.microsoft.com/office/drawing/2014/main" id="{4978DE38-747F-1248-AF11-CA885F7D8C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5F9B72D6-A2A8-B740-8FE7-305D6AA6DAE6}" type="slidenum">
              <a:rPr lang="en-US" altLang="en-US" smtClean="0">
                <a:latin typeface="Times New Roman" panose="02020603050405020304" pitchFamily="18" charset="0"/>
              </a:rPr>
              <a:pPr/>
              <a:t>144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9624340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567A5-C58D-1B91-2485-CD5C1720DB3B}"/>
            </a:ext>
          </a:extLst>
        </p:cNvPr>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8E92722D-B1CE-6378-06ED-3878E01B8E5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id="{BFB1C613-A461-B9C8-4A9D-1D58A6CE0A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r>
              <a:rPr lang="es-ES" sz="1800" i="1" kern="100" dirty="0">
                <a:effectLst/>
                <a:latin typeface="Aptos" panose="020B0004020202020204" pitchFamily="34" charset="0"/>
                <a:ea typeface="Aptos" panose="020B0004020202020204" pitchFamily="34" charset="0"/>
                <a:cs typeface="Times New Roman" panose="02020603050405020304" pitchFamily="18" charset="0"/>
              </a:rPr>
              <a:t>Parte del desarrollo de las niñas y los niños bilingües incluye el usar los dos lenguajes juntos.  Esto es normal.  Con tiempo, los estudiantes bilingües podrán usar el español con hispanohablantes que solo hablan español, inglés con angloparlantes que solo hablan inglés, y sus dos lenguajes juntos, en otras palabras, el hablar “bilingüe”, con aquellos que son bilingües. Hay que celebrar su bilingüismo.  </a:t>
            </a:r>
            <a:endParaRPr lang="en-US" sz="1800" i="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Support:  Celebrate the “bilingual moments” </a:t>
            </a:r>
          </a:p>
          <a:p>
            <a:endParaRPr lang="en-US" altLang="en-US" dirty="0">
              <a:ea typeface="ＭＳ Ｐゴシック" panose="020B0600070205080204" pitchFamily="34" charset="-128"/>
            </a:endParaRPr>
          </a:p>
        </p:txBody>
      </p:sp>
      <p:sp>
        <p:nvSpPr>
          <p:cNvPr id="52227" name="Slide Number Placeholder 3">
            <a:extLst>
              <a:ext uri="{FF2B5EF4-FFF2-40B4-BE49-F238E27FC236}">
                <a16:creationId xmlns:a16="http://schemas.microsoft.com/office/drawing/2014/main" id="{F7F67321-4918-F05F-DD83-925D1FF72D5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60BAB056-A0E4-B341-A6C5-EDB0185889BF}" type="slidenum">
              <a:rPr lang="en-US" altLang="en-US" smtClean="0"/>
              <a:pPr/>
              <a:t>145</a:t>
            </a:fld>
            <a:endParaRPr lang="en-US" altLang="en-US"/>
          </a:p>
        </p:txBody>
      </p:sp>
    </p:spTree>
    <p:extLst>
      <p:ext uri="{BB962C8B-B14F-4D97-AF65-F5344CB8AC3E}">
        <p14:creationId xmlns:p14="http://schemas.microsoft.com/office/powerpoint/2010/main" val="39499323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87EF4-2658-9B40-8D85-15798A3257E3}"/>
            </a:ext>
          </a:extLst>
        </p:cNvPr>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60E0F8BD-87FF-B839-E745-1094FFB13E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6" name="Notes Placeholder 2">
            <a:extLst>
              <a:ext uri="{FF2B5EF4-FFF2-40B4-BE49-F238E27FC236}">
                <a16:creationId xmlns:a16="http://schemas.microsoft.com/office/drawing/2014/main" id="{D764F27C-AE33-6D46-DD66-AC21714A85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r>
              <a:rPr lang="es-ES" sz="1800" i="1" kern="100" dirty="0">
                <a:effectLst/>
                <a:latin typeface="Aptos" panose="020B0004020202020204" pitchFamily="34" charset="0"/>
                <a:ea typeface="Aptos" panose="020B0004020202020204" pitchFamily="34" charset="0"/>
                <a:cs typeface="Times New Roman" panose="02020603050405020304" pitchFamily="18" charset="0"/>
              </a:rPr>
              <a:t>Parte del desarrollo de las niñas y los niños bilingües incluye el usar los dos lenguajes juntos.  Esto es normal.  Con tiempo, los estudiantes bilingües podrán usar el español con hispanohablantes que solo hablan español, inglés con angloparlantes que solo hablan inglés, y sus dos lenguajes juntos, en otras palabras, el hablar “bilingüe”, con aquellos que son bilingües. Hay que celebrar su bilingüismo.  </a:t>
            </a:r>
            <a:endParaRPr lang="en-US" sz="1800" i="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endParaRPr lang="en-US" altLang="en-US" dirty="0">
              <a:ea typeface="ＭＳ Ｐゴシック" panose="020B0600070205080204" pitchFamily="34" charset="-128"/>
            </a:endParaRPr>
          </a:p>
          <a:p>
            <a:r>
              <a:rPr lang="en-US" altLang="en-US" dirty="0">
                <a:ea typeface="ＭＳ Ｐゴシック" panose="020B0600070205080204" pitchFamily="34" charset="-128"/>
              </a:rPr>
              <a:t>Support:  Celebrate the “bilingual moments” </a:t>
            </a:r>
          </a:p>
          <a:p>
            <a:endParaRPr lang="en-US" altLang="en-US" dirty="0">
              <a:ea typeface="ＭＳ Ｐゴシック" panose="020B0600070205080204" pitchFamily="34" charset="-128"/>
            </a:endParaRPr>
          </a:p>
        </p:txBody>
      </p:sp>
      <p:sp>
        <p:nvSpPr>
          <p:cNvPr id="52227" name="Slide Number Placeholder 3">
            <a:extLst>
              <a:ext uri="{FF2B5EF4-FFF2-40B4-BE49-F238E27FC236}">
                <a16:creationId xmlns:a16="http://schemas.microsoft.com/office/drawing/2014/main" id="{6957E7FE-1BEC-1FE0-5981-AD9169B35B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60BAB056-A0E4-B341-A6C5-EDB0185889BF}" type="slidenum">
              <a:rPr lang="en-US" altLang="en-US" smtClean="0"/>
              <a:pPr/>
              <a:t>146</a:t>
            </a:fld>
            <a:endParaRPr lang="en-US" altLang="en-US"/>
          </a:p>
        </p:txBody>
      </p:sp>
    </p:spTree>
    <p:extLst>
      <p:ext uri="{BB962C8B-B14F-4D97-AF65-F5344CB8AC3E}">
        <p14:creationId xmlns:p14="http://schemas.microsoft.com/office/powerpoint/2010/main" val="82459453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will use language this way.</a:t>
            </a:r>
          </a:p>
        </p:txBody>
      </p:sp>
      <p:sp>
        <p:nvSpPr>
          <p:cNvPr id="4" name="Footer Placeholder 3"/>
          <p:cNvSpPr>
            <a:spLocks noGrp="1"/>
          </p:cNvSpPr>
          <p:nvPr>
            <p:ph type="ftr" sz="quarter" idx="4"/>
          </p:nvPr>
        </p:nvSpPr>
        <p:spPr/>
        <p:txBody>
          <a:bodyPr/>
          <a:lstStyle/>
          <a:p>
            <a:r>
              <a:rPr lang="en-US"/>
              <a:t>www.TeachingForBiliteracy.com</a:t>
            </a:r>
          </a:p>
        </p:txBody>
      </p:sp>
      <p:sp>
        <p:nvSpPr>
          <p:cNvPr id="5" name="Slide Number Placeholder 4"/>
          <p:cNvSpPr>
            <a:spLocks noGrp="1"/>
          </p:cNvSpPr>
          <p:nvPr>
            <p:ph type="sldNum" sz="quarter" idx="5"/>
          </p:nvPr>
        </p:nvSpPr>
        <p:spPr/>
        <p:txBody>
          <a:bodyPr/>
          <a:lstStyle/>
          <a:p>
            <a:fld id="{1F7916A0-3C14-D448-BEA8-DBF685636B8F}" type="slidenum">
              <a:rPr lang="en-US" smtClean="0"/>
              <a:t>147</a:t>
            </a:fld>
            <a:endParaRPr lang="en-US"/>
          </a:p>
        </p:txBody>
      </p:sp>
    </p:spTree>
    <p:extLst>
      <p:ext uri="{BB962C8B-B14F-4D97-AF65-F5344CB8AC3E}">
        <p14:creationId xmlns:p14="http://schemas.microsoft.com/office/powerpoint/2010/main" val="364677237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ea typeface="ＭＳ Ｐゴシック" charset="-128"/>
              </a:rPr>
              <a:t>Dual Language First Grade, John Adams School, Alexandria, VA.  Using the "h" from English in </a:t>
            </a:r>
            <a:r>
              <a:rPr lang="en-US" altLang="en-US" dirty="0" err="1">
                <a:ea typeface="ＭＳ Ｐゴシック" charset="-128"/>
              </a:rPr>
              <a:t>spanish</a:t>
            </a:r>
            <a:r>
              <a:rPr lang="en-US" altLang="en-US" dirty="0">
                <a:ea typeface="ＭＳ Ｐゴシック" charset="-128"/>
              </a:rPr>
              <a:t>.  </a:t>
            </a: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ＭＳ Ｐゴシック" charset="-128"/>
                <a:cs typeface="ＭＳ Ｐゴシック" charset="-128"/>
              </a:defRPr>
            </a:lvl1pPr>
            <a:lvl2pPr marL="742950" indent="-285750">
              <a:defRPr sz="2400">
                <a:solidFill>
                  <a:schemeClr val="tx1"/>
                </a:solidFill>
                <a:latin typeface="Calibri" charset="0"/>
                <a:ea typeface="ＭＳ Ｐゴシック" charset="-128"/>
                <a:cs typeface="ＭＳ Ｐゴシック" charset="-128"/>
              </a:defRPr>
            </a:lvl2pPr>
            <a:lvl3pPr marL="1143000" indent="-228600">
              <a:defRPr sz="2400">
                <a:solidFill>
                  <a:schemeClr val="tx1"/>
                </a:solidFill>
                <a:latin typeface="Calibri" charset="0"/>
                <a:ea typeface="ＭＳ Ｐゴシック" charset="-128"/>
                <a:cs typeface="ＭＳ Ｐゴシック" charset="-128"/>
              </a:defRPr>
            </a:lvl3pPr>
            <a:lvl4pPr marL="1600200" indent="-228600">
              <a:defRPr sz="2400">
                <a:solidFill>
                  <a:schemeClr val="tx1"/>
                </a:solidFill>
                <a:latin typeface="Calibri" charset="0"/>
                <a:ea typeface="ＭＳ Ｐゴシック" charset="-128"/>
                <a:cs typeface="ＭＳ Ｐゴシック" charset="-128"/>
              </a:defRPr>
            </a:lvl4pPr>
            <a:lvl5pPr marL="2057400" indent="-228600">
              <a:defRPr sz="2400">
                <a:solidFill>
                  <a:schemeClr val="tx1"/>
                </a:solidFill>
                <a:latin typeface="Calibri" charset="0"/>
                <a:ea typeface="ＭＳ Ｐゴシック" charset="-128"/>
                <a:cs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9pPr>
          </a:lstStyle>
          <a:p>
            <a:fld id="{4089D698-7148-274E-B1B1-D2413A8120AF}" type="slidenum">
              <a:rPr lang="en-US" altLang="en-US" sz="1200"/>
              <a:pPr/>
              <a:t>148</a:t>
            </a:fld>
            <a:endParaRPr lang="en-US" altLang="en-US" sz="1200"/>
          </a:p>
        </p:txBody>
      </p:sp>
    </p:spTree>
    <p:extLst>
      <p:ext uri="{BB962C8B-B14F-4D97-AF65-F5344CB8AC3E}">
        <p14:creationId xmlns:p14="http://schemas.microsoft.com/office/powerpoint/2010/main" val="414835003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FDC12-9330-627E-7E53-F63B101ABCEA}"/>
            </a:ext>
          </a:extLst>
        </p:cNvPr>
        <p:cNvGrpSpPr/>
        <p:nvPr/>
      </p:nvGrpSpPr>
      <p:grpSpPr>
        <a:xfrm>
          <a:off x="0" y="0"/>
          <a:ext cx="0" cy="0"/>
          <a:chOff x="0" y="0"/>
          <a:chExt cx="0" cy="0"/>
        </a:xfrm>
      </p:grpSpPr>
      <p:sp>
        <p:nvSpPr>
          <p:cNvPr id="236545" name="Slide Image Placeholder 1">
            <a:extLst>
              <a:ext uri="{FF2B5EF4-FFF2-40B4-BE49-F238E27FC236}">
                <a16:creationId xmlns:a16="http://schemas.microsoft.com/office/drawing/2014/main" id="{D341B0E6-A6E0-21C1-C4CB-AA0490AF3E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6546" name="Notes Placeholder 2">
            <a:extLst>
              <a:ext uri="{FF2B5EF4-FFF2-40B4-BE49-F238E27FC236}">
                <a16:creationId xmlns:a16="http://schemas.microsoft.com/office/drawing/2014/main" id="{49B0FE54-CD00-8192-B44E-4274CFB908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x-none"/>
              <a:t>And we scaffold like this</a:t>
            </a:r>
            <a:r>
              <a:rPr lang="is-IS" altLang="x-none"/>
              <a:t>…</a:t>
            </a:r>
            <a:endParaRPr lang="en-US" altLang="x-none"/>
          </a:p>
        </p:txBody>
      </p:sp>
      <p:sp>
        <p:nvSpPr>
          <p:cNvPr id="4" name="Footer Placeholder 3">
            <a:extLst>
              <a:ext uri="{FF2B5EF4-FFF2-40B4-BE49-F238E27FC236}">
                <a16:creationId xmlns:a16="http://schemas.microsoft.com/office/drawing/2014/main" id="{51CE8C03-C1B0-9B6B-4FD1-5733335E505E}"/>
              </a:ext>
            </a:extLst>
          </p:cNvPr>
          <p:cNvSpPr>
            <a:spLocks noGrp="1"/>
          </p:cNvSpPr>
          <p:nvPr>
            <p:ph type="ftr" sz="quarter" idx="4"/>
          </p:nvPr>
        </p:nvSpPr>
        <p:spPr/>
        <p:txBody>
          <a:bodyPr/>
          <a:lstStyle/>
          <a:p>
            <a:pPr>
              <a:defRPr/>
            </a:pPr>
            <a:r>
              <a:rPr lang="en-US"/>
              <a:t>www.TeachingForBiliteracy.com</a:t>
            </a:r>
          </a:p>
        </p:txBody>
      </p:sp>
      <p:sp>
        <p:nvSpPr>
          <p:cNvPr id="5" name="Slide Number Placeholder 4">
            <a:extLst>
              <a:ext uri="{FF2B5EF4-FFF2-40B4-BE49-F238E27FC236}">
                <a16:creationId xmlns:a16="http://schemas.microsoft.com/office/drawing/2014/main" id="{7037F08F-AFB7-CDA5-2D14-401A239B8A9A}"/>
              </a:ext>
            </a:extLst>
          </p:cNvPr>
          <p:cNvSpPr>
            <a:spLocks noGrp="1"/>
          </p:cNvSpPr>
          <p:nvPr>
            <p:ph type="sldNum" sz="quarter" idx="5"/>
          </p:nvPr>
        </p:nvSpPr>
        <p:spPr/>
        <p:txBody>
          <a:bodyPr/>
          <a:lstStyle/>
          <a:p>
            <a:pPr>
              <a:defRPr/>
            </a:pPr>
            <a:fld id="{192D4FC3-E16C-6D4E-8643-1D5ACB4F2B43}" type="slidenum">
              <a:rPr lang="en-US" smtClean="0"/>
              <a:pPr>
                <a:defRPr/>
              </a:pPr>
              <a:t>150</a:t>
            </a:fld>
            <a:endParaRPr lang="en-US"/>
          </a:p>
        </p:txBody>
      </p:sp>
    </p:spTree>
    <p:extLst>
      <p:ext uri="{BB962C8B-B14F-4D97-AF65-F5344CB8AC3E}">
        <p14:creationId xmlns:p14="http://schemas.microsoft.com/office/powerpoint/2010/main" val="54563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22 de </a:t>
            </a:r>
            <a:r>
              <a:rPr lang="en-US" dirty="0" err="1"/>
              <a:t>agosto</a:t>
            </a:r>
            <a:endParaRPr lang="en-US" dirty="0"/>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17</a:t>
            </a:fld>
            <a:endParaRPr lang="en-US" altLang="en-US"/>
          </a:p>
        </p:txBody>
      </p:sp>
    </p:spTree>
    <p:extLst>
      <p:ext uri="{BB962C8B-B14F-4D97-AF65-F5344CB8AC3E}">
        <p14:creationId xmlns:p14="http://schemas.microsoft.com/office/powerpoint/2010/main" val="312933530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a:ln/>
        </p:spPr>
      </p:sp>
      <p:sp>
        <p:nvSpPr>
          <p:cNvPr id="9421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456491">
              <a:spcBef>
                <a:spcPct val="0"/>
              </a:spcBef>
            </a:pPr>
            <a:r>
              <a:rPr lang="en-US">
                <a:latin typeface="Times New Roman" charset="0"/>
              </a:rPr>
              <a:t>Spanish in the US is a contact language.  there are 4 elements of contact languages.  Our students linguistic gardens reflect these 4 phenomena.  Potowski 2005 Fundamentso de la ensenanze del espanol a los hablantes nativos en los EEUU</a:t>
            </a:r>
          </a:p>
        </p:txBody>
      </p:sp>
      <p:sp>
        <p:nvSpPr>
          <p:cNvPr id="94211" name="Slide Number Placeholder 3"/>
          <p:cNvSpPr txBox="1">
            <a:spLocks noGrp="1"/>
          </p:cNvSpPr>
          <p:nvPr/>
        </p:nvSpPr>
        <p:spPr bwMode="auto">
          <a:xfrm>
            <a:off x="3884414" y="8685894"/>
            <a:ext cx="2972098" cy="4565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2" tIns="45716" rIns="91432" bIns="45716"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88E3F81E-F20F-724E-ADCE-C21019DB16EE}" type="slidenum">
              <a:rPr lang="en-US" sz="1200"/>
              <a:pPr algn="r" eaLnBrk="1" hangingPunct="1"/>
              <a:t>151</a:t>
            </a:fld>
            <a:endParaRPr lang="en-US" sz="1200"/>
          </a:p>
        </p:txBody>
      </p:sp>
    </p:spTree>
    <p:extLst>
      <p:ext uri="{BB962C8B-B14F-4D97-AF65-F5344CB8AC3E}">
        <p14:creationId xmlns:p14="http://schemas.microsoft.com/office/powerpoint/2010/main" val="83292318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8AC3D-7118-20AD-8748-06ABE7A34635}"/>
            </a:ext>
          </a:extLst>
        </p:cNvPr>
        <p:cNvGrpSpPr/>
        <p:nvPr/>
      </p:nvGrpSpPr>
      <p:grpSpPr>
        <a:xfrm>
          <a:off x="0" y="0"/>
          <a:ext cx="0" cy="0"/>
          <a:chOff x="0" y="0"/>
          <a:chExt cx="0" cy="0"/>
        </a:xfrm>
      </p:grpSpPr>
      <p:sp>
        <p:nvSpPr>
          <p:cNvPr id="121857" name="Slide Image Placeholder 1">
            <a:extLst>
              <a:ext uri="{FF2B5EF4-FFF2-40B4-BE49-F238E27FC236}">
                <a16:creationId xmlns:a16="http://schemas.microsoft.com/office/drawing/2014/main" id="{C86502EF-D1A2-87B2-7B2A-E487602E1D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8" name="Notes Placeholder 2">
            <a:extLst>
              <a:ext uri="{FF2B5EF4-FFF2-40B4-BE49-F238E27FC236}">
                <a16:creationId xmlns:a16="http://schemas.microsoft.com/office/drawing/2014/main" id="{E1865394-E810-6AFC-2F5E-03374F581C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Times New Roman" panose="02020603050405020304" pitchFamily="18" charset="0"/>
                <a:ea typeface="ＭＳ Ｐゴシック" panose="020B0600070205080204" pitchFamily="34" charset="-128"/>
              </a:rPr>
              <a:t>Concept A says... and Concept B says ....  Why do bilinguals use their 2 languages </a:t>
            </a:r>
            <a:r>
              <a:rPr lang="en-US" altLang="en-US" dirty="0" err="1">
                <a:latin typeface="Times New Roman" panose="02020603050405020304" pitchFamily="18" charset="0"/>
                <a:ea typeface="ＭＳ Ｐゴシック" panose="020B0600070205080204" pitchFamily="34" charset="-128"/>
              </a:rPr>
              <a:t>togehter</a:t>
            </a:r>
            <a:r>
              <a:rPr lang="en-US" altLang="en-US" dirty="0">
                <a:latin typeface="Times New Roman" panose="02020603050405020304" pitchFamily="18" charset="0"/>
                <a:ea typeface="ＭＳ Ｐゴシック" panose="020B0600070205080204" pitchFamily="34" charset="-128"/>
              </a:rPr>
              <a:t>?  Because they have, as Dr. Garcia says, one </a:t>
            </a:r>
            <a:r>
              <a:rPr lang="en-US" altLang="en-US" dirty="0" err="1">
                <a:latin typeface="Times New Roman" panose="02020603050405020304" pitchFamily="18" charset="0"/>
                <a:ea typeface="ＭＳ Ｐゴシック" panose="020B0600070205080204" pitchFamily="34" charset="-128"/>
              </a:rPr>
              <a:t>lingusitic</a:t>
            </a:r>
            <a:r>
              <a:rPr lang="en-US" altLang="en-US" dirty="0">
                <a:latin typeface="Times New Roman" panose="02020603050405020304" pitchFamily="18" charset="0"/>
                <a:ea typeface="ＭＳ Ｐゴシック" panose="020B0600070205080204" pitchFamily="34" charset="-128"/>
              </a:rPr>
              <a:t> repertoire made up of 2 languages.</a:t>
            </a: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r>
              <a:rPr lang="en-US" altLang="en-US" dirty="0">
                <a:latin typeface="Times New Roman" panose="02020603050405020304" pitchFamily="18" charset="0"/>
                <a:ea typeface="ＭＳ Ｐゴシック" panose="020B0600070205080204" pitchFamily="34" charset="-128"/>
              </a:rPr>
              <a:t>All our students will use their 2 </a:t>
            </a:r>
            <a:r>
              <a:rPr lang="en-US" altLang="en-US" dirty="0" err="1">
                <a:latin typeface="Times New Roman" panose="02020603050405020304" pitchFamily="18" charset="0"/>
                <a:ea typeface="ＭＳ Ｐゴシック" panose="020B0600070205080204" pitchFamily="34" charset="-128"/>
              </a:rPr>
              <a:t>languaghes</a:t>
            </a:r>
            <a:r>
              <a:rPr lang="en-US" altLang="en-US" dirty="0">
                <a:latin typeface="Times New Roman" panose="02020603050405020304" pitchFamily="18" charset="0"/>
                <a:ea typeface="ＭＳ Ｐゴシック" panose="020B0600070205080204" pitchFamily="34" charset="-128"/>
              </a:rPr>
              <a:t> together –example of  translanguaging.  This is normal behavior of bilinguals.  We want to leverage students’ </a:t>
            </a:r>
            <a:r>
              <a:rPr lang="en-US" altLang="en-US" dirty="0" err="1">
                <a:latin typeface="Times New Roman" panose="02020603050405020304" pitchFamily="18" charset="0"/>
                <a:ea typeface="ＭＳ Ｐゴシック" panose="020B0600070205080204" pitchFamily="34" charset="-128"/>
              </a:rPr>
              <a:t>translanguaing</a:t>
            </a:r>
            <a:r>
              <a:rPr lang="en-US" altLang="en-US" dirty="0">
                <a:latin typeface="Times New Roman" panose="02020603050405020304" pitchFamily="18" charset="0"/>
                <a:ea typeface="ＭＳ Ｐゴシック" panose="020B0600070205080204" pitchFamily="34" charset="-128"/>
              </a:rPr>
              <a:t> during </a:t>
            </a:r>
            <a:r>
              <a:rPr lang="en-US" altLang="en-US" dirty="0" err="1">
                <a:latin typeface="Times New Roman" panose="02020603050405020304" pitchFamily="18" charset="0"/>
                <a:ea typeface="ＭＳ Ｐゴシック" panose="020B0600070205080204" pitchFamily="34" charset="-128"/>
              </a:rPr>
              <a:t>tinstruction</a:t>
            </a:r>
            <a:r>
              <a:rPr lang="en-US" altLang="en-US" dirty="0">
                <a:latin typeface="Times New Roman" panose="02020603050405020304" pitchFamily="18" charset="0"/>
                <a:ea typeface="ＭＳ Ｐゴシック" panose="020B0600070205080204" pitchFamily="34" charset="-128"/>
              </a:rPr>
              <a:t> and he Bridge when we learn the rules and patterns of the 2 languages so that we can become better and deeper bilinguals.</a:t>
            </a: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a:p>
            <a:endParaRPr lang="en-US" altLang="en-US" dirty="0">
              <a:latin typeface="Times New Roman" panose="02020603050405020304" pitchFamily="18" charset="0"/>
              <a:ea typeface="ＭＳ Ｐゴシック" panose="020B0600070205080204" pitchFamily="34" charset="-128"/>
            </a:endParaRPr>
          </a:p>
        </p:txBody>
      </p:sp>
      <p:sp>
        <p:nvSpPr>
          <p:cNvPr id="121859" name="Slide Number Placeholder 3">
            <a:extLst>
              <a:ext uri="{FF2B5EF4-FFF2-40B4-BE49-F238E27FC236}">
                <a16:creationId xmlns:a16="http://schemas.microsoft.com/office/drawing/2014/main" id="{7F65475C-F715-5363-5A27-9D548F9134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5F9B72D6-A2A8-B740-8FE7-305D6AA6DAE6}" type="slidenum">
              <a:rPr lang="en-US" altLang="en-US" smtClean="0">
                <a:latin typeface="Times New Roman" panose="02020603050405020304" pitchFamily="18" charset="0"/>
              </a:rPr>
              <a:pPr/>
              <a:t>162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4423070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579C05C3-E958-EB48-BC82-4059A8AE7D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11B519EB-DDEF-EF4F-B86F-308AAE9403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28514887-F62D-2742-9B90-7A7CA0EE3E1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163</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6295150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AE609-92AD-BFEE-FD70-A59ACA011655}"/>
            </a:ext>
          </a:extLst>
        </p:cNvPr>
        <p:cNvGrpSpPr/>
        <p:nvPr/>
      </p:nvGrpSpPr>
      <p:grpSpPr>
        <a:xfrm>
          <a:off x="0" y="0"/>
          <a:ext cx="0" cy="0"/>
          <a:chOff x="0" y="0"/>
          <a:chExt cx="0" cy="0"/>
        </a:xfrm>
      </p:grpSpPr>
      <p:sp>
        <p:nvSpPr>
          <p:cNvPr id="165890" name="Rectangle 7">
            <a:extLst>
              <a:ext uri="{FF2B5EF4-FFF2-40B4-BE49-F238E27FC236}">
                <a16:creationId xmlns:a16="http://schemas.microsoft.com/office/drawing/2014/main" id="{B2918C73-3033-D5A0-C721-D88E32986C5F}"/>
              </a:ext>
            </a:extLst>
          </p:cNvPr>
          <p:cNvSpPr>
            <a:spLocks noGrp="1" noChangeArrowheads="1"/>
          </p:cNvSpPr>
          <p:nvPr>
            <p:ph type="sldNum" sz="quarter" idx="5"/>
          </p:nvPr>
        </p:nvSpPr>
        <p:spPr>
          <a:noFill/>
        </p:spPr>
        <p:txBody>
          <a:bodyPr/>
          <a:lstStyle/>
          <a:p>
            <a:fld id="{039E5A25-4269-9D42-8575-A7B517F740A1}" type="slidenum">
              <a:rPr lang="en-US"/>
              <a:pPr/>
              <a:t>164</a:t>
            </a:fld>
            <a:endParaRPr lang="en-US"/>
          </a:p>
        </p:txBody>
      </p:sp>
      <p:sp>
        <p:nvSpPr>
          <p:cNvPr id="165891" name="Rectangle 2">
            <a:extLst>
              <a:ext uri="{FF2B5EF4-FFF2-40B4-BE49-F238E27FC236}">
                <a16:creationId xmlns:a16="http://schemas.microsoft.com/office/drawing/2014/main" id="{4938C5B8-BEEB-0F09-74AC-7C2BC58F1A75}"/>
              </a:ext>
            </a:extLst>
          </p:cNvPr>
          <p:cNvSpPr>
            <a:spLocks noGrp="1" noRot="1" noChangeAspect="1" noChangeArrowheads="1" noTextEdit="1"/>
          </p:cNvSpPr>
          <p:nvPr>
            <p:ph type="sldImg"/>
          </p:nvPr>
        </p:nvSpPr>
        <p:spPr>
          <a:ln/>
        </p:spPr>
      </p:sp>
      <p:sp>
        <p:nvSpPr>
          <p:cNvPr id="165892" name="Rectangle 3">
            <a:extLst>
              <a:ext uri="{FF2B5EF4-FFF2-40B4-BE49-F238E27FC236}">
                <a16:creationId xmlns:a16="http://schemas.microsoft.com/office/drawing/2014/main" id="{12DADB35-7B62-2351-DE0A-4D6E6975412F}"/>
              </a:ext>
            </a:extLst>
          </p:cNvPr>
          <p:cNvSpPr>
            <a:spLocks noGrp="1" noChangeArrowheads="1"/>
          </p:cNvSpPr>
          <p:nvPr>
            <p:ph type="body" idx="1"/>
          </p:nvPr>
        </p:nvSpPr>
        <p:spPr>
          <a:noFill/>
          <a:ln/>
        </p:spPr>
        <p:txBody>
          <a:bodyPr/>
          <a:lstStyle/>
          <a:p>
            <a:pPr eaLnBrk="1" hangingPunct="1"/>
            <a:r>
              <a:rPr lang="en-US" dirty="0"/>
              <a:t>We want DL to be a program for educational equity.  One that reduces the numbers of ELS.</a:t>
            </a:r>
          </a:p>
        </p:txBody>
      </p:sp>
    </p:spTree>
    <p:extLst>
      <p:ext uri="{BB962C8B-B14F-4D97-AF65-F5344CB8AC3E}">
        <p14:creationId xmlns:p14="http://schemas.microsoft.com/office/powerpoint/2010/main" val="401638770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documentation of the Thomas &amp; Collier research that I just shared. (click).  And here are additional texts – click – this one focuses more deeply on the benefits of Dual language specifically.  Click – this one is designed for administrators of Dl programs.  Click – This one is a great overview of the all the research, and is short.  This is great for book study groups.  Click and the purple one looks at DL in the middle and high schools. </a:t>
            </a:r>
          </a:p>
        </p:txBody>
      </p:sp>
      <p:sp>
        <p:nvSpPr>
          <p:cNvPr id="4" name="Slide Number Placeholder 3"/>
          <p:cNvSpPr>
            <a:spLocks noGrp="1"/>
          </p:cNvSpPr>
          <p:nvPr>
            <p:ph type="sldNum" sz="quarter" idx="10"/>
          </p:nvPr>
        </p:nvSpPr>
        <p:spPr/>
        <p:txBody>
          <a:bodyPr/>
          <a:lstStyle/>
          <a:p>
            <a:fld id="{6347E34B-5E0D-D44E-A1F4-65DE6F9E56D9}" type="slidenum">
              <a:rPr lang="en-US" smtClean="0"/>
              <a:t>165</a:t>
            </a:fld>
            <a:endParaRPr lang="en-US"/>
          </a:p>
        </p:txBody>
      </p:sp>
    </p:spTree>
    <p:extLst>
      <p:ext uri="{BB962C8B-B14F-4D97-AF65-F5344CB8AC3E}">
        <p14:creationId xmlns:p14="http://schemas.microsoft.com/office/powerpoint/2010/main" val="359536647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 data for most </a:t>
            </a:r>
            <a:r>
              <a:rPr lang="en-US" dirty="0" err="1"/>
              <a:t>districrts</a:t>
            </a:r>
            <a:r>
              <a:rPr lang="en-US" dirty="0"/>
              <a:t> </a:t>
            </a:r>
            <a:r>
              <a:rPr lang="en-US" dirty="0" err="1"/>
              <a:t>qwe</a:t>
            </a:r>
            <a:r>
              <a:rPr lang="en-US" dirty="0"/>
              <a:t> work with looks like this.  Long term Els continue well into middle school and high school.  They </a:t>
            </a:r>
            <a:r>
              <a:rPr lang="en-US" dirty="0" err="1"/>
              <a:t>hve</a:t>
            </a:r>
            <a:r>
              <a:rPr lang="en-US" dirty="0"/>
              <a:t> not become former ELs.  And so we need to look at how we are organizing instruction at the </a:t>
            </a:r>
            <a:r>
              <a:rPr lang="en-US" dirty="0" err="1"/>
              <a:t>elemetnary</a:t>
            </a:r>
            <a:r>
              <a:rPr lang="en-US" dirty="0"/>
              <a:t> school level.</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166</a:t>
            </a:fld>
            <a:endParaRPr lang="en-US" altLang="en-US"/>
          </a:p>
        </p:txBody>
      </p:sp>
    </p:spTree>
    <p:extLst>
      <p:ext uri="{BB962C8B-B14F-4D97-AF65-F5344CB8AC3E}">
        <p14:creationId xmlns:p14="http://schemas.microsoft.com/office/powerpoint/2010/main" val="146476553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B5987-F9A4-B81D-0A63-77909FA80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69B44F-1E00-4D9A-F33B-40BA1AC09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246E19-8696-7F3F-9F10-E6F61D17F1FD}"/>
              </a:ext>
            </a:extLst>
          </p:cNvPr>
          <p:cNvSpPr>
            <a:spLocks noGrp="1"/>
          </p:cNvSpPr>
          <p:nvPr>
            <p:ph type="body" idx="1"/>
          </p:nvPr>
        </p:nvSpPr>
        <p:spPr/>
        <p:txBody>
          <a:bodyPr/>
          <a:lstStyle/>
          <a:p>
            <a:r>
              <a:rPr lang="en-US" dirty="0"/>
              <a:t>But the data for most </a:t>
            </a:r>
            <a:r>
              <a:rPr lang="en-US" dirty="0" err="1"/>
              <a:t>districrts</a:t>
            </a:r>
            <a:r>
              <a:rPr lang="en-US" dirty="0"/>
              <a:t> </a:t>
            </a:r>
            <a:r>
              <a:rPr lang="en-US" dirty="0" err="1"/>
              <a:t>qwe</a:t>
            </a:r>
            <a:r>
              <a:rPr lang="en-US" dirty="0"/>
              <a:t> work with looks like this.  Long term Els continue well into middle school and high school.  They </a:t>
            </a:r>
            <a:r>
              <a:rPr lang="en-US" dirty="0" err="1"/>
              <a:t>hve</a:t>
            </a:r>
            <a:r>
              <a:rPr lang="en-US" dirty="0"/>
              <a:t> not become former ELs.  And so we need to look at how we are organizing instruction at the </a:t>
            </a:r>
            <a:r>
              <a:rPr lang="en-US" dirty="0" err="1"/>
              <a:t>elemetnary</a:t>
            </a:r>
            <a:r>
              <a:rPr lang="en-US" dirty="0"/>
              <a:t> school level.</a:t>
            </a:r>
          </a:p>
        </p:txBody>
      </p:sp>
      <p:sp>
        <p:nvSpPr>
          <p:cNvPr id="4" name="Slide Number Placeholder 3">
            <a:extLst>
              <a:ext uri="{FF2B5EF4-FFF2-40B4-BE49-F238E27FC236}">
                <a16:creationId xmlns:a16="http://schemas.microsoft.com/office/drawing/2014/main" id="{8736D842-43FD-3704-5444-64FC791B4391}"/>
              </a:ext>
            </a:extLst>
          </p:cNvPr>
          <p:cNvSpPr>
            <a:spLocks noGrp="1"/>
          </p:cNvSpPr>
          <p:nvPr>
            <p:ph type="sldNum" sz="quarter" idx="5"/>
          </p:nvPr>
        </p:nvSpPr>
        <p:spPr/>
        <p:txBody>
          <a:bodyPr/>
          <a:lstStyle/>
          <a:p>
            <a:pPr>
              <a:defRPr/>
            </a:pPr>
            <a:fld id="{1E8B6AF9-7A96-9C41-8742-57469CCFDCBF}" type="slidenum">
              <a:rPr lang="en-US" altLang="en-US" smtClean="0"/>
              <a:pPr>
                <a:defRPr/>
              </a:pPr>
              <a:t>167</a:t>
            </a:fld>
            <a:endParaRPr lang="en-US" altLang="en-US"/>
          </a:p>
        </p:txBody>
      </p:sp>
    </p:spTree>
    <p:extLst>
      <p:ext uri="{BB962C8B-B14F-4D97-AF65-F5344CB8AC3E}">
        <p14:creationId xmlns:p14="http://schemas.microsoft.com/office/powerpoint/2010/main" val="19085066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BE8B2-B3D7-DC96-2FEF-DC6CA92952A4}"/>
            </a:ext>
          </a:extLst>
        </p:cNvPr>
        <p:cNvGrpSpPr/>
        <p:nvPr/>
      </p:nvGrpSpPr>
      <p:grpSpPr>
        <a:xfrm>
          <a:off x="0" y="0"/>
          <a:ext cx="0" cy="0"/>
          <a:chOff x="0" y="0"/>
          <a:chExt cx="0" cy="0"/>
        </a:xfrm>
      </p:grpSpPr>
      <p:sp>
        <p:nvSpPr>
          <p:cNvPr id="165890" name="Rectangle 7">
            <a:extLst>
              <a:ext uri="{FF2B5EF4-FFF2-40B4-BE49-F238E27FC236}">
                <a16:creationId xmlns:a16="http://schemas.microsoft.com/office/drawing/2014/main" id="{F5170E1A-7AEC-1B42-EF6C-DA0514685E66}"/>
              </a:ext>
            </a:extLst>
          </p:cNvPr>
          <p:cNvSpPr>
            <a:spLocks noGrp="1" noChangeArrowheads="1"/>
          </p:cNvSpPr>
          <p:nvPr>
            <p:ph type="sldNum" sz="quarter" idx="5"/>
          </p:nvPr>
        </p:nvSpPr>
        <p:spPr>
          <a:noFill/>
        </p:spPr>
        <p:txBody>
          <a:bodyPr/>
          <a:lstStyle/>
          <a:p>
            <a:fld id="{039E5A25-4269-9D42-8575-A7B517F740A1}" type="slidenum">
              <a:rPr lang="en-US"/>
              <a:pPr/>
              <a:t>168</a:t>
            </a:fld>
            <a:endParaRPr lang="en-US"/>
          </a:p>
        </p:txBody>
      </p:sp>
      <p:sp>
        <p:nvSpPr>
          <p:cNvPr id="165891" name="Rectangle 2">
            <a:extLst>
              <a:ext uri="{FF2B5EF4-FFF2-40B4-BE49-F238E27FC236}">
                <a16:creationId xmlns:a16="http://schemas.microsoft.com/office/drawing/2014/main" id="{F486E90B-8B7A-9AAA-0736-10D06ADDD281}"/>
              </a:ext>
            </a:extLst>
          </p:cNvPr>
          <p:cNvSpPr>
            <a:spLocks noGrp="1" noRot="1" noChangeAspect="1" noChangeArrowheads="1" noTextEdit="1"/>
          </p:cNvSpPr>
          <p:nvPr>
            <p:ph type="sldImg"/>
          </p:nvPr>
        </p:nvSpPr>
        <p:spPr>
          <a:ln/>
        </p:spPr>
      </p:sp>
      <p:sp>
        <p:nvSpPr>
          <p:cNvPr id="165892" name="Rectangle 3">
            <a:extLst>
              <a:ext uri="{FF2B5EF4-FFF2-40B4-BE49-F238E27FC236}">
                <a16:creationId xmlns:a16="http://schemas.microsoft.com/office/drawing/2014/main" id="{6F7638FF-D11F-E335-989D-DD9F22B44A89}"/>
              </a:ext>
            </a:extLst>
          </p:cNvPr>
          <p:cNvSpPr>
            <a:spLocks noGrp="1" noChangeArrowheads="1"/>
          </p:cNvSpPr>
          <p:nvPr>
            <p:ph type="body" idx="1"/>
          </p:nvPr>
        </p:nvSpPr>
        <p:spPr>
          <a:noFill/>
          <a:ln/>
        </p:spPr>
        <p:txBody>
          <a:bodyPr/>
          <a:lstStyle/>
          <a:p>
            <a:pPr eaLnBrk="1" hangingPunct="1"/>
            <a:r>
              <a:rPr lang="en-US" dirty="0"/>
              <a:t>We want DL to be a program for educational equity.  One that reduces the numbers of ELS.</a:t>
            </a:r>
          </a:p>
        </p:txBody>
      </p:sp>
    </p:spTree>
    <p:extLst>
      <p:ext uri="{BB962C8B-B14F-4D97-AF65-F5344CB8AC3E}">
        <p14:creationId xmlns:p14="http://schemas.microsoft.com/office/powerpoint/2010/main" val="400120589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more recent research, such as the research from Literacy squared has found that simultaneous literacy makes a difference in the English proficiency of Els.  READ</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169</a:t>
            </a:fld>
            <a:endParaRPr lang="en-US" altLang="en-US"/>
          </a:p>
        </p:txBody>
      </p:sp>
    </p:spTree>
    <p:extLst>
      <p:ext uri="{BB962C8B-B14F-4D97-AF65-F5344CB8AC3E}">
        <p14:creationId xmlns:p14="http://schemas.microsoft.com/office/powerpoint/2010/main" val="20136000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E971-2E29-7BE6-51AB-8DCD847E170B}"/>
            </a:ext>
          </a:extLst>
        </p:cNvPr>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B0348239-A6CF-65E9-661D-76CB702C99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6316B8C8-3078-FA6A-5C46-B288190716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EB359DB9-709D-144C-CEF4-42EB8B2AA05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170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9033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ln>
            <a:miter lim="800000"/>
            <a:headEnd/>
            <a:tailEnd/>
          </a:ln>
        </p:spPr>
        <p:txBody>
          <a:bodyPr/>
          <a:lstStyle/>
          <a:p>
            <a:fld id="{D6D30AD2-381D-E04A-BC23-AEEC90D7B7D1}" type="slidenum">
              <a:rPr lang="en-US" smtClean="0">
                <a:latin typeface="Calibri" pitchFamily="-84" charset="0"/>
                <a:ea typeface="Arial" pitchFamily="-84" charset="0"/>
                <a:cs typeface="Arial" pitchFamily="-84" charset="0"/>
              </a:rPr>
              <a:pPr/>
              <a:t>22</a:t>
            </a:fld>
            <a:endParaRPr lang="en-US">
              <a:latin typeface="Calibri" pitchFamily="-84" charset="0"/>
              <a:ea typeface="Arial" pitchFamily="-84" charset="0"/>
              <a:cs typeface="Arial" pitchFamily="-84" charset="0"/>
            </a:endParaRPr>
          </a:p>
        </p:txBody>
      </p:sp>
      <p:sp>
        <p:nvSpPr>
          <p:cNvPr id="37891" name="Rectangle 2"/>
          <p:cNvSpPr>
            <a:spLocks noGrp="1" noRot="1" noChangeAspect="1" noChangeArrowheads="1" noTextEdit="1"/>
          </p:cNvSpPr>
          <p:nvPr>
            <p:ph type="sldImg"/>
          </p:nvPr>
        </p:nvSpPr>
        <p:spPr bwMode="auto">
          <a:xfrm>
            <a:off x="1144588" y="687388"/>
            <a:ext cx="4570412" cy="3427412"/>
          </a:xfrm>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ea typeface="ＭＳ Ｐゴシック" pitchFamily="-84" charset="-128"/>
                <a:cs typeface="ＭＳ Ｐゴシック" pitchFamily="-84" charset="-128"/>
              </a:rPr>
              <a:t>las tres premisas sociolinguisticas</a:t>
            </a:r>
          </a:p>
        </p:txBody>
      </p:sp>
    </p:spTree>
    <p:extLst>
      <p:ext uri="{BB962C8B-B14F-4D97-AF65-F5344CB8AC3E}">
        <p14:creationId xmlns:p14="http://schemas.microsoft.com/office/powerpoint/2010/main" val="47947782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BF74C-3833-7712-8D1C-1E15651D8D5B}"/>
            </a:ext>
          </a:extLst>
        </p:cNvPr>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F1B28AB3-65EC-5411-74BB-D1B7B688AB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AA7D3893-0F7F-F2E6-68F2-5CA6ED5529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80C762AD-335B-7493-82DC-154516D13E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171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13767278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cannot read the text on this biliteracy map, but it is a standards-based biliteracy map (Spanish in green and English in blue) that uses standards to develop units that grow in rigor and move from concrete to abstract throughout the year.  This is an 80/20 map - more green than blue.  </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177</a:t>
            </a:fld>
            <a:endParaRPr lang="en-US" altLang="en-US"/>
          </a:p>
        </p:txBody>
      </p:sp>
    </p:spTree>
    <p:extLst>
      <p:ext uri="{BB962C8B-B14F-4D97-AF65-F5344CB8AC3E}">
        <p14:creationId xmlns:p14="http://schemas.microsoft.com/office/powerpoint/2010/main" val="264967943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50/50 map.  </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178</a:t>
            </a:fld>
            <a:endParaRPr lang="en-US" altLang="en-US"/>
          </a:p>
        </p:txBody>
      </p:sp>
    </p:spTree>
    <p:extLst>
      <p:ext uri="{BB962C8B-B14F-4D97-AF65-F5344CB8AC3E}">
        <p14:creationId xmlns:p14="http://schemas.microsoft.com/office/powerpoint/2010/main" val="382490624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unit on the map becomes a biliteracy unit framework, is developed into a biliteracy unit, using the BUF, which is what the book Cheryl and I wrote is all about.</a:t>
            </a:r>
          </a:p>
        </p:txBody>
      </p:sp>
      <p:sp>
        <p:nvSpPr>
          <p:cNvPr id="4" name="Slide Number Placeholder 3"/>
          <p:cNvSpPr>
            <a:spLocks noGrp="1"/>
          </p:cNvSpPr>
          <p:nvPr>
            <p:ph type="sldNum" sz="quarter" idx="5"/>
          </p:nvPr>
        </p:nvSpPr>
        <p:spPr/>
        <p:txBody>
          <a:bodyPr/>
          <a:lstStyle/>
          <a:p>
            <a:pPr>
              <a:defRPr/>
            </a:pPr>
            <a:fld id="{1E8B6AF9-7A96-9C41-8742-57469CCFDCBF}" type="slidenum">
              <a:rPr lang="en-US" altLang="en-US" smtClean="0"/>
              <a:pPr>
                <a:defRPr/>
              </a:pPr>
              <a:t>179</a:t>
            </a:fld>
            <a:endParaRPr lang="en-US" altLang="en-US"/>
          </a:p>
        </p:txBody>
      </p:sp>
    </p:spTree>
    <p:extLst>
      <p:ext uri="{BB962C8B-B14F-4D97-AF65-F5344CB8AC3E}">
        <p14:creationId xmlns:p14="http://schemas.microsoft.com/office/powerpoint/2010/main" val="255692483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4A6D3-5841-AD2B-496C-336CA55CAE45}"/>
            </a:ext>
          </a:extLst>
        </p:cNvPr>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936E672E-F307-B800-8169-3146D4A188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4F8A8ABB-E36A-2A3E-F7E6-7AB11B7F99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16A1BE02-2DFC-F09C-37C8-79BE398DA0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180</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89876314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5592B-97E8-DA1A-A416-A028E3F7C61F}"/>
            </a:ext>
          </a:extLst>
        </p:cNvPr>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A7661DD2-6814-B721-AE61-610DBC2234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5464F8DB-55F9-26A7-8501-29AF9F7400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FE21F9AB-E0DD-1AF1-00BC-DCCE7AFDD4D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181</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09258819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E011F-E6AB-048E-2F47-883C5664B483}"/>
            </a:ext>
          </a:extLst>
        </p:cNvPr>
        <p:cNvGrpSpPr/>
        <p:nvPr/>
      </p:nvGrpSpPr>
      <p:grpSpPr>
        <a:xfrm>
          <a:off x="0" y="0"/>
          <a:ext cx="0" cy="0"/>
          <a:chOff x="0" y="0"/>
          <a:chExt cx="0" cy="0"/>
        </a:xfrm>
      </p:grpSpPr>
      <p:sp>
        <p:nvSpPr>
          <p:cNvPr id="153601" name="Slide Image Placeholder 1">
            <a:extLst>
              <a:ext uri="{FF2B5EF4-FFF2-40B4-BE49-F238E27FC236}">
                <a16:creationId xmlns:a16="http://schemas.microsoft.com/office/drawing/2014/main" id="{14A9EE56-AEAF-F7AA-7257-CBB355B772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2" name="Notes Placeholder 2">
            <a:extLst>
              <a:ext uri="{FF2B5EF4-FFF2-40B4-BE49-F238E27FC236}">
                <a16:creationId xmlns:a16="http://schemas.microsoft.com/office/drawing/2014/main" id="{5337A4C6-C62F-690C-661C-A138BAF5FD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latin typeface="Times New Roman" panose="02020603050405020304" pitchFamily="18" charset="0"/>
              <a:ea typeface="ＭＳ Ｐゴシック" panose="020B0600070205080204" pitchFamily="34" charset="-128"/>
            </a:endParaRPr>
          </a:p>
        </p:txBody>
      </p:sp>
      <p:sp>
        <p:nvSpPr>
          <p:cNvPr id="153603" name="Slide Number Placeholder 3">
            <a:extLst>
              <a:ext uri="{FF2B5EF4-FFF2-40B4-BE49-F238E27FC236}">
                <a16:creationId xmlns:a16="http://schemas.microsoft.com/office/drawing/2014/main" id="{BC0F76F9-71DC-BE72-F22E-225D3B9D19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defRPr>
                <a:solidFill>
                  <a:schemeClr val="tx1"/>
                </a:solidFill>
                <a:latin typeface="Calibri" panose="020F0502020204030204" pitchFamily="34" charset="0"/>
                <a:ea typeface="ＭＳ Ｐゴシック" panose="020B0600070205080204" pitchFamily="34" charset="-128"/>
              </a:defRPr>
            </a:lvl1pPr>
            <a:lvl2pPr marL="742950" indent="-285750" defTabSz="912813">
              <a:defRPr>
                <a:solidFill>
                  <a:schemeClr val="tx1"/>
                </a:solidFill>
                <a:latin typeface="Calibri" panose="020F0502020204030204" pitchFamily="34" charset="0"/>
                <a:ea typeface="ＭＳ Ｐゴシック" panose="020B0600070205080204" pitchFamily="34" charset="-128"/>
              </a:defRPr>
            </a:lvl2pPr>
            <a:lvl3pPr marL="1143000" indent="-228600" defTabSz="912813">
              <a:defRPr>
                <a:solidFill>
                  <a:schemeClr val="tx1"/>
                </a:solidFill>
                <a:latin typeface="Calibri" panose="020F0502020204030204" pitchFamily="34" charset="0"/>
                <a:ea typeface="ＭＳ Ｐゴシック" panose="020B0600070205080204" pitchFamily="34" charset="-128"/>
              </a:defRPr>
            </a:lvl3pPr>
            <a:lvl4pPr marL="1600200" indent="-228600" defTabSz="912813">
              <a:defRPr>
                <a:solidFill>
                  <a:schemeClr val="tx1"/>
                </a:solidFill>
                <a:latin typeface="Calibri" panose="020F0502020204030204" pitchFamily="34" charset="0"/>
                <a:ea typeface="ＭＳ Ｐゴシック" panose="020B0600070205080204" pitchFamily="34" charset="-128"/>
              </a:defRPr>
            </a:lvl4pPr>
            <a:lvl5pPr marL="2057400" indent="-228600" defTabSz="912813">
              <a:defRPr>
                <a:solidFill>
                  <a:schemeClr val="tx1"/>
                </a:solidFill>
                <a:latin typeface="Calibri" panose="020F0502020204030204" pitchFamily="34" charset="0"/>
                <a:ea typeface="ＭＳ Ｐゴシック" panose="020B0600070205080204" pitchFamily="34" charset="-128"/>
              </a:defRPr>
            </a:lvl5pPr>
            <a:lvl6pPr marL="25146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912813"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fld id="{26BC48D9-805D-C943-AA1D-8016CAFF990B}" type="slidenum">
              <a:rPr lang="en-US" altLang="en-US" smtClean="0">
                <a:latin typeface="Times New Roman" panose="02020603050405020304" pitchFamily="18" charset="0"/>
              </a:rPr>
              <a:pPr/>
              <a:t>182</a:t>
            </a:fld>
            <a:endParaRPr lang="en-US" altLang="en-US">
              <a:latin typeface="Times New Roman" panose="02020603050405020304" pitchFamily="18" charset="0"/>
            </a:endParaRPr>
          </a:p>
        </p:txBody>
      </p:sp>
    </p:spTree>
    <p:extLst>
      <p:ext uri="{BB962C8B-B14F-4D97-AF65-F5344CB8AC3E}">
        <p14:creationId xmlns:p14="http://schemas.microsoft.com/office/powerpoint/2010/main" val="362888853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120E1-6E34-5F9D-5FDB-903DA600A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EF910-DB45-0F3F-9023-1BB9BB572C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C330FB-CA76-2E92-058E-C997A7099194}"/>
              </a:ext>
            </a:extLst>
          </p:cNvPr>
          <p:cNvSpPr>
            <a:spLocks noGrp="1"/>
          </p:cNvSpPr>
          <p:nvPr>
            <p:ph type="body" idx="1"/>
          </p:nvPr>
        </p:nvSpPr>
        <p:spPr/>
        <p:txBody>
          <a:bodyPr/>
          <a:lstStyle/>
          <a:p>
            <a:r>
              <a:rPr lang="en-US" dirty="0"/>
              <a:t>If you are seated with people you do not know, please go ahead and introduce yourself.</a:t>
            </a:r>
          </a:p>
        </p:txBody>
      </p:sp>
      <p:sp>
        <p:nvSpPr>
          <p:cNvPr id="4" name="Slide Number Placeholder 3">
            <a:extLst>
              <a:ext uri="{FF2B5EF4-FFF2-40B4-BE49-F238E27FC236}">
                <a16:creationId xmlns:a16="http://schemas.microsoft.com/office/drawing/2014/main" id="{5793CBB1-D930-FFB8-915F-2411572F5F99}"/>
              </a:ext>
            </a:extLst>
          </p:cNvPr>
          <p:cNvSpPr>
            <a:spLocks noGrp="1"/>
          </p:cNvSpPr>
          <p:nvPr>
            <p:ph type="sldNum" sz="quarter" idx="5"/>
          </p:nvPr>
        </p:nvSpPr>
        <p:spPr/>
        <p:txBody>
          <a:bodyPr/>
          <a:lstStyle/>
          <a:p>
            <a:pPr>
              <a:defRPr/>
            </a:pPr>
            <a:fld id="{1E8B6AF9-7A96-9C41-8742-57469CCFDCBF}" type="slidenum">
              <a:rPr lang="en-US" altLang="en-US" smtClean="0"/>
              <a:pPr>
                <a:defRPr/>
              </a:pPr>
              <a:t>185</a:t>
            </a:fld>
            <a:endParaRPr lang="en-US" altLang="en-US"/>
          </a:p>
        </p:txBody>
      </p:sp>
    </p:spTree>
    <p:extLst>
      <p:ext uri="{BB962C8B-B14F-4D97-AF65-F5344CB8AC3E}">
        <p14:creationId xmlns:p14="http://schemas.microsoft.com/office/powerpoint/2010/main" val="42558665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descr="wave.png">
            <a:extLst>
              <a:ext uri="{FF2B5EF4-FFF2-40B4-BE49-F238E27FC236}">
                <a16:creationId xmlns:a16="http://schemas.microsoft.com/office/drawing/2014/main" id="{8C922083-8722-244D-905C-917D0BD84C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292475"/>
            <a:ext cx="9144000"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939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2" descr="wave.png">
            <a:extLst>
              <a:ext uri="{FF2B5EF4-FFF2-40B4-BE49-F238E27FC236}">
                <a16:creationId xmlns:a16="http://schemas.microsoft.com/office/drawing/2014/main" id="{75D2913E-E1A0-C648-BB44-D22A7F88427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rot="10800000">
            <a:off x="0" y="280988"/>
            <a:ext cx="91440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TeachingforBiliteracy_Gradient_Logo_FINAL.eps">
            <a:extLst>
              <a:ext uri="{FF2B5EF4-FFF2-40B4-BE49-F238E27FC236}">
                <a16:creationId xmlns:a16="http://schemas.microsoft.com/office/drawing/2014/main" id="{91BFB164-7D9A-0145-A5A0-5B89375D7C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151813" y="5830888"/>
            <a:ext cx="71755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76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2" descr="TeachingforBiliteracy_Gradient_Logo_FINAL.eps">
            <a:extLst>
              <a:ext uri="{FF2B5EF4-FFF2-40B4-BE49-F238E27FC236}">
                <a16:creationId xmlns:a16="http://schemas.microsoft.com/office/drawing/2014/main" id="{7CAD0DCF-BF83-4E43-90C6-D662A8AC6C0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51813" y="5830888"/>
            <a:ext cx="71755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6730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28591B-C2C9-914C-B7A3-6791E1545532}"/>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ＭＳ Ｐゴシック" panose="020B0600070205080204" pitchFamily="34" charset="-128"/>
              </a:defRPr>
            </a:lvl1pPr>
          </a:lstStyle>
          <a:p>
            <a:pPr>
              <a:defRPr/>
            </a:pPr>
            <a:fld id="{CD40DBC3-6414-8E49-8EB3-3E3BC6000EE4}" type="datetimeFigureOut">
              <a:rPr lang="en-US" altLang="en-US"/>
              <a:pPr>
                <a:defRPr/>
              </a:pPr>
              <a:t>8/14/25</a:t>
            </a:fld>
            <a:endParaRPr lang="en-US" altLang="en-US"/>
          </a:p>
        </p:txBody>
      </p:sp>
      <p:sp>
        <p:nvSpPr>
          <p:cNvPr id="5" name="Footer Placeholder 4">
            <a:extLst>
              <a:ext uri="{FF2B5EF4-FFF2-40B4-BE49-F238E27FC236}">
                <a16:creationId xmlns:a16="http://schemas.microsoft.com/office/drawing/2014/main" id="{04BF4BD4-3F63-D849-B233-5DEB241B969E}"/>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FB773A34-14E5-8341-A640-A1C80A079127}"/>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ＭＳ Ｐゴシック" panose="020B0600070205080204" pitchFamily="34" charset="-128"/>
              </a:defRPr>
            </a:lvl1pPr>
          </a:lstStyle>
          <a:p>
            <a:pPr>
              <a:defRPr/>
            </a:pPr>
            <a:fld id="{94D9F112-5341-C244-9C50-011E24B57B88}" type="slidenum">
              <a:rPr lang="en-US" altLang="en-US"/>
              <a:pPr>
                <a:defRPr/>
              </a:pPr>
              <a:t>‹#›</a:t>
            </a:fld>
            <a:endParaRPr lang="en-US" altLang="en-US"/>
          </a:p>
        </p:txBody>
      </p:sp>
    </p:spTree>
    <p:extLst>
      <p:ext uri="{BB962C8B-B14F-4D97-AF65-F5344CB8AC3E}">
        <p14:creationId xmlns:p14="http://schemas.microsoft.com/office/powerpoint/2010/main" val="187723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6CA555-E22F-B54D-ACF3-A5D203AA52CC}"/>
              </a:ext>
            </a:extLst>
          </p:cNvPr>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ＭＳ Ｐゴシック" panose="020B0600070205080204" pitchFamily="34" charset="-128"/>
              </a:defRPr>
            </a:lvl1pPr>
          </a:lstStyle>
          <a:p>
            <a:pPr>
              <a:defRPr/>
            </a:pPr>
            <a:fld id="{C06A3210-2F5D-B54F-8A39-0AE46C5306FA}" type="datetime1">
              <a:rPr lang="en-US" altLang="en-US"/>
              <a:pPr>
                <a:defRPr/>
              </a:pPr>
              <a:t>8/14/25</a:t>
            </a:fld>
            <a:endParaRPr lang="en-US" altLang="en-US"/>
          </a:p>
        </p:txBody>
      </p:sp>
      <p:sp>
        <p:nvSpPr>
          <p:cNvPr id="3" name="Footer Placeholder 2">
            <a:extLst>
              <a:ext uri="{FF2B5EF4-FFF2-40B4-BE49-F238E27FC236}">
                <a16:creationId xmlns:a16="http://schemas.microsoft.com/office/drawing/2014/main" id="{6A985BCB-D4E3-B944-8914-D316DE1FD773}"/>
              </a:ext>
            </a:extLst>
          </p:cNvPr>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ＭＳ Ｐゴシック" charset="0"/>
                <a:cs typeface="ＭＳ Ｐゴシック" charset="0"/>
              </a:defRPr>
            </a:lvl1pPr>
          </a:lstStyle>
          <a:p>
            <a:pPr>
              <a:defRPr/>
            </a:pPr>
            <a:endParaRPr lang="en-US"/>
          </a:p>
        </p:txBody>
      </p:sp>
      <p:sp>
        <p:nvSpPr>
          <p:cNvPr id="4" name="Slide Number Placeholder 3">
            <a:extLst>
              <a:ext uri="{FF2B5EF4-FFF2-40B4-BE49-F238E27FC236}">
                <a16:creationId xmlns:a16="http://schemas.microsoft.com/office/drawing/2014/main" id="{73BCE0B1-A716-9C4C-85CD-54EAD2197C6E}"/>
              </a:ext>
            </a:extLst>
          </p:cNvPr>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ＭＳ Ｐゴシック" panose="020B0600070205080204" pitchFamily="34" charset="-128"/>
              </a:defRPr>
            </a:lvl1pPr>
          </a:lstStyle>
          <a:p>
            <a:pPr>
              <a:defRPr/>
            </a:pPr>
            <a:fld id="{A486716C-0DA5-EF4B-AFE5-3EE8CA5501DB}" type="slidenum">
              <a:rPr lang="en-US" altLang="en-US"/>
              <a:pPr>
                <a:defRPr/>
              </a:pPr>
              <a:t>‹#›</a:t>
            </a:fld>
            <a:endParaRPr lang="en-US" altLang="en-US"/>
          </a:p>
        </p:txBody>
      </p:sp>
    </p:spTree>
    <p:extLst>
      <p:ext uri="{BB962C8B-B14F-4D97-AF65-F5344CB8AC3E}">
        <p14:creationId xmlns:p14="http://schemas.microsoft.com/office/powerpoint/2010/main" val="215334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64445-64E2-4C44-A118-19BBB5E1840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97AA6B0-ADA8-5E49-9FF7-E103BE4E7931}"/>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D656293-AB64-8D44-A3CD-53B3E1385684}"/>
              </a:ext>
            </a:extLst>
          </p:cNvPr>
          <p:cNvSpPr>
            <a:spLocks noGrp="1"/>
          </p:cNvSpPr>
          <p:nvPr>
            <p:ph type="dt" sz="half" idx="10"/>
          </p:nvPr>
        </p:nvSpPr>
        <p:spPr/>
        <p:txBody>
          <a:bodyPr/>
          <a:lstStyle/>
          <a:p>
            <a:fld id="{FDAAE2A3-9E41-DD4F-8102-3238F1E68319}" type="datetimeFigureOut">
              <a:rPr lang="en-US" smtClean="0"/>
              <a:t>8/14/25</a:t>
            </a:fld>
            <a:endParaRPr lang="en-US"/>
          </a:p>
        </p:txBody>
      </p:sp>
      <p:sp>
        <p:nvSpPr>
          <p:cNvPr id="5" name="Footer Placeholder 4">
            <a:extLst>
              <a:ext uri="{FF2B5EF4-FFF2-40B4-BE49-F238E27FC236}">
                <a16:creationId xmlns:a16="http://schemas.microsoft.com/office/drawing/2014/main" id="{6886701A-8F7D-694D-8B24-8EB7B0273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1AEDE-58C5-CE4D-9B60-873EAEEF3B38}"/>
              </a:ext>
            </a:extLst>
          </p:cNvPr>
          <p:cNvSpPr>
            <a:spLocks noGrp="1"/>
          </p:cNvSpPr>
          <p:nvPr>
            <p:ph type="sldNum" sz="quarter" idx="12"/>
          </p:nvPr>
        </p:nvSpPr>
        <p:spPr/>
        <p:txBody>
          <a:bodyPr/>
          <a:lstStyle/>
          <a:p>
            <a:fld id="{107B832E-6FF1-554E-99CD-BD267059758E}" type="slidenum">
              <a:rPr lang="en-US" smtClean="0"/>
              <a:t>‹#›</a:t>
            </a:fld>
            <a:endParaRPr lang="en-US"/>
          </a:p>
        </p:txBody>
      </p:sp>
    </p:spTree>
    <p:extLst>
      <p:ext uri="{BB962C8B-B14F-4D97-AF65-F5344CB8AC3E}">
        <p14:creationId xmlns:p14="http://schemas.microsoft.com/office/powerpoint/2010/main" val="294806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6"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r>
              <a:rPr lang="en-US"/>
              <a:t>Beeman &amp; Urow, Teaching for Biliteracy SI, 2015</a:t>
            </a:r>
          </a:p>
        </p:txBody>
      </p:sp>
      <p:sp>
        <p:nvSpPr>
          <p:cNvPr id="7" name="Slide Number Placeholder 22"/>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20335A45-A7A8-9149-AC27-4D2F803A5D2D}" type="slidenum">
              <a:rPr lang="en-US"/>
              <a:pPr>
                <a:defRPr/>
              </a:pPr>
              <a:t>‹#›</a:t>
            </a:fld>
            <a:endParaRPr lang="en-US"/>
          </a:p>
        </p:txBody>
      </p:sp>
    </p:spTree>
    <p:extLst>
      <p:ext uri="{BB962C8B-B14F-4D97-AF65-F5344CB8AC3E}">
        <p14:creationId xmlns:p14="http://schemas.microsoft.com/office/powerpoint/2010/main" val="4155214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48400"/>
            <a:ext cx="2133600" cy="457200"/>
          </a:xfrm>
          <a:prstGeom prst="rect">
            <a:avLst/>
          </a:prstGeom>
        </p:spPr>
        <p:txBody>
          <a:bodyPr/>
          <a:lstStyle>
            <a:lvl1pPr>
              <a:defRPr smtClean="0"/>
            </a:lvl1pPr>
          </a:lstStyle>
          <a:p>
            <a:pPr>
              <a:defRPr/>
            </a:pPr>
            <a:endParaRPr lang="en-US"/>
          </a:p>
        </p:txBody>
      </p:sp>
      <p:sp>
        <p:nvSpPr>
          <p:cNvPr id="7" name="Footer Placeholder 6"/>
          <p:cNvSpPr>
            <a:spLocks noGrp="1"/>
          </p:cNvSpPr>
          <p:nvPr>
            <p:ph type="ftr" sz="quarter" idx="11"/>
          </p:nvPr>
        </p:nvSpPr>
        <p:spPr>
          <a:xfrm>
            <a:off x="3124200" y="6248400"/>
            <a:ext cx="2895600" cy="457200"/>
          </a:xfrm>
          <a:prstGeom prst="rect">
            <a:avLst/>
          </a:prstGeom>
        </p:spPr>
        <p:txBody>
          <a:bodyPr/>
          <a:lstStyle>
            <a:lvl1pPr>
              <a:defRPr smtClean="0"/>
            </a:lvl1pPr>
          </a:lstStyle>
          <a:p>
            <a:pPr>
              <a:defRPr/>
            </a:pPr>
            <a:endParaRPr lang="en-US"/>
          </a:p>
        </p:txBody>
      </p:sp>
      <p:sp>
        <p:nvSpPr>
          <p:cNvPr id="8" name="Slide Number Placeholder 7"/>
          <p:cNvSpPr>
            <a:spLocks noGrp="1"/>
          </p:cNvSpPr>
          <p:nvPr>
            <p:ph type="sldNum" sz="quarter" idx="12"/>
          </p:nvPr>
        </p:nvSpPr>
        <p:spPr>
          <a:xfrm>
            <a:off x="6553200" y="6248400"/>
            <a:ext cx="2133600" cy="457200"/>
          </a:xfrm>
          <a:prstGeom prst="rect">
            <a:avLst/>
          </a:prstGeom>
        </p:spPr>
        <p:txBody>
          <a:bodyPr/>
          <a:lstStyle>
            <a:lvl1pPr>
              <a:defRPr smtClean="0"/>
            </a:lvl1pPr>
          </a:lstStyle>
          <a:p>
            <a:pPr>
              <a:defRPr/>
            </a:pPr>
            <a:fld id="{C9B389F0-D4DA-A74F-AFDE-7C4228F70384}" type="slidenum">
              <a:rPr lang="en-US"/>
              <a:pPr>
                <a:defRPr/>
              </a:pPr>
              <a:t>‹#›</a:t>
            </a:fld>
            <a:endParaRPr lang="en-US"/>
          </a:p>
        </p:txBody>
      </p:sp>
    </p:spTree>
    <p:extLst>
      <p:ext uri="{BB962C8B-B14F-4D97-AF65-F5344CB8AC3E}">
        <p14:creationId xmlns:p14="http://schemas.microsoft.com/office/powerpoint/2010/main" val="3096202586"/>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854FE83-93BD-9E4E-BB38-897845D9E3F6}"/>
              </a:ext>
            </a:extLst>
          </p:cNvPr>
          <p:cNvSpPr>
            <a:spLocks noChangeArrowheads="1"/>
          </p:cNvSpPr>
          <p:nvPr userDrawn="1"/>
        </p:nvSpPr>
        <p:spPr bwMode="auto">
          <a:xfrm>
            <a:off x="0" y="0"/>
            <a:ext cx="9144000" cy="279400"/>
          </a:xfrm>
          <a:prstGeom prst="rect">
            <a:avLst/>
          </a:prstGeom>
          <a:gradFill rotWithShape="1">
            <a:gsLst>
              <a:gs pos="0">
                <a:srgbClr val="202059"/>
              </a:gs>
              <a:gs pos="50000">
                <a:srgbClr val="122C34"/>
              </a:gs>
              <a:gs pos="100000">
                <a:srgbClr val="195027"/>
              </a:gs>
            </a:gsLst>
            <a:lin ang="0"/>
          </a:gra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algn="ctr" eaLnBrk="1" hangingPunct="1">
              <a:defRPr/>
            </a:pPr>
            <a:endParaRPr lang="en-US" altLang="en-US">
              <a:solidFill>
                <a:srgbClr val="FFFFFF"/>
              </a:solidFill>
            </a:endParaRPr>
          </a:p>
        </p:txBody>
      </p:sp>
    </p:spTree>
  </p:cSld>
  <p:clrMap bg1="lt1" tx1="dk1" bg2="lt2" tx2="dk2" accent1="accent1" accent2="accent2" accent3="accent3" accent4="accent4" accent5="accent5" accent6="accent6" hlink="hlink" folHlink="folHlink"/>
  <p:sldLayoutIdLst>
    <p:sldLayoutId id="2147484240" r:id="rId1"/>
    <p:sldLayoutId id="2147484241" r:id="rId2"/>
    <p:sldLayoutId id="2147484242" r:id="rId3"/>
    <p:sldLayoutId id="2147484244" r:id="rId4"/>
    <p:sldLayoutId id="2147484246" r:id="rId5"/>
    <p:sldLayoutId id="2147484251" r:id="rId6"/>
    <p:sldLayoutId id="2147484253" r:id="rId7"/>
    <p:sldLayoutId id="2147484254" r:id="rId8"/>
  </p:sldLayoutIdLst>
  <p:hf sldNum="0" hd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teachingforbiliteracy.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61.tiff"/></Relationships>
</file>

<file path=ppt/slides/_rels/slide11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1.xml"/><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2.xml"/><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12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3" Type="http://schemas.openxmlformats.org/officeDocument/2006/relationships/image" Target="../media/image70.tiff"/><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png"/></Relationships>
</file>

<file path=ppt/slides/_rels/slide146.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png"/></Relationships>
</file>

<file path=ppt/slides/_rels/slide14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0.xml"/><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9.jpeg"/><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8.xml"/></Relationships>
</file>

<file path=ppt/slides/_rels/slide157.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1.png"/><Relationship Id="rId2" Type="http://schemas.openxmlformats.org/officeDocument/2006/relationships/notesSlide" Target="../notesSlides/notesSlide84.xml"/><Relationship Id="rId1" Type="http://schemas.openxmlformats.org/officeDocument/2006/relationships/slideLayout" Target="../slideLayouts/slideLayout1.xml"/><Relationship Id="rId6" Type="http://schemas.openxmlformats.org/officeDocument/2006/relationships/image" Target="../media/image38.tiff"/><Relationship Id="rId5" Type="http://schemas.openxmlformats.org/officeDocument/2006/relationships/image" Target="../media/image90.png"/><Relationship Id="rId4" Type="http://schemas.openxmlformats.org/officeDocument/2006/relationships/image" Target="../media/image89.png"/></Relationships>
</file>

<file path=ppt/slides/_rels/slide1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4.xml"/></Relationships>
</file>

<file path=ppt/slides/_rels/slide17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17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17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3.xml"/><Relationship Id="rId1" Type="http://schemas.openxmlformats.org/officeDocument/2006/relationships/slideLayout" Target="../slideLayouts/slideLayout5.xml"/><Relationship Id="rId5" Type="http://schemas.openxmlformats.org/officeDocument/2006/relationships/image" Target="../media/image103.png"/><Relationship Id="rId4" Type="http://schemas.openxmlformats.org/officeDocument/2006/relationships/image" Target="../media/image10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tiff"/><Relationship Id="rId4" Type="http://schemas.openxmlformats.org/officeDocument/2006/relationships/image" Target="../media/image27.tiff"/></Relationships>
</file>

<file path=ppt/slides/_rels/slide31.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6.png"/><Relationship Id="rId4" Type="http://schemas.openxmlformats.org/officeDocument/2006/relationships/image" Target="../media/image27.tiff"/></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hyperlink" Target="https://www.cuny-nysieb.org/wp-content/uploads/2016/04/Translanguaging-Guide-Curr-Inst-Final-December-2014.pdf" TargetMode="Externa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image" Target="../media/image37.png"/><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66.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30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301.png"/></Relationships>
</file>

<file path=ppt/slides/_rels/slide71.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210.png"/></Relationships>
</file>

<file path=ppt/slides/_rels/slide72.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3D4E44-5BDE-57BA-1120-8BCCBF87F62B}"/>
              </a:ext>
            </a:extLst>
          </p:cNvPr>
          <p:cNvSpPr txBox="1"/>
          <p:nvPr/>
        </p:nvSpPr>
        <p:spPr>
          <a:xfrm>
            <a:off x="400020" y="680046"/>
            <a:ext cx="8399206" cy="5816977"/>
          </a:xfrm>
          <a:prstGeom prst="rect">
            <a:avLst/>
          </a:prstGeom>
          <a:noFill/>
        </p:spPr>
        <p:txBody>
          <a:bodyPr wrap="square" rtlCol="0">
            <a:spAutoFit/>
          </a:bodyPr>
          <a:lstStyle/>
          <a:p>
            <a:pPr algn="ctr"/>
            <a:r>
              <a:rPr lang="en-US" sz="5400" b="1" dirty="0"/>
              <a:t>La </a:t>
            </a:r>
            <a:r>
              <a:rPr lang="en-US" sz="5400" b="1" dirty="0" err="1"/>
              <a:t>enseñanza</a:t>
            </a:r>
            <a:r>
              <a:rPr lang="en-US" sz="5400" b="1" dirty="0"/>
              <a:t> de la </a:t>
            </a:r>
            <a:r>
              <a:rPr lang="en-US" sz="5400" b="1" dirty="0" err="1"/>
              <a:t>lectoescritura</a:t>
            </a:r>
            <a:r>
              <a:rPr lang="en-US" sz="5400" b="1" dirty="0"/>
              <a:t> </a:t>
            </a:r>
            <a:r>
              <a:rPr lang="en-US" sz="5400" b="1" dirty="0" err="1"/>
              <a:t>bilingüe</a:t>
            </a:r>
            <a:r>
              <a:rPr lang="en-US" sz="5400" b="1" dirty="0"/>
              <a:t> </a:t>
            </a:r>
          </a:p>
          <a:p>
            <a:pPr algn="ctr"/>
            <a:r>
              <a:rPr lang="en-US" sz="3600" b="1" dirty="0">
                <a:solidFill>
                  <a:srgbClr val="1225AC"/>
                </a:solidFill>
              </a:rPr>
              <a:t>14 de Agosto, 2025</a:t>
            </a:r>
          </a:p>
          <a:p>
            <a:pPr algn="ctr"/>
            <a:r>
              <a:rPr lang="en-US" sz="3600" b="1" dirty="0">
                <a:solidFill>
                  <a:srgbClr val="FF0000"/>
                </a:solidFill>
              </a:rPr>
              <a:t>Everett, WA</a:t>
            </a:r>
          </a:p>
          <a:p>
            <a:endParaRPr lang="en-US" dirty="0"/>
          </a:p>
          <a:p>
            <a:endParaRPr lang="en-US" dirty="0"/>
          </a:p>
          <a:p>
            <a:endParaRPr lang="en-US" dirty="0"/>
          </a:p>
          <a:p>
            <a:endParaRPr lang="en-US" dirty="0"/>
          </a:p>
          <a:p>
            <a:endParaRPr lang="en-US" dirty="0"/>
          </a:p>
          <a:p>
            <a:endParaRPr lang="en-US" dirty="0"/>
          </a:p>
          <a:p>
            <a:pPr algn="ctr"/>
            <a:r>
              <a:rPr lang="en-US" sz="2800" b="1" dirty="0"/>
              <a:t>Karen Beeman</a:t>
            </a:r>
          </a:p>
          <a:p>
            <a:pPr algn="ctr"/>
            <a:r>
              <a:rPr lang="en-US" sz="2800" b="1" dirty="0"/>
              <a:t>Center for Teaching for Biliteracy</a:t>
            </a:r>
            <a:r>
              <a:rPr lang="en-US" sz="2800" dirty="0"/>
              <a:t> </a:t>
            </a:r>
          </a:p>
          <a:p>
            <a:pPr algn="ctr"/>
            <a:r>
              <a:rPr lang="en-US" sz="2800" dirty="0">
                <a:hlinkClick r:id="rId3"/>
              </a:rPr>
              <a:t>www.teachingforbiliteracy.com</a:t>
            </a:r>
            <a:r>
              <a:rPr lang="en-US" sz="2800" dirty="0"/>
              <a:t> </a:t>
            </a:r>
          </a:p>
        </p:txBody>
      </p:sp>
      <p:pic>
        <p:nvPicPr>
          <p:cNvPr id="4" name="Picture 4">
            <a:extLst>
              <a:ext uri="{FF2B5EF4-FFF2-40B4-BE49-F238E27FC236}">
                <a16:creationId xmlns:a16="http://schemas.microsoft.com/office/drawing/2014/main" id="{2171C2DA-3579-25B4-402D-90BF1BE1C3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3432" y="3780510"/>
            <a:ext cx="1037136" cy="111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4542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618D3-E26D-3EB6-BC16-9AF161017D36}"/>
            </a:ext>
          </a:extLst>
        </p:cNvPr>
        <p:cNvGrpSpPr/>
        <p:nvPr/>
      </p:nvGrpSpPr>
      <p:grpSpPr>
        <a:xfrm>
          <a:off x="0" y="0"/>
          <a:ext cx="0" cy="0"/>
          <a:chOff x="0" y="0"/>
          <a:chExt cx="0" cy="0"/>
        </a:xfrm>
      </p:grpSpPr>
      <p:pic>
        <p:nvPicPr>
          <p:cNvPr id="6" name="Content Placeholder 5" descr="A screenshot of a document&#10;&#10;AI-generated content may be incorrect.">
            <a:extLst>
              <a:ext uri="{FF2B5EF4-FFF2-40B4-BE49-F238E27FC236}">
                <a16:creationId xmlns:a16="http://schemas.microsoft.com/office/drawing/2014/main" id="{6E3BBCBE-3673-146C-F233-34A4C263D43E}"/>
              </a:ext>
            </a:extLst>
          </p:cNvPr>
          <p:cNvPicPr>
            <a:picLocks noGrp="1" noChangeAspect="1"/>
          </p:cNvPicPr>
          <p:nvPr>
            <p:ph idx="1"/>
          </p:nvPr>
        </p:nvPicPr>
        <p:blipFill>
          <a:blip r:embed="rId2"/>
          <a:stretch>
            <a:fillRect/>
          </a:stretch>
        </p:blipFill>
        <p:spPr>
          <a:xfrm>
            <a:off x="90488" y="1036646"/>
            <a:ext cx="8963025" cy="5064109"/>
          </a:xfrm>
          <a:noFill/>
        </p:spPr>
      </p:pic>
      <p:sp>
        <p:nvSpPr>
          <p:cNvPr id="7" name="Frame 6">
            <a:extLst>
              <a:ext uri="{FF2B5EF4-FFF2-40B4-BE49-F238E27FC236}">
                <a16:creationId xmlns:a16="http://schemas.microsoft.com/office/drawing/2014/main" id="{717202A8-7305-31F7-335E-3AB9DD70EA39}"/>
              </a:ext>
            </a:extLst>
          </p:cNvPr>
          <p:cNvSpPr/>
          <p:nvPr/>
        </p:nvSpPr>
        <p:spPr>
          <a:xfrm>
            <a:off x="3846786" y="3429000"/>
            <a:ext cx="1434661" cy="1631731"/>
          </a:xfrm>
          <a:prstGeom prst="fram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9846552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7BBE2-AD33-BE9A-060F-553C5A58C83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D9F9F9-2594-6147-4B71-86E7ED35601F}"/>
              </a:ext>
            </a:extLst>
          </p:cNvPr>
          <p:cNvSpPr txBox="1"/>
          <p:nvPr/>
        </p:nvSpPr>
        <p:spPr>
          <a:xfrm>
            <a:off x="-50799" y="474133"/>
            <a:ext cx="9386416" cy="707886"/>
          </a:xfrm>
          <a:prstGeom prst="rect">
            <a:avLst/>
          </a:prstGeom>
          <a:noFill/>
        </p:spPr>
        <p:txBody>
          <a:bodyPr wrap="none" rtlCol="0">
            <a:spAutoFit/>
          </a:bodyPr>
          <a:lstStyle/>
          <a:p>
            <a:r>
              <a:rPr lang="en-US" sz="4000" b="1" dirty="0"/>
              <a:t>Para </a:t>
            </a:r>
            <a:r>
              <a:rPr lang="en-US" sz="4000" b="1" dirty="0" err="1"/>
              <a:t>los</a:t>
            </a:r>
            <a:r>
              <a:rPr lang="en-US" sz="4000" b="1" dirty="0"/>
              <a:t> </a:t>
            </a:r>
            <a:r>
              <a:rPr lang="en-US" sz="4000" b="1" dirty="0" err="1"/>
              <a:t>estudiantes</a:t>
            </a:r>
            <a:r>
              <a:rPr lang="en-US" sz="4000" b="1" dirty="0"/>
              <a:t> </a:t>
            </a:r>
            <a:r>
              <a:rPr lang="en-US" sz="4000" b="1" dirty="0" err="1"/>
              <a:t>bilingües</a:t>
            </a:r>
            <a:r>
              <a:rPr lang="en-US" sz="4000" b="1" dirty="0"/>
              <a:t> </a:t>
            </a:r>
            <a:r>
              <a:rPr lang="en-US" sz="4000" b="1" dirty="0" err="1"/>
              <a:t>en</a:t>
            </a:r>
            <a:r>
              <a:rPr lang="en-US" sz="4000" b="1" dirty="0"/>
              <a:t> </a:t>
            </a:r>
            <a:r>
              <a:rPr lang="en-US" sz="4000" b="1" dirty="0" err="1"/>
              <a:t>desarrollo</a:t>
            </a:r>
            <a:endParaRPr lang="en-US" sz="4000" b="1" dirty="0"/>
          </a:p>
        </p:txBody>
      </p:sp>
      <p:sp>
        <p:nvSpPr>
          <p:cNvPr id="6" name="TextBox 5">
            <a:extLst>
              <a:ext uri="{FF2B5EF4-FFF2-40B4-BE49-F238E27FC236}">
                <a16:creationId xmlns:a16="http://schemas.microsoft.com/office/drawing/2014/main" id="{F23641D5-EF8B-B5D3-A22B-CA887BFA6D1C}"/>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5471C439-EF23-7CF7-ADE0-AA0A7697CCDF}"/>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C58409AF-AACC-3700-275C-2ADC7DB70AB9}"/>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EC7E1DB5-A742-05D5-630D-A3AC276F4E07}"/>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79004CD5-96BC-2A13-D601-E57ED6BBB25F}"/>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4EDA2BAC-ED16-66BC-FA67-E78CC85A34F3}"/>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C64D0809-4B86-F79A-34B3-B540EC53BB4E}"/>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4A3EA8A1-02D6-5E66-8CB4-F64B0B962A44}"/>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223939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A0530-6031-FAC8-A3F2-1CEFF82DD26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DFCDBA-BCE9-06D9-B57F-4E0CFDC170B2}"/>
              </a:ext>
            </a:extLst>
          </p:cNvPr>
          <p:cNvSpPr txBox="1"/>
          <p:nvPr/>
        </p:nvSpPr>
        <p:spPr>
          <a:xfrm>
            <a:off x="-79829" y="241904"/>
            <a:ext cx="9386416" cy="707886"/>
          </a:xfrm>
          <a:prstGeom prst="rect">
            <a:avLst/>
          </a:prstGeom>
          <a:noFill/>
        </p:spPr>
        <p:txBody>
          <a:bodyPr wrap="none" rtlCol="0">
            <a:spAutoFit/>
          </a:bodyPr>
          <a:lstStyle/>
          <a:p>
            <a:r>
              <a:rPr lang="en-US" sz="4000" b="1" dirty="0">
                <a:latin typeface="+mj-lt"/>
              </a:rPr>
              <a:t>Para </a:t>
            </a:r>
            <a:r>
              <a:rPr lang="en-US" sz="4000" b="1" dirty="0" err="1">
                <a:latin typeface="+mj-lt"/>
              </a:rPr>
              <a:t>los</a:t>
            </a:r>
            <a:r>
              <a:rPr lang="en-US" sz="4000" b="1" dirty="0">
                <a:latin typeface="+mj-lt"/>
              </a:rPr>
              <a:t> </a:t>
            </a:r>
            <a:r>
              <a:rPr lang="en-US" sz="4000" b="1" dirty="0" err="1">
                <a:latin typeface="+mj-lt"/>
              </a:rPr>
              <a:t>estudiantes</a:t>
            </a:r>
            <a:r>
              <a:rPr lang="en-US" sz="4000" b="1" dirty="0">
                <a:latin typeface="+mj-lt"/>
              </a:rPr>
              <a:t> </a:t>
            </a:r>
            <a:r>
              <a:rPr lang="en-US" sz="4000" b="1" dirty="0" err="1">
                <a:latin typeface="+mj-lt"/>
              </a:rPr>
              <a:t>bilingües</a:t>
            </a:r>
            <a:r>
              <a:rPr lang="en-US" sz="4000" b="1" dirty="0">
                <a:latin typeface="+mj-lt"/>
              </a:rPr>
              <a:t> </a:t>
            </a:r>
            <a:r>
              <a:rPr lang="en-US" sz="4000" b="1" dirty="0" err="1">
                <a:latin typeface="+mj-lt"/>
              </a:rPr>
              <a:t>en</a:t>
            </a:r>
            <a:r>
              <a:rPr lang="en-US" sz="4000" b="1" dirty="0">
                <a:latin typeface="+mj-lt"/>
              </a:rPr>
              <a:t> </a:t>
            </a:r>
            <a:r>
              <a:rPr lang="en-US" sz="4000" b="1" dirty="0" err="1">
                <a:latin typeface="+mj-lt"/>
              </a:rPr>
              <a:t>desarrollo</a:t>
            </a:r>
            <a:endParaRPr lang="en-US" sz="4000" b="1" dirty="0">
              <a:latin typeface="+mj-lt"/>
            </a:endParaRPr>
          </a:p>
        </p:txBody>
      </p:sp>
      <p:sp>
        <p:nvSpPr>
          <p:cNvPr id="5" name="TextBox 4">
            <a:extLst>
              <a:ext uri="{FF2B5EF4-FFF2-40B4-BE49-F238E27FC236}">
                <a16:creationId xmlns:a16="http://schemas.microsoft.com/office/drawing/2014/main" id="{9B399464-64B2-6869-2F96-FF8B08DF1622}"/>
              </a:ext>
            </a:extLst>
          </p:cNvPr>
          <p:cNvSpPr txBox="1"/>
          <p:nvPr/>
        </p:nvSpPr>
        <p:spPr>
          <a:xfrm>
            <a:off x="420914" y="980782"/>
            <a:ext cx="2131466" cy="4524315"/>
          </a:xfrm>
          <a:prstGeom prst="rect">
            <a:avLst/>
          </a:prstGeom>
          <a:solidFill>
            <a:srgbClr val="FFFF00"/>
          </a:solidFill>
        </p:spPr>
        <p:txBody>
          <a:bodyPr wrap="square" rtlCol="0">
            <a:spAutoFit/>
          </a:bodyPr>
          <a:lstStyle/>
          <a:p>
            <a:pPr algn="ctr"/>
            <a:endParaRPr lang="en-US" sz="9600" b="1" dirty="0"/>
          </a:p>
          <a:p>
            <a:pPr algn="ctr"/>
            <a:r>
              <a:rPr lang="en-US" sz="9600" b="1" dirty="0"/>
              <a:t>CL</a:t>
            </a:r>
          </a:p>
          <a:p>
            <a:pPr algn="ctr"/>
            <a:endParaRPr lang="en-US" sz="9600" b="1" dirty="0"/>
          </a:p>
        </p:txBody>
      </p:sp>
      <p:sp>
        <p:nvSpPr>
          <p:cNvPr id="6" name="TextBox 5">
            <a:extLst>
              <a:ext uri="{FF2B5EF4-FFF2-40B4-BE49-F238E27FC236}">
                <a16:creationId xmlns:a16="http://schemas.microsoft.com/office/drawing/2014/main" id="{4D4B7623-9616-B001-0BE7-A66C964338AA}"/>
              </a:ext>
            </a:extLst>
          </p:cNvPr>
          <p:cNvSpPr txBox="1"/>
          <p:nvPr/>
        </p:nvSpPr>
        <p:spPr>
          <a:xfrm>
            <a:off x="2887047" y="2550111"/>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2BD6D84A-5BBA-4BA1-C9CD-02D2E6A2D31B}"/>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0" name="Donut 9">
            <a:extLst>
              <a:ext uri="{FF2B5EF4-FFF2-40B4-BE49-F238E27FC236}">
                <a16:creationId xmlns:a16="http://schemas.microsoft.com/office/drawing/2014/main" id="{45260C29-043C-62F1-76A0-5878AF770B24}"/>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B4B9D58A-3715-F0BE-ED74-0323B76C489B}"/>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3" name="Donut 2">
            <a:extLst>
              <a:ext uri="{FF2B5EF4-FFF2-40B4-BE49-F238E27FC236}">
                <a16:creationId xmlns:a16="http://schemas.microsoft.com/office/drawing/2014/main" id="{DCBAF321-651B-AD6F-3262-5BF636466399}"/>
              </a:ext>
            </a:extLst>
          </p:cNvPr>
          <p:cNvSpPr/>
          <p:nvPr/>
        </p:nvSpPr>
        <p:spPr>
          <a:xfrm>
            <a:off x="-71918" y="899885"/>
            <a:ext cx="3000053" cy="5092096"/>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7C2FB185-39CA-DD65-8715-B0B3A20B2330}"/>
              </a:ext>
            </a:extLst>
          </p:cNvPr>
          <p:cNvSpPr txBox="1"/>
          <p:nvPr/>
        </p:nvSpPr>
        <p:spPr>
          <a:xfrm>
            <a:off x="83239" y="5805699"/>
            <a:ext cx="2472152" cy="1200329"/>
          </a:xfrm>
          <a:prstGeom prst="rect">
            <a:avLst/>
          </a:prstGeom>
          <a:noFill/>
        </p:spPr>
        <p:txBody>
          <a:bodyPr wrap="none" rtlCol="0">
            <a:spAutoFit/>
          </a:bodyPr>
          <a:lstStyle/>
          <a:p>
            <a:r>
              <a:rPr lang="en-US" sz="3600" dirty="0" err="1">
                <a:solidFill>
                  <a:srgbClr val="FF0000"/>
                </a:solidFill>
              </a:rPr>
              <a:t>Habilidades</a:t>
            </a:r>
            <a:r>
              <a:rPr lang="en-US" sz="3600" dirty="0">
                <a:solidFill>
                  <a:srgbClr val="FF0000"/>
                </a:solidFill>
              </a:rPr>
              <a:t> </a:t>
            </a:r>
          </a:p>
          <a:p>
            <a:r>
              <a:rPr lang="en-US" sz="3600" dirty="0" err="1">
                <a:solidFill>
                  <a:srgbClr val="FF0000"/>
                </a:solidFill>
              </a:rPr>
              <a:t>ilimitadas</a:t>
            </a:r>
            <a:r>
              <a:rPr lang="en-US" sz="3600" dirty="0">
                <a:solidFill>
                  <a:srgbClr val="FF0000"/>
                </a:solidFill>
              </a:rPr>
              <a:t> </a:t>
            </a:r>
          </a:p>
        </p:txBody>
      </p:sp>
      <p:sp>
        <p:nvSpPr>
          <p:cNvPr id="12" name="TextBox 11">
            <a:extLst>
              <a:ext uri="{FF2B5EF4-FFF2-40B4-BE49-F238E27FC236}">
                <a16:creationId xmlns:a16="http://schemas.microsoft.com/office/drawing/2014/main" id="{57B29DC1-72F9-6EC8-0197-E58A4E4027CE}"/>
              </a:ext>
            </a:extLst>
          </p:cNvPr>
          <p:cNvSpPr txBox="1"/>
          <p:nvPr/>
        </p:nvSpPr>
        <p:spPr>
          <a:xfrm>
            <a:off x="3934969" y="5081688"/>
            <a:ext cx="2472152" cy="1200329"/>
          </a:xfrm>
          <a:prstGeom prst="rect">
            <a:avLst/>
          </a:prstGeom>
          <a:noFill/>
        </p:spPr>
        <p:txBody>
          <a:bodyPr wrap="none" rtlCol="0">
            <a:spAutoFit/>
          </a:bodyPr>
          <a:lstStyle/>
          <a:p>
            <a:r>
              <a:rPr lang="en-US" sz="3600" dirty="0" err="1">
                <a:solidFill>
                  <a:srgbClr val="FF0000"/>
                </a:solidFill>
              </a:rPr>
              <a:t>Habilidades</a:t>
            </a:r>
            <a:r>
              <a:rPr lang="en-US" sz="3600" dirty="0">
                <a:solidFill>
                  <a:srgbClr val="FF0000"/>
                </a:solidFill>
              </a:rPr>
              <a:t> </a:t>
            </a:r>
          </a:p>
          <a:p>
            <a:r>
              <a:rPr lang="en-US" sz="3600" dirty="0" err="1">
                <a:solidFill>
                  <a:srgbClr val="FF0000"/>
                </a:solidFill>
              </a:rPr>
              <a:t>limitadas</a:t>
            </a:r>
            <a:endParaRPr lang="en-US" sz="3600" dirty="0">
              <a:solidFill>
                <a:srgbClr val="FF0000"/>
              </a:solidFill>
            </a:endParaRPr>
          </a:p>
        </p:txBody>
      </p:sp>
      <p:sp>
        <p:nvSpPr>
          <p:cNvPr id="4" name="TextBox 3">
            <a:extLst>
              <a:ext uri="{FF2B5EF4-FFF2-40B4-BE49-F238E27FC236}">
                <a16:creationId xmlns:a16="http://schemas.microsoft.com/office/drawing/2014/main" id="{AE7AD33C-BF6D-E9CB-BA2C-7C53B39F836F}"/>
              </a:ext>
            </a:extLst>
          </p:cNvPr>
          <p:cNvSpPr txBox="1"/>
          <p:nvPr/>
        </p:nvSpPr>
        <p:spPr>
          <a:xfrm>
            <a:off x="3877663" y="2845944"/>
            <a:ext cx="2307960"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7753D75C-1DD0-ABE6-5618-C7A912F5ADDB}"/>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8734131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AFA34-24D4-EE68-BFDA-2461657A4137}"/>
              </a:ext>
            </a:extLst>
          </p:cNvPr>
          <p:cNvSpPr>
            <a:spLocks noGrp="1"/>
          </p:cNvSpPr>
          <p:nvPr>
            <p:ph type="title" idx="4294967295"/>
          </p:nvPr>
        </p:nvSpPr>
        <p:spPr>
          <a:xfrm>
            <a:off x="0" y="274638"/>
            <a:ext cx="8229600" cy="1143000"/>
          </a:xfrm>
          <a:prstGeom prst="rect">
            <a:avLst/>
          </a:prstGeom>
        </p:spPr>
        <p:txBody>
          <a:bodyPr/>
          <a:lstStyle/>
          <a:p>
            <a:r>
              <a:rPr lang="es-ES_tradnl" b="1" dirty="0"/>
              <a:t>El shuco</a:t>
            </a:r>
          </a:p>
        </p:txBody>
      </p:sp>
      <p:sp>
        <p:nvSpPr>
          <p:cNvPr id="3" name="Content Placeholder 2">
            <a:extLst>
              <a:ext uri="{FF2B5EF4-FFF2-40B4-BE49-F238E27FC236}">
                <a16:creationId xmlns:a16="http://schemas.microsoft.com/office/drawing/2014/main" id="{F69429BD-AE1A-079A-09A5-0581B979469C}"/>
              </a:ext>
            </a:extLst>
          </p:cNvPr>
          <p:cNvSpPr>
            <a:spLocks noGrp="1"/>
          </p:cNvSpPr>
          <p:nvPr>
            <p:ph idx="4294967295"/>
          </p:nvPr>
        </p:nvSpPr>
        <p:spPr>
          <a:xfrm>
            <a:off x="464693" y="1104900"/>
            <a:ext cx="8229600" cy="4525963"/>
          </a:xfrm>
          <a:prstGeom prst="rect">
            <a:avLst/>
          </a:prstGeom>
        </p:spPr>
        <p:txBody>
          <a:bodyPr/>
          <a:lstStyle/>
          <a:p>
            <a:pPr marL="0" indent="0">
              <a:buNone/>
            </a:pPr>
            <a:r>
              <a:rPr lang="es-ES_tradnl" dirty="0"/>
              <a:t>     El </a:t>
            </a:r>
            <a:r>
              <a:rPr lang="es-ES_tradnl" dirty="0">
                <a:solidFill>
                  <a:srgbClr val="FF0000"/>
                </a:solidFill>
              </a:rPr>
              <a:t>patojo</a:t>
            </a:r>
            <a:r>
              <a:rPr lang="es-ES_tradnl" dirty="0"/>
              <a:t> estaba a punto de comprar un </a:t>
            </a:r>
            <a:r>
              <a:rPr lang="es-ES_tradnl" dirty="0">
                <a:solidFill>
                  <a:srgbClr val="FF0000"/>
                </a:solidFill>
              </a:rPr>
              <a:t>shuco</a:t>
            </a:r>
            <a:r>
              <a:rPr lang="es-ES_tradnl" dirty="0"/>
              <a:t> cuando se apareció su prima que es muy </a:t>
            </a:r>
            <a:r>
              <a:rPr lang="es-ES_tradnl" dirty="0">
                <a:solidFill>
                  <a:srgbClr val="FF0000"/>
                </a:solidFill>
              </a:rPr>
              <a:t>shute</a:t>
            </a:r>
            <a:r>
              <a:rPr lang="es-ES_tradnl" dirty="0"/>
              <a:t>.  En ese momento cambió de opinión y decidió no comprar el </a:t>
            </a:r>
            <a:r>
              <a:rPr lang="es-ES_tradnl" dirty="0">
                <a:solidFill>
                  <a:srgbClr val="FF0000"/>
                </a:solidFill>
              </a:rPr>
              <a:t>shuco</a:t>
            </a:r>
            <a:r>
              <a:rPr lang="es-ES_tradnl" dirty="0"/>
              <a:t>.</a:t>
            </a:r>
          </a:p>
          <a:p>
            <a:pPr marL="0" indent="0">
              <a:buNone/>
            </a:pPr>
            <a:r>
              <a:rPr lang="es-ES_tradnl" dirty="0"/>
              <a:t>-</a:t>
            </a:r>
            <a:r>
              <a:rPr lang="es-ES_tradnl" sz="2600" dirty="0"/>
              <a:t>Mejor compro el </a:t>
            </a:r>
            <a:r>
              <a:rPr lang="es-ES_tradnl" sz="2600" dirty="0">
                <a:solidFill>
                  <a:srgbClr val="FF0000"/>
                </a:solidFill>
              </a:rPr>
              <a:t>güisquil</a:t>
            </a:r>
            <a:r>
              <a:rPr lang="es-ES_tradnl" sz="2600" dirty="0"/>
              <a:t> y el </a:t>
            </a:r>
            <a:r>
              <a:rPr lang="es-ES_tradnl" sz="2600" dirty="0">
                <a:solidFill>
                  <a:srgbClr val="FF0000"/>
                </a:solidFill>
              </a:rPr>
              <a:t>perulero</a:t>
            </a:r>
            <a:r>
              <a:rPr lang="es-ES_tradnl" sz="2600" dirty="0"/>
              <a:t> para el pepián – se dijo.  </a:t>
            </a:r>
          </a:p>
          <a:p>
            <a:pPr marL="0" indent="0">
              <a:buNone/>
            </a:pPr>
            <a:endParaRPr lang="es-ES_tradnl" sz="2600" dirty="0"/>
          </a:p>
          <a:p>
            <a:r>
              <a:rPr lang="es-ES_tradnl" sz="2600" dirty="0">
                <a:highlight>
                  <a:srgbClr val="00FFFF"/>
                </a:highlight>
              </a:rPr>
              <a:t>¿Cuántas sílabas tiene “shuco” y “shute”?</a:t>
            </a:r>
          </a:p>
          <a:p>
            <a:r>
              <a:rPr lang="es-ES_tradnl" sz="2600" dirty="0">
                <a:highlight>
                  <a:srgbClr val="00FFFF"/>
                </a:highlight>
              </a:rPr>
              <a:t>¿Por qué no se compró el shuco?</a:t>
            </a:r>
          </a:p>
          <a:p>
            <a:r>
              <a:rPr lang="es-ES_tradnl" sz="2600" dirty="0">
                <a:highlight>
                  <a:srgbClr val="FFFF00"/>
                </a:highlight>
              </a:rPr>
              <a:t>Dibuja al patojo, el shuco, y la prima shute</a:t>
            </a:r>
          </a:p>
        </p:txBody>
      </p:sp>
    </p:spTree>
    <p:extLst>
      <p:ext uri="{BB962C8B-B14F-4D97-AF65-F5344CB8AC3E}">
        <p14:creationId xmlns:p14="http://schemas.microsoft.com/office/powerpoint/2010/main" val="28985640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 </a:t>
            </a:r>
            <a:r>
              <a:rPr lang="en-US" dirty="0" err="1"/>
              <a:t>patojo</a:t>
            </a:r>
            <a:endParaRPr lang="en-US" dirty="0"/>
          </a:p>
        </p:txBody>
      </p:sp>
      <p:pic>
        <p:nvPicPr>
          <p:cNvPr id="6" name="Content Placeholder 5" descr="IMG_0811.JPG"/>
          <p:cNvPicPr>
            <a:picLocks noGrp="1" noChangeAspect="1"/>
          </p:cNvPicPr>
          <p:nvPr>
            <p:ph idx="1"/>
          </p:nvPr>
        </p:nvPicPr>
        <p:blipFill>
          <a:blip r:embed="rId2" cstate="print">
            <a:extLst>
              <a:ext uri="{28A0092B-C50C-407E-A947-70E740481C1C}">
                <a14:useLocalDpi xmlns:a14="http://schemas.microsoft.com/office/drawing/2010/main"/>
              </a:ext>
            </a:extLst>
          </a:blip>
          <a:srcRect l="-71728" r="-71728"/>
          <a:stretch>
            <a:fillRect/>
          </a:stretch>
        </p:blipFill>
        <p:spPr/>
      </p:pic>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8663057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 </a:t>
            </a:r>
            <a:r>
              <a:rPr lang="en-US" dirty="0" err="1"/>
              <a:t>shuco</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404533" y="2136422"/>
            <a:ext cx="4419600" cy="3403600"/>
          </a:xfrm>
          <a:prstGeom prst="rect">
            <a:avLst/>
          </a:prstGeom>
        </p:spPr>
      </p:pic>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307024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EB60AE-05D4-7C96-A1A1-A53023E47B0A}"/>
              </a:ext>
            </a:extLst>
          </p:cNvPr>
          <p:cNvSpPr>
            <a:spLocks noGrp="1"/>
          </p:cNvSpPr>
          <p:nvPr>
            <p:ph type="ctrTitle"/>
          </p:nvPr>
        </p:nvSpPr>
        <p:spPr/>
        <p:txBody>
          <a:bodyPr/>
          <a:lstStyle/>
          <a:p>
            <a:endParaRPr lang="en-US"/>
          </a:p>
        </p:txBody>
      </p:sp>
      <p:sp>
        <p:nvSpPr>
          <p:cNvPr id="6" name="Subtitle 5">
            <a:extLst>
              <a:ext uri="{FF2B5EF4-FFF2-40B4-BE49-F238E27FC236}">
                <a16:creationId xmlns:a16="http://schemas.microsoft.com/office/drawing/2014/main" id="{A84DEA6A-B9C5-2766-DD62-DDC80AFDCCB1}"/>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7B1261F9-9FF4-8897-FF3C-396A0B167072}"/>
              </a:ext>
            </a:extLst>
          </p:cNvPr>
          <p:cNvSpPr>
            <a:spLocks noGrp="1"/>
          </p:cNvSpPr>
          <p:nvPr>
            <p:ph type="ftr" sz="quarter" idx="11"/>
          </p:nvPr>
        </p:nvSpPr>
        <p:spPr/>
        <p:txBody>
          <a:bodyPr/>
          <a:lstStyle/>
          <a:p>
            <a:pPr>
              <a:defRPr/>
            </a:pPr>
            <a:endParaRPr lang="en-US"/>
          </a:p>
        </p:txBody>
      </p:sp>
      <p:pic>
        <p:nvPicPr>
          <p:cNvPr id="8" name="Picture 7" descr="A scooter parked outside a store&#10;&#10;AI-generated content may be incorrect.">
            <a:extLst>
              <a:ext uri="{FF2B5EF4-FFF2-40B4-BE49-F238E27FC236}">
                <a16:creationId xmlns:a16="http://schemas.microsoft.com/office/drawing/2014/main" id="{6B2929C9-F03D-3EE8-7277-68E7B9EB7B7E}"/>
              </a:ext>
            </a:extLst>
          </p:cNvPr>
          <p:cNvPicPr>
            <a:picLocks noChangeAspect="1"/>
          </p:cNvPicPr>
          <p:nvPr/>
        </p:nvPicPr>
        <p:blipFill>
          <a:blip r:embed="rId2"/>
          <a:stretch>
            <a:fillRect/>
          </a:stretch>
        </p:blipFill>
        <p:spPr>
          <a:xfrm>
            <a:off x="-1" y="264836"/>
            <a:ext cx="9256417" cy="6406128"/>
          </a:xfrm>
          <a:prstGeom prst="rect">
            <a:avLst/>
          </a:prstGeom>
        </p:spPr>
      </p:pic>
    </p:spTree>
    <p:extLst>
      <p:ext uri="{BB962C8B-B14F-4D97-AF65-F5344CB8AC3E}">
        <p14:creationId xmlns:p14="http://schemas.microsoft.com/office/powerpoint/2010/main" val="15208675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solidFill>
                  <a:srgbClr val="008000"/>
                </a:solidFill>
              </a:rPr>
              <a:t>Una</a:t>
            </a:r>
            <a:r>
              <a:rPr lang="en-US" dirty="0">
                <a:solidFill>
                  <a:srgbClr val="008000"/>
                </a:solidFill>
              </a:rPr>
              <a:t> prima </a:t>
            </a:r>
            <a:r>
              <a:rPr lang="en-US" dirty="0" err="1">
                <a:solidFill>
                  <a:srgbClr val="008000"/>
                </a:solidFill>
              </a:rPr>
              <a:t>muy</a:t>
            </a:r>
            <a:r>
              <a:rPr lang="en-US" dirty="0">
                <a:solidFill>
                  <a:srgbClr val="008000"/>
                </a:solidFill>
              </a:rPr>
              <a:t> </a:t>
            </a:r>
            <a:r>
              <a:rPr lang="en-US" dirty="0" err="1">
                <a:solidFill>
                  <a:srgbClr val="008000"/>
                </a:solidFill>
              </a:rPr>
              <a:t>shute</a:t>
            </a:r>
            <a:endParaRPr lang="en-US" dirty="0">
              <a:solidFill>
                <a:srgbClr val="008000"/>
              </a:solidFill>
            </a:endParaRP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792111" y="1600200"/>
            <a:ext cx="6350000" cy="4762500"/>
          </a:xfrm>
          <a:prstGeom prst="rect">
            <a:avLst/>
          </a:prstGeom>
        </p:spPr>
      </p:pic>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9223593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8000"/>
                </a:solidFill>
              </a:rPr>
              <a:t>El </a:t>
            </a:r>
            <a:r>
              <a:rPr lang="en-US" dirty="0" err="1">
                <a:solidFill>
                  <a:srgbClr val="008000"/>
                </a:solidFill>
              </a:rPr>
              <a:t>güisquil</a:t>
            </a:r>
            <a:r>
              <a:rPr lang="en-US" dirty="0">
                <a:solidFill>
                  <a:srgbClr val="008000"/>
                </a:solidFill>
              </a:rPr>
              <a:t> </a:t>
            </a:r>
            <a:r>
              <a:rPr lang="en-US" dirty="0" err="1">
                <a:solidFill>
                  <a:srgbClr val="008000"/>
                </a:solidFill>
              </a:rPr>
              <a:t>y</a:t>
            </a:r>
            <a:r>
              <a:rPr lang="en-US" dirty="0">
                <a:solidFill>
                  <a:srgbClr val="008000"/>
                </a:solidFill>
              </a:rPr>
              <a:t> el </a:t>
            </a:r>
            <a:r>
              <a:rPr lang="en-US" dirty="0" err="1">
                <a:solidFill>
                  <a:srgbClr val="008000"/>
                </a:solidFill>
              </a:rPr>
              <a:t>perulero</a:t>
            </a:r>
            <a:endParaRPr lang="en-US" dirty="0">
              <a:solidFill>
                <a:srgbClr val="008000"/>
              </a:solidFill>
            </a:endParaRPr>
          </a:p>
        </p:txBody>
      </p:sp>
      <p:pic>
        <p:nvPicPr>
          <p:cNvPr id="5" name="Content Placeholder 4" descr="El guisquil y el perulero.jpg"/>
          <p:cNvPicPr>
            <a:picLocks noGrp="1" noChangeAspect="1"/>
          </p:cNvPicPr>
          <p:nvPr>
            <p:ph idx="1"/>
          </p:nvPr>
        </p:nvPicPr>
        <p:blipFill>
          <a:blip r:embed="rId2" cstate="print">
            <a:extLst>
              <a:ext uri="{28A0092B-C50C-407E-A947-70E740481C1C}">
                <a14:useLocalDpi xmlns:a14="http://schemas.microsoft.com/office/drawing/2010/main"/>
              </a:ext>
            </a:extLst>
          </a:blip>
          <a:srcRect l="-71221" r="-71221"/>
          <a:stretch>
            <a:fillRect/>
          </a:stretch>
        </p:blipFill>
        <p:spPr/>
      </p:pic>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98776245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AFA34-24D4-EE68-BFDA-2461657A4137}"/>
              </a:ext>
            </a:extLst>
          </p:cNvPr>
          <p:cNvSpPr>
            <a:spLocks noGrp="1"/>
          </p:cNvSpPr>
          <p:nvPr>
            <p:ph type="title" idx="4294967295"/>
          </p:nvPr>
        </p:nvSpPr>
        <p:spPr>
          <a:xfrm>
            <a:off x="0" y="274638"/>
            <a:ext cx="8229600" cy="1143000"/>
          </a:xfrm>
          <a:prstGeom prst="rect">
            <a:avLst/>
          </a:prstGeom>
        </p:spPr>
        <p:txBody>
          <a:bodyPr/>
          <a:lstStyle/>
          <a:p>
            <a:r>
              <a:rPr lang="es-ES_tradnl" b="1" dirty="0"/>
              <a:t>El shuco</a:t>
            </a:r>
          </a:p>
        </p:txBody>
      </p:sp>
      <p:sp>
        <p:nvSpPr>
          <p:cNvPr id="3" name="Content Placeholder 2">
            <a:extLst>
              <a:ext uri="{FF2B5EF4-FFF2-40B4-BE49-F238E27FC236}">
                <a16:creationId xmlns:a16="http://schemas.microsoft.com/office/drawing/2014/main" id="{F69429BD-AE1A-079A-09A5-0581B979469C}"/>
              </a:ext>
            </a:extLst>
          </p:cNvPr>
          <p:cNvSpPr>
            <a:spLocks noGrp="1"/>
          </p:cNvSpPr>
          <p:nvPr>
            <p:ph idx="4294967295"/>
          </p:nvPr>
        </p:nvSpPr>
        <p:spPr>
          <a:xfrm>
            <a:off x="464693" y="1104900"/>
            <a:ext cx="8229600" cy="4525963"/>
          </a:xfrm>
          <a:prstGeom prst="rect">
            <a:avLst/>
          </a:prstGeom>
        </p:spPr>
        <p:txBody>
          <a:bodyPr/>
          <a:lstStyle/>
          <a:p>
            <a:pPr marL="0" indent="0">
              <a:buNone/>
            </a:pPr>
            <a:r>
              <a:rPr lang="es-ES_tradnl" dirty="0"/>
              <a:t>     El </a:t>
            </a:r>
            <a:r>
              <a:rPr lang="es-ES_tradnl" dirty="0">
                <a:solidFill>
                  <a:srgbClr val="FF0000"/>
                </a:solidFill>
              </a:rPr>
              <a:t>patojo</a:t>
            </a:r>
            <a:r>
              <a:rPr lang="es-ES_tradnl" dirty="0"/>
              <a:t> estaba a punto de comprar un </a:t>
            </a:r>
            <a:r>
              <a:rPr lang="es-ES_tradnl" dirty="0">
                <a:solidFill>
                  <a:srgbClr val="FF0000"/>
                </a:solidFill>
              </a:rPr>
              <a:t>shuco</a:t>
            </a:r>
            <a:r>
              <a:rPr lang="es-ES_tradnl" dirty="0"/>
              <a:t> cuando se apareció su prima que es muy </a:t>
            </a:r>
            <a:r>
              <a:rPr lang="es-ES_tradnl" dirty="0">
                <a:solidFill>
                  <a:srgbClr val="FF0000"/>
                </a:solidFill>
              </a:rPr>
              <a:t>shute</a:t>
            </a:r>
            <a:r>
              <a:rPr lang="es-ES_tradnl" dirty="0"/>
              <a:t>.  En ese momento cambió de opinión y decidió no comprar el </a:t>
            </a:r>
            <a:r>
              <a:rPr lang="es-ES_tradnl" dirty="0">
                <a:solidFill>
                  <a:srgbClr val="FF0000"/>
                </a:solidFill>
              </a:rPr>
              <a:t>shuco</a:t>
            </a:r>
            <a:r>
              <a:rPr lang="es-ES_tradnl" dirty="0"/>
              <a:t>.</a:t>
            </a:r>
          </a:p>
          <a:p>
            <a:pPr marL="0" indent="0">
              <a:buNone/>
            </a:pPr>
            <a:r>
              <a:rPr lang="es-ES_tradnl" dirty="0"/>
              <a:t>-</a:t>
            </a:r>
            <a:r>
              <a:rPr lang="es-ES_tradnl" sz="2600" dirty="0"/>
              <a:t>Mejor compro el </a:t>
            </a:r>
            <a:r>
              <a:rPr lang="es-ES_tradnl" sz="2600" dirty="0">
                <a:solidFill>
                  <a:srgbClr val="FF0000"/>
                </a:solidFill>
              </a:rPr>
              <a:t>güisquil</a:t>
            </a:r>
            <a:r>
              <a:rPr lang="es-ES_tradnl" sz="2600" dirty="0"/>
              <a:t> y el </a:t>
            </a:r>
            <a:r>
              <a:rPr lang="es-ES_tradnl" sz="2600" dirty="0">
                <a:solidFill>
                  <a:srgbClr val="FF0000"/>
                </a:solidFill>
              </a:rPr>
              <a:t>perulero</a:t>
            </a:r>
            <a:r>
              <a:rPr lang="es-ES_tradnl" sz="2600" dirty="0"/>
              <a:t> para el pepián – se dijo.  </a:t>
            </a:r>
          </a:p>
          <a:p>
            <a:pPr marL="0" indent="0">
              <a:buNone/>
            </a:pPr>
            <a:endParaRPr lang="es-ES_tradnl" sz="2600" dirty="0"/>
          </a:p>
          <a:p>
            <a:r>
              <a:rPr lang="es-ES_tradnl" sz="2600" dirty="0"/>
              <a:t>¿Cuántas sílabas tiene “shuco” y “shute”?</a:t>
            </a:r>
          </a:p>
          <a:p>
            <a:r>
              <a:rPr lang="es-ES_tradnl" sz="2600" dirty="0"/>
              <a:t>¿Por qué no se compró el shuco?</a:t>
            </a:r>
          </a:p>
          <a:p>
            <a:r>
              <a:rPr lang="es-ES_tradnl" sz="2600" dirty="0"/>
              <a:t>Dibuja al patojo, el shuco, y la prima shute</a:t>
            </a:r>
          </a:p>
        </p:txBody>
      </p:sp>
    </p:spTree>
    <p:extLst>
      <p:ext uri="{BB962C8B-B14F-4D97-AF65-F5344CB8AC3E}">
        <p14:creationId xmlns:p14="http://schemas.microsoft.com/office/powerpoint/2010/main" val="30857115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C600E-AAFC-816E-83B8-36F9F3753891}"/>
              </a:ext>
            </a:extLst>
          </p:cNvPr>
          <p:cNvSpPr>
            <a:spLocks noGrp="1"/>
          </p:cNvSpPr>
          <p:nvPr>
            <p:ph type="title" idx="4294967295"/>
          </p:nvPr>
        </p:nvSpPr>
        <p:spPr>
          <a:xfrm>
            <a:off x="0" y="274638"/>
            <a:ext cx="8229600" cy="1143000"/>
          </a:xfrm>
          <a:prstGeom prst="rect">
            <a:avLst/>
          </a:prstGeom>
        </p:spPr>
        <p:txBody>
          <a:bodyPr/>
          <a:lstStyle/>
          <a:p>
            <a:r>
              <a:rPr lang="en-US" b="1" dirty="0" err="1"/>
              <a:t>Todas</a:t>
            </a:r>
            <a:r>
              <a:rPr lang="en-US" b="1" dirty="0"/>
              <a:t> las palabras son </a:t>
            </a:r>
            <a:r>
              <a:rPr lang="en-US" b="1" dirty="0" err="1"/>
              <a:t>correctas</a:t>
            </a:r>
            <a:endParaRPr lang="en-US" b="1" dirty="0"/>
          </a:p>
        </p:txBody>
      </p:sp>
      <p:sp>
        <p:nvSpPr>
          <p:cNvPr id="3" name="Content Placeholder 2">
            <a:extLst>
              <a:ext uri="{FF2B5EF4-FFF2-40B4-BE49-F238E27FC236}">
                <a16:creationId xmlns:a16="http://schemas.microsoft.com/office/drawing/2014/main" id="{B4EF4C66-5341-3126-1813-E7939AEAE570}"/>
              </a:ext>
            </a:extLst>
          </p:cNvPr>
          <p:cNvSpPr>
            <a:spLocks noGrp="1"/>
          </p:cNvSpPr>
          <p:nvPr>
            <p:ph idx="4294967295"/>
          </p:nvPr>
        </p:nvSpPr>
        <p:spPr>
          <a:xfrm>
            <a:off x="386080" y="1498600"/>
            <a:ext cx="8229600" cy="4525963"/>
          </a:xfrm>
          <a:prstGeom prst="rect">
            <a:avLst/>
          </a:prstGeom>
        </p:spPr>
        <p:txBody>
          <a:bodyPr/>
          <a:lstStyle/>
          <a:p>
            <a:r>
              <a:rPr lang="en-US" sz="4400" dirty="0" err="1">
                <a:solidFill>
                  <a:srgbClr val="FF0000"/>
                </a:solidFill>
              </a:rPr>
              <a:t>Shuco</a:t>
            </a:r>
            <a:r>
              <a:rPr lang="en-US" sz="4400" dirty="0"/>
              <a:t>: Hot dog o </a:t>
            </a:r>
            <a:r>
              <a:rPr lang="en-US" sz="4400" dirty="0" err="1"/>
              <a:t>sucio</a:t>
            </a:r>
            <a:r>
              <a:rPr lang="en-US" sz="4400" dirty="0"/>
              <a:t> (del Maya)</a:t>
            </a:r>
          </a:p>
          <a:p>
            <a:r>
              <a:rPr lang="en-US" sz="4400" dirty="0">
                <a:solidFill>
                  <a:srgbClr val="FF0000"/>
                </a:solidFill>
              </a:rPr>
              <a:t>Shute</a:t>
            </a:r>
            <a:r>
              <a:rPr lang="en-US" sz="4400" dirty="0"/>
              <a:t>: “</a:t>
            </a:r>
            <a:r>
              <a:rPr lang="en-US" sz="4400" dirty="0" err="1"/>
              <a:t>Metiche</a:t>
            </a:r>
            <a:r>
              <a:rPr lang="en-US" sz="4400" dirty="0"/>
              <a:t>” </a:t>
            </a:r>
            <a:r>
              <a:rPr lang="en-US" sz="4400" dirty="0" err="1"/>
              <a:t>en</a:t>
            </a:r>
            <a:r>
              <a:rPr lang="en-US" sz="4400" dirty="0"/>
              <a:t> México, </a:t>
            </a:r>
            <a:r>
              <a:rPr lang="en-US" sz="4400" dirty="0" err="1"/>
              <a:t>bochinchera</a:t>
            </a:r>
            <a:r>
              <a:rPr lang="en-US" sz="4400" dirty="0"/>
              <a:t> </a:t>
            </a:r>
            <a:r>
              <a:rPr lang="en-US" sz="4400" dirty="0" err="1"/>
              <a:t>en</a:t>
            </a:r>
            <a:r>
              <a:rPr lang="en-US" sz="4400" dirty="0"/>
              <a:t> Puerto </a:t>
            </a:r>
            <a:r>
              <a:rPr lang="en-US" sz="4400" dirty="0" err="1"/>
              <a:t>rico</a:t>
            </a:r>
            <a:endParaRPr lang="en-US" sz="4400" dirty="0"/>
          </a:p>
          <a:p>
            <a:r>
              <a:rPr lang="en-US" sz="4400" dirty="0" err="1">
                <a:solidFill>
                  <a:srgbClr val="FF0000"/>
                </a:solidFill>
              </a:rPr>
              <a:t>Patojo</a:t>
            </a:r>
            <a:r>
              <a:rPr lang="en-US" sz="4400" dirty="0"/>
              <a:t>: Muchacho, </a:t>
            </a:r>
            <a:r>
              <a:rPr lang="en-US" sz="4400" dirty="0" err="1"/>
              <a:t>cabro</a:t>
            </a:r>
            <a:r>
              <a:rPr lang="en-US" sz="4400" dirty="0"/>
              <a:t> o </a:t>
            </a:r>
            <a:r>
              <a:rPr lang="en-US" sz="4400" dirty="0" err="1"/>
              <a:t>adolescente</a:t>
            </a:r>
            <a:endParaRPr lang="en-US" sz="4400" dirty="0"/>
          </a:p>
        </p:txBody>
      </p:sp>
    </p:spTree>
    <p:extLst>
      <p:ext uri="{BB962C8B-B14F-4D97-AF65-F5344CB8AC3E}">
        <p14:creationId xmlns:p14="http://schemas.microsoft.com/office/powerpoint/2010/main" val="2195335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212BF7-59A5-0F46-205F-51536B19682B}"/>
              </a:ext>
            </a:extLst>
          </p:cNvPr>
          <p:cNvSpPr>
            <a:spLocks noGrp="1"/>
          </p:cNvSpPr>
          <p:nvPr>
            <p:ph type="ctrTitle"/>
          </p:nvPr>
        </p:nvSpPr>
        <p:spPr/>
        <p:txBody>
          <a:bodyPr/>
          <a:lstStyle/>
          <a:p>
            <a:endParaRPr lang="en-US"/>
          </a:p>
        </p:txBody>
      </p:sp>
      <p:sp>
        <p:nvSpPr>
          <p:cNvPr id="6" name="Subtitle 5">
            <a:extLst>
              <a:ext uri="{FF2B5EF4-FFF2-40B4-BE49-F238E27FC236}">
                <a16:creationId xmlns:a16="http://schemas.microsoft.com/office/drawing/2014/main" id="{4B16147C-83B8-C8CC-94CE-031B9FFE5BC8}"/>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FB9ECEF9-3ABB-CCEC-49F0-E40EE7BDC61F}"/>
              </a:ext>
            </a:extLst>
          </p:cNvPr>
          <p:cNvSpPr>
            <a:spLocks noGrp="1"/>
          </p:cNvSpPr>
          <p:nvPr>
            <p:ph type="ftr" sz="quarter" idx="11"/>
          </p:nvPr>
        </p:nvSpPr>
        <p:spPr/>
        <p:txBody>
          <a:bodyPr/>
          <a:lstStyle/>
          <a:p>
            <a:pPr>
              <a:defRPr/>
            </a:pPr>
            <a:endParaRPr lang="en-US"/>
          </a:p>
        </p:txBody>
      </p:sp>
      <p:pic>
        <p:nvPicPr>
          <p:cNvPr id="8" name="Picture 7" descr="A paper with text on it&#10;&#10;AI-generated content may be incorrect.">
            <a:extLst>
              <a:ext uri="{FF2B5EF4-FFF2-40B4-BE49-F238E27FC236}">
                <a16:creationId xmlns:a16="http://schemas.microsoft.com/office/drawing/2014/main" id="{5F2458FB-6749-51D6-47F9-1A8292D360F0}"/>
              </a:ext>
            </a:extLst>
          </p:cNvPr>
          <p:cNvPicPr>
            <a:picLocks noChangeAspect="1"/>
          </p:cNvPicPr>
          <p:nvPr/>
        </p:nvPicPr>
        <p:blipFill>
          <a:blip r:embed="rId2"/>
          <a:stretch>
            <a:fillRect/>
          </a:stretch>
        </p:blipFill>
        <p:spPr>
          <a:xfrm>
            <a:off x="62062" y="0"/>
            <a:ext cx="8892751" cy="6761345"/>
          </a:xfrm>
          <a:prstGeom prst="rect">
            <a:avLst/>
          </a:prstGeom>
        </p:spPr>
      </p:pic>
    </p:spTree>
    <p:extLst>
      <p:ext uri="{BB962C8B-B14F-4D97-AF65-F5344CB8AC3E}">
        <p14:creationId xmlns:p14="http://schemas.microsoft.com/office/powerpoint/2010/main" val="276147295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descr="Image result for libro el patojo&quot;">
            <a:extLst>
              <a:ext uri="{FF2B5EF4-FFF2-40B4-BE49-F238E27FC236}">
                <a16:creationId xmlns:a16="http://schemas.microsoft.com/office/drawing/2014/main" id="{A38DC017-2F2F-1248-929D-7E5AA0F0F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74830">
            <a:off x="-874294" y="348490"/>
            <a:ext cx="7620000" cy="5080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525B464-CCCA-2345-8E0C-29603ACFB243}"/>
              </a:ext>
            </a:extLst>
          </p:cNvPr>
          <p:cNvPicPr>
            <a:picLocks noChangeAspect="1"/>
          </p:cNvPicPr>
          <p:nvPr/>
        </p:nvPicPr>
        <p:blipFill>
          <a:blip r:embed="rId4"/>
          <a:stretch>
            <a:fillRect/>
          </a:stretch>
        </p:blipFill>
        <p:spPr>
          <a:xfrm rot="929366">
            <a:off x="4953806" y="3089935"/>
            <a:ext cx="4029529" cy="3368950"/>
          </a:xfrm>
          <a:prstGeom prst="rect">
            <a:avLst/>
          </a:prstGeom>
        </p:spPr>
      </p:pic>
      <p:sp>
        <p:nvSpPr>
          <p:cNvPr id="2" name="TextBox 1">
            <a:extLst>
              <a:ext uri="{FF2B5EF4-FFF2-40B4-BE49-F238E27FC236}">
                <a16:creationId xmlns:a16="http://schemas.microsoft.com/office/drawing/2014/main" id="{E1E86DEF-5A22-A544-B637-26D90EE2D192}"/>
              </a:ext>
            </a:extLst>
          </p:cNvPr>
          <p:cNvSpPr txBox="1"/>
          <p:nvPr/>
        </p:nvSpPr>
        <p:spPr>
          <a:xfrm>
            <a:off x="5986914" y="490888"/>
            <a:ext cx="2146998" cy="369332"/>
          </a:xfrm>
          <a:prstGeom prst="rect">
            <a:avLst/>
          </a:prstGeom>
          <a:solidFill>
            <a:schemeClr val="accent2">
              <a:lumMod val="20000"/>
              <a:lumOff val="80000"/>
            </a:schemeClr>
          </a:solidFill>
        </p:spPr>
        <p:txBody>
          <a:bodyPr wrap="none" rtlCol="0">
            <a:spAutoFit/>
          </a:bodyPr>
          <a:lstStyle/>
          <a:p>
            <a:r>
              <a:rPr lang="en-US" b="1" dirty="0" err="1"/>
              <a:t>Libros</a:t>
            </a:r>
            <a:r>
              <a:rPr lang="en-US" b="1" dirty="0"/>
              <a:t> de Guatemala</a:t>
            </a:r>
          </a:p>
        </p:txBody>
      </p:sp>
    </p:spTree>
    <p:extLst>
      <p:ext uri="{BB962C8B-B14F-4D97-AF65-F5344CB8AC3E}">
        <p14:creationId xmlns:p14="http://schemas.microsoft.com/office/powerpoint/2010/main" val="34489016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97655-8581-D685-D42B-2998C5F33E8F}"/>
              </a:ext>
            </a:extLst>
          </p:cNvPr>
          <p:cNvSpPr>
            <a:spLocks noGrp="1"/>
          </p:cNvSpPr>
          <p:nvPr>
            <p:ph type="title" idx="4294967295"/>
          </p:nvPr>
        </p:nvSpPr>
        <p:spPr>
          <a:xfrm>
            <a:off x="304801" y="274638"/>
            <a:ext cx="8229600" cy="1143000"/>
          </a:xfrm>
          <a:prstGeom prst="rect">
            <a:avLst/>
          </a:prstGeom>
        </p:spPr>
        <p:txBody>
          <a:bodyPr/>
          <a:lstStyle/>
          <a:p>
            <a:r>
              <a:rPr lang="en-US" b="1" dirty="0"/>
              <a:t>Habla con </a:t>
            </a:r>
            <a:r>
              <a:rPr lang="en-US" b="1" dirty="0" err="1"/>
              <a:t>tu</a:t>
            </a:r>
            <a:r>
              <a:rPr lang="en-US" b="1" dirty="0"/>
              <a:t> pareja:</a:t>
            </a:r>
          </a:p>
        </p:txBody>
      </p:sp>
      <p:sp>
        <p:nvSpPr>
          <p:cNvPr id="3" name="Content Placeholder 2">
            <a:extLst>
              <a:ext uri="{FF2B5EF4-FFF2-40B4-BE49-F238E27FC236}">
                <a16:creationId xmlns:a16="http://schemas.microsoft.com/office/drawing/2014/main" id="{189D0372-6B13-DCB2-0004-698A1CE00E0B}"/>
              </a:ext>
            </a:extLst>
          </p:cNvPr>
          <p:cNvSpPr>
            <a:spLocks noGrp="1"/>
          </p:cNvSpPr>
          <p:nvPr>
            <p:ph idx="4294967295"/>
          </p:nvPr>
        </p:nvSpPr>
        <p:spPr>
          <a:xfrm>
            <a:off x="3705" y="1820333"/>
            <a:ext cx="8920162" cy="4525963"/>
          </a:xfrm>
          <a:prstGeom prst="rect">
            <a:avLst/>
          </a:prstGeom>
        </p:spPr>
        <p:txBody>
          <a:bodyPr/>
          <a:lstStyle/>
          <a:p>
            <a:r>
              <a:rPr lang="en-US" sz="4200" dirty="0"/>
              <a:t>El </a:t>
            </a:r>
            <a:r>
              <a:rPr lang="en-US" sz="4200" dirty="0" err="1"/>
              <a:t>modelo</a:t>
            </a:r>
            <a:r>
              <a:rPr lang="en-US" sz="4200" dirty="0"/>
              <a:t> simple de la </a:t>
            </a:r>
            <a:r>
              <a:rPr lang="en-US" sz="4200" dirty="0" err="1"/>
              <a:t>lectura</a:t>
            </a:r>
            <a:r>
              <a:rPr lang="en-US" sz="4200" dirty="0"/>
              <a:t> </a:t>
            </a:r>
            <a:r>
              <a:rPr lang="en-US" sz="4200" dirty="0" err="1"/>
              <a:t>significa</a:t>
            </a:r>
            <a:r>
              <a:rPr lang="en-US" sz="4200" dirty="0"/>
              <a:t> _________________.</a:t>
            </a:r>
          </a:p>
          <a:p>
            <a:r>
              <a:rPr lang="en-US" sz="4200" dirty="0"/>
              <a:t>El </a:t>
            </a:r>
            <a:r>
              <a:rPr lang="en-US" sz="4200" dirty="0" err="1"/>
              <a:t>reconocimiento</a:t>
            </a:r>
            <a:r>
              <a:rPr lang="en-US" sz="4200" dirty="0"/>
              <a:t> de palabras es ___.</a:t>
            </a:r>
          </a:p>
          <a:p>
            <a:r>
              <a:rPr lang="en-US" sz="4200" dirty="0"/>
              <a:t>La </a:t>
            </a:r>
            <a:r>
              <a:rPr lang="en-US" sz="4200" dirty="0" err="1"/>
              <a:t>comprensión</a:t>
            </a:r>
            <a:r>
              <a:rPr lang="en-US" sz="4200" dirty="0"/>
              <a:t> de </a:t>
            </a:r>
            <a:r>
              <a:rPr lang="en-US" sz="4200" dirty="0" err="1"/>
              <a:t>lenguaje</a:t>
            </a:r>
            <a:r>
              <a:rPr lang="en-US" sz="4200" dirty="0"/>
              <a:t> es______.</a:t>
            </a:r>
          </a:p>
          <a:p>
            <a:r>
              <a:rPr lang="en-US" sz="4200" dirty="0"/>
              <a:t>Por lo tanto, la </a:t>
            </a:r>
            <a:r>
              <a:rPr lang="en-US" sz="4200" dirty="0" err="1"/>
              <a:t>comprensión</a:t>
            </a:r>
            <a:r>
              <a:rPr lang="en-US" sz="4200" dirty="0"/>
              <a:t> </a:t>
            </a:r>
            <a:r>
              <a:rPr lang="en-US" sz="4200" dirty="0" err="1"/>
              <a:t>lectora</a:t>
            </a:r>
            <a:r>
              <a:rPr lang="en-US" sz="4200" dirty="0"/>
              <a:t> ___________________.</a:t>
            </a:r>
          </a:p>
        </p:txBody>
      </p:sp>
      <p:pic>
        <p:nvPicPr>
          <p:cNvPr id="5" name="Picture 4">
            <a:extLst>
              <a:ext uri="{FF2B5EF4-FFF2-40B4-BE49-F238E27FC236}">
                <a16:creationId xmlns:a16="http://schemas.microsoft.com/office/drawing/2014/main" id="{B3DDBD1D-1C12-5F2D-F397-6CF172941668}"/>
              </a:ext>
            </a:extLst>
          </p:cNvPr>
          <p:cNvPicPr>
            <a:picLocks noChangeAspect="1"/>
          </p:cNvPicPr>
          <p:nvPr/>
        </p:nvPicPr>
        <p:blipFill>
          <a:blip r:embed="rId2"/>
          <a:stretch>
            <a:fillRect/>
          </a:stretch>
        </p:blipFill>
        <p:spPr>
          <a:xfrm>
            <a:off x="7219658" y="48789"/>
            <a:ext cx="1924342" cy="1737361"/>
          </a:xfrm>
          <a:prstGeom prst="rect">
            <a:avLst/>
          </a:prstGeom>
        </p:spPr>
      </p:pic>
    </p:spTree>
    <p:extLst>
      <p:ext uri="{BB962C8B-B14F-4D97-AF65-F5344CB8AC3E}">
        <p14:creationId xmlns:p14="http://schemas.microsoft.com/office/powerpoint/2010/main" val="2638620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24BE1-7373-C42B-5C1F-F9EF5A14F0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5E7E1C-319F-4228-CDF0-8FB6D8B58DF9}"/>
              </a:ext>
            </a:extLst>
          </p:cNvPr>
          <p:cNvSpPr txBox="1"/>
          <p:nvPr/>
        </p:nvSpPr>
        <p:spPr>
          <a:xfrm>
            <a:off x="2068287" y="474133"/>
            <a:ext cx="4653838" cy="707886"/>
          </a:xfrm>
          <a:prstGeom prst="rect">
            <a:avLst/>
          </a:prstGeom>
          <a:noFill/>
        </p:spPr>
        <p:txBody>
          <a:bodyPr wrap="none" rtlCol="0">
            <a:spAutoFit/>
          </a:bodyPr>
          <a:lstStyle/>
          <a:p>
            <a:r>
              <a:rPr lang="en-US" sz="4000" b="1" dirty="0"/>
              <a:t>Un </a:t>
            </a:r>
            <a:r>
              <a:rPr lang="en-US" sz="4000" b="1" dirty="0" err="1"/>
              <a:t>ejemplo</a:t>
            </a:r>
            <a:r>
              <a:rPr lang="en-US" sz="4000" b="1" dirty="0"/>
              <a:t> </a:t>
            </a:r>
            <a:r>
              <a:rPr lang="en-US" sz="4000" b="1" dirty="0" err="1"/>
              <a:t>en</a:t>
            </a:r>
            <a:r>
              <a:rPr lang="en-US" sz="4000" b="1" dirty="0"/>
              <a:t> </a:t>
            </a:r>
            <a:r>
              <a:rPr lang="en-US" sz="4000" b="1" dirty="0" err="1"/>
              <a:t>inglés</a:t>
            </a:r>
            <a:endParaRPr lang="en-US" sz="4000" b="1" dirty="0"/>
          </a:p>
        </p:txBody>
      </p:sp>
      <p:sp>
        <p:nvSpPr>
          <p:cNvPr id="6" name="TextBox 5">
            <a:extLst>
              <a:ext uri="{FF2B5EF4-FFF2-40B4-BE49-F238E27FC236}">
                <a16:creationId xmlns:a16="http://schemas.microsoft.com/office/drawing/2014/main" id="{1BB45439-9FCD-767F-4D50-473951F5D9DB}"/>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A156CA68-9ABB-20FB-4CF1-940D2CF19840}"/>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838D9B8B-D392-E048-75CD-1CD1BF7FE396}"/>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0F1DCAF1-4B04-C097-3B22-2531972F616A}"/>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6E90DD1E-457D-55B0-A0BA-D7F0586E9D2B}"/>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FE3CE46E-E442-5472-E4AF-E704D3B2CE09}"/>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44BB05CA-2A8D-8750-4A7C-979D12B9009B}"/>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DFEEC515-4C11-D312-3292-1D74B9F8AFFD}"/>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807326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34D1AF-DB2E-1EAA-1ED9-8E627CDA64DC}"/>
              </a:ext>
            </a:extLst>
          </p:cNvPr>
          <p:cNvPicPr>
            <a:picLocks noChangeAspect="1"/>
          </p:cNvPicPr>
          <p:nvPr/>
        </p:nvPicPr>
        <p:blipFill>
          <a:blip r:embed="rId2"/>
          <a:stretch>
            <a:fillRect/>
          </a:stretch>
        </p:blipFill>
        <p:spPr>
          <a:xfrm>
            <a:off x="576777" y="492631"/>
            <a:ext cx="7772400" cy="5872737"/>
          </a:xfrm>
          <a:prstGeom prst="rect">
            <a:avLst/>
          </a:prstGeom>
        </p:spPr>
      </p:pic>
      <p:sp>
        <p:nvSpPr>
          <p:cNvPr id="3" name="TextBox 2">
            <a:extLst>
              <a:ext uri="{FF2B5EF4-FFF2-40B4-BE49-F238E27FC236}">
                <a16:creationId xmlns:a16="http://schemas.microsoft.com/office/drawing/2014/main" id="{EB7D6135-595B-D806-B9BF-EC0114E8E4FC}"/>
              </a:ext>
            </a:extLst>
          </p:cNvPr>
          <p:cNvSpPr txBox="1"/>
          <p:nvPr/>
        </p:nvSpPr>
        <p:spPr>
          <a:xfrm>
            <a:off x="7556740" y="603849"/>
            <a:ext cx="1340816" cy="523220"/>
          </a:xfrm>
          <a:prstGeom prst="rect">
            <a:avLst/>
          </a:prstGeom>
          <a:noFill/>
        </p:spPr>
        <p:txBody>
          <a:bodyPr wrap="none" rtlCol="0">
            <a:spAutoFit/>
          </a:bodyPr>
          <a:lstStyle/>
          <a:p>
            <a:r>
              <a:rPr lang="en-US" sz="2800" b="1" dirty="0">
                <a:highlight>
                  <a:srgbClr val="FFFF00"/>
                </a:highlight>
              </a:rPr>
              <a:t>Page 10</a:t>
            </a:r>
          </a:p>
        </p:txBody>
      </p:sp>
    </p:spTree>
    <p:extLst>
      <p:ext uri="{BB962C8B-B14F-4D97-AF65-F5344CB8AC3E}">
        <p14:creationId xmlns:p14="http://schemas.microsoft.com/office/powerpoint/2010/main" val="240685811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69E67-A2C4-1219-E3EC-451CEADF59D3}"/>
              </a:ext>
            </a:extLst>
          </p:cNvPr>
          <p:cNvSpPr>
            <a:spLocks noGrp="1"/>
          </p:cNvSpPr>
          <p:nvPr>
            <p:ph type="title"/>
          </p:nvPr>
        </p:nvSpPr>
        <p:spPr>
          <a:xfrm>
            <a:off x="457200" y="1668721"/>
            <a:ext cx="8229600" cy="1143000"/>
          </a:xfrm>
        </p:spPr>
        <p:txBody>
          <a:bodyPr/>
          <a:lstStyle/>
          <a:p>
            <a:r>
              <a:rPr lang="en-US" sz="8800" dirty="0"/>
              <a:t>Sally</a:t>
            </a:r>
            <a:br>
              <a:rPr lang="en-US" sz="8800" dirty="0"/>
            </a:br>
            <a:r>
              <a:rPr lang="en-US" sz="7200" b="1" dirty="0">
                <a:solidFill>
                  <a:srgbClr val="1225AC"/>
                </a:solidFill>
              </a:rPr>
              <a:t>What is the text about? </a:t>
            </a:r>
          </a:p>
        </p:txBody>
      </p:sp>
      <p:sp>
        <p:nvSpPr>
          <p:cNvPr id="3" name="Content Placeholder 2">
            <a:extLst>
              <a:ext uri="{FF2B5EF4-FFF2-40B4-BE49-F238E27FC236}">
                <a16:creationId xmlns:a16="http://schemas.microsoft.com/office/drawing/2014/main" id="{14EEB15B-68CB-AB18-CCB2-F1CB7CE50EE7}"/>
              </a:ext>
            </a:extLst>
          </p:cNvPr>
          <p:cNvSpPr>
            <a:spLocks noGrp="1"/>
          </p:cNvSpPr>
          <p:nvPr>
            <p:ph idx="1"/>
          </p:nvPr>
        </p:nvSpPr>
        <p:spPr>
          <a:xfrm>
            <a:off x="457200" y="1094282"/>
            <a:ext cx="8229600" cy="1717439"/>
          </a:xfrm>
        </p:spPr>
        <p:txBody>
          <a:bodyPr/>
          <a:lstStyle/>
          <a:p>
            <a:pPr marL="0" indent="0">
              <a:buNone/>
            </a:pPr>
            <a:r>
              <a:rPr lang="en-US" dirty="0"/>
              <a:t>     </a:t>
            </a:r>
          </a:p>
        </p:txBody>
      </p:sp>
    </p:spTree>
    <p:extLst>
      <p:ext uri="{BB962C8B-B14F-4D97-AF65-F5344CB8AC3E}">
        <p14:creationId xmlns:p14="http://schemas.microsoft.com/office/powerpoint/2010/main" val="33866555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69E67-A2C4-1219-E3EC-451CEADF59D3}"/>
              </a:ext>
            </a:extLst>
          </p:cNvPr>
          <p:cNvSpPr>
            <a:spLocks noGrp="1"/>
          </p:cNvSpPr>
          <p:nvPr>
            <p:ph type="title"/>
          </p:nvPr>
        </p:nvSpPr>
        <p:spPr>
          <a:xfrm>
            <a:off x="457200" y="709352"/>
            <a:ext cx="8229600" cy="1143000"/>
          </a:xfrm>
        </p:spPr>
        <p:txBody>
          <a:bodyPr/>
          <a:lstStyle/>
          <a:p>
            <a:r>
              <a:rPr lang="en-US" sz="7200" b="1" dirty="0"/>
              <a:t>Background Knowledge:</a:t>
            </a:r>
            <a:br>
              <a:rPr lang="en-US" sz="8800" dirty="0"/>
            </a:br>
            <a:r>
              <a:rPr lang="en-US" sz="7200" b="1" dirty="0">
                <a:solidFill>
                  <a:srgbClr val="1225AC"/>
                </a:solidFill>
              </a:rPr>
              <a:t>Sally is trying to get rid of her neighbors.</a:t>
            </a:r>
          </a:p>
        </p:txBody>
      </p:sp>
      <p:sp>
        <p:nvSpPr>
          <p:cNvPr id="3" name="Content Placeholder 2">
            <a:extLst>
              <a:ext uri="{FF2B5EF4-FFF2-40B4-BE49-F238E27FC236}">
                <a16:creationId xmlns:a16="http://schemas.microsoft.com/office/drawing/2014/main" id="{14EEB15B-68CB-AB18-CCB2-F1CB7CE50EE7}"/>
              </a:ext>
            </a:extLst>
          </p:cNvPr>
          <p:cNvSpPr>
            <a:spLocks noGrp="1"/>
          </p:cNvSpPr>
          <p:nvPr>
            <p:ph idx="1"/>
          </p:nvPr>
        </p:nvSpPr>
        <p:spPr>
          <a:xfrm>
            <a:off x="457200" y="809472"/>
            <a:ext cx="8229600" cy="1717439"/>
          </a:xfrm>
        </p:spPr>
        <p:txBody>
          <a:bodyPr/>
          <a:lstStyle/>
          <a:p>
            <a:pPr marL="0" indent="0">
              <a:buNone/>
            </a:pPr>
            <a:r>
              <a:rPr lang="en-US" dirty="0"/>
              <a:t>     </a:t>
            </a:r>
          </a:p>
        </p:txBody>
      </p:sp>
    </p:spTree>
    <p:extLst>
      <p:ext uri="{BB962C8B-B14F-4D97-AF65-F5344CB8AC3E}">
        <p14:creationId xmlns:p14="http://schemas.microsoft.com/office/powerpoint/2010/main" val="15990275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D77E0-865B-DDE3-B69E-DA9551189BB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86377A9-30FC-DCA1-7684-38FB4E2F4AE1}"/>
              </a:ext>
            </a:extLst>
          </p:cNvPr>
          <p:cNvSpPr txBox="1"/>
          <p:nvPr/>
        </p:nvSpPr>
        <p:spPr>
          <a:xfrm>
            <a:off x="152400" y="474133"/>
            <a:ext cx="6567760" cy="707886"/>
          </a:xfrm>
          <a:prstGeom prst="rect">
            <a:avLst/>
          </a:prstGeom>
          <a:noFill/>
        </p:spPr>
        <p:txBody>
          <a:bodyPr wrap="none" rtlCol="0">
            <a:spAutoFit/>
          </a:bodyPr>
          <a:lstStyle/>
          <a:p>
            <a:r>
              <a:rPr lang="en-US" sz="4000" b="1" dirty="0">
                <a:latin typeface="+mj-lt"/>
              </a:rPr>
              <a:t>El </a:t>
            </a:r>
            <a:r>
              <a:rPr lang="en-US" sz="4000" b="1" dirty="0" err="1">
                <a:latin typeface="+mj-lt"/>
              </a:rPr>
              <a:t>modelo</a:t>
            </a:r>
            <a:r>
              <a:rPr lang="en-US" sz="4000" b="1" dirty="0">
                <a:latin typeface="+mj-lt"/>
              </a:rPr>
              <a:t> simple de la </a:t>
            </a:r>
            <a:r>
              <a:rPr lang="en-US" sz="4000" b="1" dirty="0" err="1">
                <a:latin typeface="+mj-lt"/>
              </a:rPr>
              <a:t>lectura</a:t>
            </a:r>
            <a:endParaRPr lang="en-US" sz="4000" b="1" dirty="0">
              <a:latin typeface="+mj-lt"/>
            </a:endParaRPr>
          </a:p>
        </p:txBody>
      </p:sp>
      <p:sp>
        <p:nvSpPr>
          <p:cNvPr id="5" name="TextBox 4">
            <a:extLst>
              <a:ext uri="{FF2B5EF4-FFF2-40B4-BE49-F238E27FC236}">
                <a16:creationId xmlns:a16="http://schemas.microsoft.com/office/drawing/2014/main" id="{B0517CF1-4BE2-421D-82FE-19D500717157}"/>
              </a:ext>
            </a:extLst>
          </p:cNvPr>
          <p:cNvSpPr txBox="1"/>
          <p:nvPr/>
        </p:nvSpPr>
        <p:spPr>
          <a:xfrm>
            <a:off x="171479" y="2825399"/>
            <a:ext cx="2553584" cy="1692771"/>
          </a:xfrm>
          <a:prstGeom prst="rect">
            <a:avLst/>
          </a:prstGeom>
          <a:solidFill>
            <a:schemeClr val="accent4">
              <a:lumMod val="20000"/>
              <a:lumOff val="80000"/>
            </a:schemeClr>
          </a:solidFill>
        </p:spPr>
        <p:txBody>
          <a:bodyPr wrap="none" rtlCol="0">
            <a:spAutoFit/>
          </a:bodyPr>
          <a:lstStyle/>
          <a:p>
            <a:pPr algn="ctr"/>
            <a:r>
              <a:rPr lang="en-US" sz="2600" b="1" dirty="0" err="1"/>
              <a:t>Reconocimiento</a:t>
            </a:r>
            <a:endParaRPr lang="en-US" sz="2600" b="1" dirty="0"/>
          </a:p>
          <a:p>
            <a:pPr algn="ctr"/>
            <a:r>
              <a:rPr lang="en-US" sz="2600" b="1" dirty="0"/>
              <a:t>de palabras</a:t>
            </a:r>
          </a:p>
          <a:p>
            <a:pPr algn="ctr"/>
            <a:r>
              <a:rPr lang="en-US" sz="2600" b="1" dirty="0"/>
              <a:t>(</a:t>
            </a:r>
            <a:r>
              <a:rPr lang="en-US" sz="2600" b="1" dirty="0" err="1"/>
              <a:t>Descodificación</a:t>
            </a:r>
            <a:r>
              <a:rPr lang="en-US" sz="2600" b="1" dirty="0"/>
              <a:t>)</a:t>
            </a:r>
          </a:p>
          <a:p>
            <a:pPr algn="ctr"/>
            <a:endParaRPr lang="en-US" sz="2600" b="1" dirty="0"/>
          </a:p>
        </p:txBody>
      </p:sp>
      <p:sp>
        <p:nvSpPr>
          <p:cNvPr id="6" name="TextBox 5">
            <a:extLst>
              <a:ext uri="{FF2B5EF4-FFF2-40B4-BE49-F238E27FC236}">
                <a16:creationId xmlns:a16="http://schemas.microsoft.com/office/drawing/2014/main" id="{638E2FDE-F4A5-1DA6-5BFA-B36D5C2025D5}"/>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8" name="TextBox 7">
            <a:extLst>
              <a:ext uri="{FF2B5EF4-FFF2-40B4-BE49-F238E27FC236}">
                <a16:creationId xmlns:a16="http://schemas.microsoft.com/office/drawing/2014/main" id="{E57F966B-03AD-3D90-1BE3-BC94521BDBBB}"/>
              </a:ext>
            </a:extLst>
          </p:cNvPr>
          <p:cNvSpPr txBox="1"/>
          <p:nvPr/>
        </p:nvSpPr>
        <p:spPr>
          <a:xfrm>
            <a:off x="3952491" y="2845944"/>
            <a:ext cx="2102947" cy="1292662"/>
          </a:xfrm>
          <a:prstGeom prst="rect">
            <a:avLst/>
          </a:prstGeom>
          <a:solidFill>
            <a:srgbClr val="FFFF00"/>
          </a:solidFill>
        </p:spPr>
        <p:txBody>
          <a:bodyPr wrap="none" rtlCol="0">
            <a:spAutoFit/>
          </a:bodyPr>
          <a:lstStyle/>
          <a:p>
            <a:pPr algn="ctr"/>
            <a:r>
              <a:rPr lang="en-US" sz="2600" b="1" dirty="0" err="1"/>
              <a:t>Comprensión</a:t>
            </a:r>
            <a:r>
              <a:rPr lang="en-US" sz="2600" b="1" dirty="0"/>
              <a:t> </a:t>
            </a:r>
          </a:p>
          <a:p>
            <a:pPr algn="ctr"/>
            <a:r>
              <a:rPr lang="en-US" sz="2600" b="1" dirty="0"/>
              <a:t>de</a:t>
            </a:r>
          </a:p>
          <a:p>
            <a:pPr algn="ctr"/>
            <a:r>
              <a:rPr lang="en-US" sz="2600" b="1" dirty="0" err="1"/>
              <a:t>lenguaje</a:t>
            </a:r>
            <a:endParaRPr lang="en-US" sz="2600" b="1" dirty="0"/>
          </a:p>
        </p:txBody>
      </p:sp>
      <p:sp>
        <p:nvSpPr>
          <p:cNvPr id="9" name="TextBox 8">
            <a:extLst>
              <a:ext uri="{FF2B5EF4-FFF2-40B4-BE49-F238E27FC236}">
                <a16:creationId xmlns:a16="http://schemas.microsoft.com/office/drawing/2014/main" id="{194A44EB-61A9-5A73-1DC3-9C810E51D972}"/>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EAFB2967-961B-DA73-50A2-5A08A27E1C01}"/>
              </a:ext>
            </a:extLst>
          </p:cNvPr>
          <p:cNvSpPr txBox="1"/>
          <p:nvPr/>
        </p:nvSpPr>
        <p:spPr>
          <a:xfrm>
            <a:off x="7269525" y="3000054"/>
            <a:ext cx="1955600" cy="861774"/>
          </a:xfrm>
          <a:prstGeom prst="rect">
            <a:avLst/>
          </a:prstGeom>
          <a:solidFill>
            <a:srgbClr val="FFC000"/>
          </a:solidFill>
        </p:spPr>
        <p:txBody>
          <a:bodyPr wrap="none" rtlCol="0">
            <a:spAutoFit/>
          </a:bodyPr>
          <a:lstStyle/>
          <a:p>
            <a:pPr algn="ctr"/>
            <a:r>
              <a:rPr lang="en-US" sz="2500" b="1" dirty="0" err="1"/>
              <a:t>Comprensión</a:t>
            </a:r>
            <a:endParaRPr lang="en-US" sz="2500" b="1" dirty="0"/>
          </a:p>
          <a:p>
            <a:pPr algn="ctr"/>
            <a:r>
              <a:rPr lang="en-US" sz="2500" b="1" dirty="0" err="1"/>
              <a:t>lectora</a:t>
            </a:r>
            <a:endParaRPr lang="en-US" sz="2500" b="1" dirty="0"/>
          </a:p>
        </p:txBody>
      </p:sp>
      <p:sp>
        <p:nvSpPr>
          <p:cNvPr id="13" name="Subtitle 12">
            <a:extLst>
              <a:ext uri="{FF2B5EF4-FFF2-40B4-BE49-F238E27FC236}">
                <a16:creationId xmlns:a16="http://schemas.microsoft.com/office/drawing/2014/main" id="{5A8D7D40-4D69-0BA8-CAC0-1BCAC0516A6D}"/>
              </a:ext>
            </a:extLst>
          </p:cNvPr>
          <p:cNvSpPr>
            <a:spLocks noGrp="1"/>
          </p:cNvSpPr>
          <p:nvPr>
            <p:ph type="subTitle" idx="1"/>
          </p:nvPr>
        </p:nvSpPr>
        <p:spPr>
          <a:xfrm>
            <a:off x="1143000" y="5734688"/>
            <a:ext cx="6858000" cy="1023135"/>
          </a:xfrm>
        </p:spPr>
        <p:txBody>
          <a:bodyPr/>
          <a:lstStyle/>
          <a:p>
            <a:r>
              <a:rPr lang="en-US" dirty="0"/>
              <a:t>Gough, P. B., &amp; </a:t>
            </a:r>
            <a:r>
              <a:rPr lang="en-US" dirty="0" err="1"/>
              <a:t>Tunmer</a:t>
            </a:r>
            <a:r>
              <a:rPr lang="en-US" dirty="0"/>
              <a:t>, W. E. (1986).  Decoding, reading, and reading disability.  Remedial and Special Education, 7, 6-10</a:t>
            </a:r>
          </a:p>
        </p:txBody>
      </p:sp>
      <p:sp>
        <p:nvSpPr>
          <p:cNvPr id="4" name="&quot;No&quot; Symbol 3">
            <a:extLst>
              <a:ext uri="{FF2B5EF4-FFF2-40B4-BE49-F238E27FC236}">
                <a16:creationId xmlns:a16="http://schemas.microsoft.com/office/drawing/2014/main" id="{407C73E7-6799-AA26-ED84-3BE406E22E98}"/>
              </a:ext>
            </a:extLst>
          </p:cNvPr>
          <p:cNvSpPr/>
          <p:nvPr/>
        </p:nvSpPr>
        <p:spPr>
          <a:xfrm>
            <a:off x="3911463" y="2459650"/>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quot;No&quot; Symbol 11">
            <a:extLst>
              <a:ext uri="{FF2B5EF4-FFF2-40B4-BE49-F238E27FC236}">
                <a16:creationId xmlns:a16="http://schemas.microsoft.com/office/drawing/2014/main" id="{BAA590F0-DBA7-605A-85D6-94E131BEFE4B}"/>
              </a:ext>
            </a:extLst>
          </p:cNvPr>
          <p:cNvSpPr/>
          <p:nvPr/>
        </p:nvSpPr>
        <p:spPr>
          <a:xfrm>
            <a:off x="7259188" y="2579912"/>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Donut 2">
            <a:extLst>
              <a:ext uri="{FF2B5EF4-FFF2-40B4-BE49-F238E27FC236}">
                <a16:creationId xmlns:a16="http://schemas.microsoft.com/office/drawing/2014/main" id="{246BF315-FDCE-E9C0-D137-658B84881E1F}"/>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E232B1B4-A976-F3C8-AD2D-D3A679F07798}"/>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33823462-F767-93C2-5101-BB5A52F14774}"/>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8658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Screenshot 2017-01-31 09.29.03.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1803400"/>
            <a:ext cx="9144000" cy="3230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5058" name="Title 2"/>
          <p:cNvSpPr>
            <a:spLocks noGrp="1"/>
          </p:cNvSpPr>
          <p:nvPr>
            <p:ph type="title"/>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b="1" dirty="0" err="1">
                <a:latin typeface="Calibri" charset="0"/>
              </a:rPr>
              <a:t>Clasificación</a:t>
            </a:r>
            <a:r>
              <a:rPr lang="en-US" b="1" dirty="0">
                <a:latin typeface="Calibri" charset="0"/>
              </a:rPr>
              <a:t> de palabras</a:t>
            </a:r>
          </a:p>
        </p:txBody>
      </p:sp>
    </p:spTree>
    <p:extLst>
      <p:ext uri="{BB962C8B-B14F-4D97-AF65-F5344CB8AC3E}">
        <p14:creationId xmlns:p14="http://schemas.microsoft.com/office/powerpoint/2010/main" val="19064329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6C4F-DC26-07EA-7027-71FC11AEA3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0A8781-2E51-96A1-97D4-A802BBB06C91}"/>
              </a:ext>
            </a:extLst>
          </p:cNvPr>
          <p:cNvSpPr txBox="1"/>
          <p:nvPr/>
        </p:nvSpPr>
        <p:spPr>
          <a:xfrm>
            <a:off x="152400" y="474133"/>
            <a:ext cx="6567760" cy="707886"/>
          </a:xfrm>
          <a:prstGeom prst="rect">
            <a:avLst/>
          </a:prstGeom>
          <a:noFill/>
        </p:spPr>
        <p:txBody>
          <a:bodyPr wrap="none" rtlCol="0">
            <a:spAutoFit/>
          </a:bodyPr>
          <a:lstStyle/>
          <a:p>
            <a:r>
              <a:rPr lang="en-US" sz="4000" b="1" dirty="0">
                <a:latin typeface="+mj-lt"/>
              </a:rPr>
              <a:t>El </a:t>
            </a:r>
            <a:r>
              <a:rPr lang="en-US" sz="4000" b="1" dirty="0" err="1">
                <a:latin typeface="+mj-lt"/>
              </a:rPr>
              <a:t>modelo</a:t>
            </a:r>
            <a:r>
              <a:rPr lang="en-US" sz="4000" b="1" dirty="0">
                <a:latin typeface="+mj-lt"/>
              </a:rPr>
              <a:t> simple de la </a:t>
            </a:r>
            <a:r>
              <a:rPr lang="en-US" sz="4000" b="1" dirty="0" err="1">
                <a:latin typeface="+mj-lt"/>
              </a:rPr>
              <a:t>lectura</a:t>
            </a:r>
            <a:endParaRPr lang="en-US" sz="4000" b="1" dirty="0">
              <a:latin typeface="+mj-lt"/>
            </a:endParaRPr>
          </a:p>
        </p:txBody>
      </p:sp>
      <p:sp>
        <p:nvSpPr>
          <p:cNvPr id="5" name="TextBox 4">
            <a:extLst>
              <a:ext uri="{FF2B5EF4-FFF2-40B4-BE49-F238E27FC236}">
                <a16:creationId xmlns:a16="http://schemas.microsoft.com/office/drawing/2014/main" id="{C8B50C07-D9F4-D047-A895-20AFD322B046}"/>
              </a:ext>
            </a:extLst>
          </p:cNvPr>
          <p:cNvSpPr txBox="1"/>
          <p:nvPr/>
        </p:nvSpPr>
        <p:spPr>
          <a:xfrm>
            <a:off x="171479" y="2825399"/>
            <a:ext cx="2553584" cy="1692771"/>
          </a:xfrm>
          <a:prstGeom prst="rect">
            <a:avLst/>
          </a:prstGeom>
          <a:solidFill>
            <a:schemeClr val="accent4">
              <a:lumMod val="20000"/>
              <a:lumOff val="80000"/>
            </a:schemeClr>
          </a:solidFill>
        </p:spPr>
        <p:txBody>
          <a:bodyPr wrap="none" rtlCol="0">
            <a:spAutoFit/>
          </a:bodyPr>
          <a:lstStyle/>
          <a:p>
            <a:pPr algn="ctr"/>
            <a:r>
              <a:rPr lang="en-US" sz="2600" b="1" dirty="0" err="1"/>
              <a:t>Reconocimiento</a:t>
            </a:r>
            <a:endParaRPr lang="en-US" sz="2600" b="1" dirty="0"/>
          </a:p>
          <a:p>
            <a:pPr algn="ctr"/>
            <a:r>
              <a:rPr lang="en-US" sz="2600" b="1" dirty="0"/>
              <a:t>de palabras</a:t>
            </a:r>
          </a:p>
          <a:p>
            <a:pPr algn="ctr"/>
            <a:r>
              <a:rPr lang="en-US" sz="2600" b="1" dirty="0"/>
              <a:t>(</a:t>
            </a:r>
            <a:r>
              <a:rPr lang="en-US" sz="2600" b="1" dirty="0" err="1"/>
              <a:t>Descodificación</a:t>
            </a:r>
            <a:r>
              <a:rPr lang="en-US" sz="2600" b="1" dirty="0"/>
              <a:t>)</a:t>
            </a:r>
          </a:p>
          <a:p>
            <a:pPr algn="ctr"/>
            <a:endParaRPr lang="en-US" sz="2600" b="1" dirty="0"/>
          </a:p>
        </p:txBody>
      </p:sp>
      <p:sp>
        <p:nvSpPr>
          <p:cNvPr id="6" name="TextBox 5">
            <a:extLst>
              <a:ext uri="{FF2B5EF4-FFF2-40B4-BE49-F238E27FC236}">
                <a16:creationId xmlns:a16="http://schemas.microsoft.com/office/drawing/2014/main" id="{DA43C13B-30E6-3F7B-76C6-D48570A4EE71}"/>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8" name="TextBox 7">
            <a:extLst>
              <a:ext uri="{FF2B5EF4-FFF2-40B4-BE49-F238E27FC236}">
                <a16:creationId xmlns:a16="http://schemas.microsoft.com/office/drawing/2014/main" id="{121C78D0-7B32-D4DE-0D95-3336AE78C3EA}"/>
              </a:ext>
            </a:extLst>
          </p:cNvPr>
          <p:cNvSpPr txBox="1"/>
          <p:nvPr/>
        </p:nvSpPr>
        <p:spPr>
          <a:xfrm>
            <a:off x="3952491" y="2845944"/>
            <a:ext cx="2102947" cy="1292662"/>
          </a:xfrm>
          <a:prstGeom prst="rect">
            <a:avLst/>
          </a:prstGeom>
          <a:solidFill>
            <a:srgbClr val="FFFF00"/>
          </a:solidFill>
        </p:spPr>
        <p:txBody>
          <a:bodyPr wrap="none" rtlCol="0">
            <a:spAutoFit/>
          </a:bodyPr>
          <a:lstStyle/>
          <a:p>
            <a:pPr algn="ctr"/>
            <a:r>
              <a:rPr lang="en-US" sz="2600" b="1" dirty="0" err="1"/>
              <a:t>Comprensión</a:t>
            </a:r>
            <a:r>
              <a:rPr lang="en-US" sz="2600" b="1" dirty="0"/>
              <a:t> </a:t>
            </a:r>
          </a:p>
          <a:p>
            <a:pPr algn="ctr"/>
            <a:r>
              <a:rPr lang="en-US" sz="2600" b="1" dirty="0"/>
              <a:t>de</a:t>
            </a:r>
          </a:p>
          <a:p>
            <a:pPr algn="ctr"/>
            <a:r>
              <a:rPr lang="en-US" sz="2600" b="1" dirty="0" err="1"/>
              <a:t>lenguaje</a:t>
            </a:r>
            <a:endParaRPr lang="en-US" sz="2600" b="1" dirty="0"/>
          </a:p>
        </p:txBody>
      </p:sp>
      <p:sp>
        <p:nvSpPr>
          <p:cNvPr id="9" name="TextBox 8">
            <a:extLst>
              <a:ext uri="{FF2B5EF4-FFF2-40B4-BE49-F238E27FC236}">
                <a16:creationId xmlns:a16="http://schemas.microsoft.com/office/drawing/2014/main" id="{8A5A1D5D-44C4-4ECA-5E15-095A61ADB853}"/>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F64D20C0-34CB-79E8-143F-8BBD96E2099A}"/>
              </a:ext>
            </a:extLst>
          </p:cNvPr>
          <p:cNvSpPr txBox="1"/>
          <p:nvPr/>
        </p:nvSpPr>
        <p:spPr>
          <a:xfrm>
            <a:off x="7269525" y="3000054"/>
            <a:ext cx="1955600" cy="861774"/>
          </a:xfrm>
          <a:prstGeom prst="rect">
            <a:avLst/>
          </a:prstGeom>
          <a:solidFill>
            <a:srgbClr val="FFC000"/>
          </a:solidFill>
        </p:spPr>
        <p:txBody>
          <a:bodyPr wrap="none" rtlCol="0">
            <a:spAutoFit/>
          </a:bodyPr>
          <a:lstStyle/>
          <a:p>
            <a:pPr algn="ctr"/>
            <a:r>
              <a:rPr lang="en-US" sz="2500" b="1" dirty="0" err="1"/>
              <a:t>Comprensión</a:t>
            </a:r>
            <a:endParaRPr lang="en-US" sz="2500" b="1" dirty="0"/>
          </a:p>
          <a:p>
            <a:pPr algn="ctr"/>
            <a:r>
              <a:rPr lang="en-US" sz="2500" b="1" dirty="0" err="1"/>
              <a:t>lectora</a:t>
            </a:r>
            <a:endParaRPr lang="en-US" sz="2500" b="1" dirty="0"/>
          </a:p>
        </p:txBody>
      </p:sp>
      <p:sp>
        <p:nvSpPr>
          <p:cNvPr id="13" name="Subtitle 12">
            <a:extLst>
              <a:ext uri="{FF2B5EF4-FFF2-40B4-BE49-F238E27FC236}">
                <a16:creationId xmlns:a16="http://schemas.microsoft.com/office/drawing/2014/main" id="{3B3F008D-C9B9-27E3-8CC2-6E18FF5A4BCD}"/>
              </a:ext>
            </a:extLst>
          </p:cNvPr>
          <p:cNvSpPr>
            <a:spLocks noGrp="1"/>
          </p:cNvSpPr>
          <p:nvPr>
            <p:ph type="subTitle" idx="1"/>
          </p:nvPr>
        </p:nvSpPr>
        <p:spPr>
          <a:xfrm>
            <a:off x="1143000" y="5734688"/>
            <a:ext cx="6858000" cy="1023135"/>
          </a:xfrm>
        </p:spPr>
        <p:txBody>
          <a:bodyPr/>
          <a:lstStyle/>
          <a:p>
            <a:r>
              <a:rPr lang="en-US" dirty="0"/>
              <a:t>Gough, P. B., &amp; </a:t>
            </a:r>
            <a:r>
              <a:rPr lang="en-US" dirty="0" err="1"/>
              <a:t>Tunmer</a:t>
            </a:r>
            <a:r>
              <a:rPr lang="en-US" dirty="0"/>
              <a:t>, W. E. (1986).  Decoding, reading, and reading disability.  Remedial and Special Education, 7, 6-10</a:t>
            </a:r>
          </a:p>
        </p:txBody>
      </p:sp>
      <p:sp>
        <p:nvSpPr>
          <p:cNvPr id="4" name="&quot;No&quot; Symbol 3">
            <a:extLst>
              <a:ext uri="{FF2B5EF4-FFF2-40B4-BE49-F238E27FC236}">
                <a16:creationId xmlns:a16="http://schemas.microsoft.com/office/drawing/2014/main" id="{DDAFFABD-D6BC-149F-02AE-B08E93522CAC}"/>
              </a:ext>
            </a:extLst>
          </p:cNvPr>
          <p:cNvSpPr/>
          <p:nvPr/>
        </p:nvSpPr>
        <p:spPr>
          <a:xfrm>
            <a:off x="308164" y="2442174"/>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quot;No&quot; Symbol 11">
            <a:extLst>
              <a:ext uri="{FF2B5EF4-FFF2-40B4-BE49-F238E27FC236}">
                <a16:creationId xmlns:a16="http://schemas.microsoft.com/office/drawing/2014/main" id="{2E1D8A87-78BC-7B32-5920-69C6472DDAD8}"/>
              </a:ext>
            </a:extLst>
          </p:cNvPr>
          <p:cNvSpPr/>
          <p:nvPr/>
        </p:nvSpPr>
        <p:spPr>
          <a:xfrm>
            <a:off x="7259188" y="2579912"/>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quot;No&quot; Symbol 13">
            <a:extLst>
              <a:ext uri="{FF2B5EF4-FFF2-40B4-BE49-F238E27FC236}">
                <a16:creationId xmlns:a16="http://schemas.microsoft.com/office/drawing/2014/main" id="{A3518691-C06B-8E1B-66DC-1A07A3F2CCE5}"/>
              </a:ext>
            </a:extLst>
          </p:cNvPr>
          <p:cNvSpPr/>
          <p:nvPr/>
        </p:nvSpPr>
        <p:spPr>
          <a:xfrm>
            <a:off x="3973866" y="2502108"/>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Donut 2">
            <a:extLst>
              <a:ext uri="{FF2B5EF4-FFF2-40B4-BE49-F238E27FC236}">
                <a16:creationId xmlns:a16="http://schemas.microsoft.com/office/drawing/2014/main" id="{16BDADA9-3CDE-9B3D-F606-48C11DD84277}"/>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90335723-D690-E24B-B536-4AEDB2B161C8}"/>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B1126D0E-1593-2C8E-B6F9-F6E2892AC00B}"/>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385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4"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01E7B-14B0-B255-1560-04B711279650}"/>
              </a:ext>
            </a:extLst>
          </p:cNvPr>
          <p:cNvSpPr txBox="1"/>
          <p:nvPr/>
        </p:nvSpPr>
        <p:spPr>
          <a:xfrm>
            <a:off x="152400" y="189323"/>
            <a:ext cx="7919540" cy="707886"/>
          </a:xfrm>
          <a:prstGeom prst="rect">
            <a:avLst/>
          </a:prstGeom>
          <a:noFill/>
        </p:spPr>
        <p:txBody>
          <a:bodyPr wrap="none" rtlCol="0">
            <a:spAutoFit/>
          </a:bodyPr>
          <a:lstStyle/>
          <a:p>
            <a:r>
              <a:rPr lang="en-US" sz="4000" b="1" dirty="0">
                <a:latin typeface="+mj-lt"/>
              </a:rPr>
              <a:t>La </a:t>
            </a:r>
            <a:r>
              <a:rPr lang="en-US" sz="4000" b="1" dirty="0" err="1">
                <a:latin typeface="+mj-lt"/>
              </a:rPr>
              <a:t>cuerda</a:t>
            </a:r>
            <a:r>
              <a:rPr lang="en-US" sz="4000" b="1" dirty="0">
                <a:latin typeface="+mj-lt"/>
              </a:rPr>
              <a:t> de </a:t>
            </a:r>
            <a:r>
              <a:rPr lang="en-US" sz="4000" b="1" dirty="0" err="1">
                <a:latin typeface="+mj-lt"/>
              </a:rPr>
              <a:t>lectura</a:t>
            </a:r>
            <a:r>
              <a:rPr lang="en-US" sz="4000" b="1" dirty="0">
                <a:latin typeface="+mj-lt"/>
              </a:rPr>
              <a:t> de Scarborough</a:t>
            </a:r>
          </a:p>
        </p:txBody>
      </p:sp>
      <p:pic>
        <p:nvPicPr>
          <p:cNvPr id="5" name="Picture 4" descr="A diagram of a rope&#10;&#10;Description automatically generated">
            <a:extLst>
              <a:ext uri="{FF2B5EF4-FFF2-40B4-BE49-F238E27FC236}">
                <a16:creationId xmlns:a16="http://schemas.microsoft.com/office/drawing/2014/main" id="{445B9297-58CB-D0B8-6D6A-A1AFD0FB69A8}"/>
              </a:ext>
            </a:extLst>
          </p:cNvPr>
          <p:cNvPicPr>
            <a:picLocks noChangeAspect="1"/>
          </p:cNvPicPr>
          <p:nvPr/>
        </p:nvPicPr>
        <p:blipFill>
          <a:blip r:embed="rId3"/>
          <a:stretch>
            <a:fillRect/>
          </a:stretch>
        </p:blipFill>
        <p:spPr>
          <a:xfrm>
            <a:off x="-256838" y="897209"/>
            <a:ext cx="9358618" cy="5238719"/>
          </a:xfrm>
          <a:prstGeom prst="rect">
            <a:avLst/>
          </a:prstGeom>
        </p:spPr>
      </p:pic>
      <p:pic>
        <p:nvPicPr>
          <p:cNvPr id="4" name="Picture 3" descr="A diagram of a knot&#10;&#10;AI-generated content may be incorrect.">
            <a:extLst>
              <a:ext uri="{FF2B5EF4-FFF2-40B4-BE49-F238E27FC236}">
                <a16:creationId xmlns:a16="http://schemas.microsoft.com/office/drawing/2014/main" id="{D7F80F94-4162-8727-94E6-B1FE79AC6ACC}"/>
              </a:ext>
            </a:extLst>
          </p:cNvPr>
          <p:cNvPicPr>
            <a:picLocks noChangeAspect="1"/>
          </p:cNvPicPr>
          <p:nvPr/>
        </p:nvPicPr>
        <p:blipFill>
          <a:blip r:embed="rId4"/>
          <a:stretch>
            <a:fillRect/>
          </a:stretch>
        </p:blipFill>
        <p:spPr>
          <a:xfrm>
            <a:off x="-194941" y="930349"/>
            <a:ext cx="9525104" cy="5205579"/>
          </a:xfrm>
          <a:prstGeom prst="rect">
            <a:avLst/>
          </a:prstGeom>
        </p:spPr>
      </p:pic>
      <p:pic>
        <p:nvPicPr>
          <p:cNvPr id="9" name="Picture 8" descr="A diagram of a rope&#10;&#10;AI-generated content may be incorrect.">
            <a:extLst>
              <a:ext uri="{FF2B5EF4-FFF2-40B4-BE49-F238E27FC236}">
                <a16:creationId xmlns:a16="http://schemas.microsoft.com/office/drawing/2014/main" id="{0BA66784-8B8A-989C-CAFF-99519A75D424}"/>
              </a:ext>
            </a:extLst>
          </p:cNvPr>
          <p:cNvPicPr>
            <a:picLocks noChangeAspect="1"/>
          </p:cNvPicPr>
          <p:nvPr/>
        </p:nvPicPr>
        <p:blipFill>
          <a:blip r:embed="rId5"/>
          <a:stretch>
            <a:fillRect/>
          </a:stretch>
        </p:blipFill>
        <p:spPr>
          <a:xfrm>
            <a:off x="-142955" y="930349"/>
            <a:ext cx="9421131" cy="5238719"/>
          </a:xfrm>
          <a:prstGeom prst="rect">
            <a:avLst/>
          </a:prstGeom>
        </p:spPr>
      </p:pic>
    </p:spTree>
    <p:extLst>
      <p:ext uri="{BB962C8B-B14F-4D97-AF65-F5344CB8AC3E}">
        <p14:creationId xmlns:p14="http://schemas.microsoft.com/office/powerpoint/2010/main" val="1622187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A0B42-C6EA-8C23-EA98-31C9FF08D9A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055A71D-3F03-BAF7-C5DD-7C0891A87DCF}"/>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6E011041-2A7C-0D5C-FACD-814113B8D367}"/>
              </a:ext>
            </a:extLst>
          </p:cNvPr>
          <p:cNvSpPr>
            <a:spLocks noGrp="1"/>
          </p:cNvSpPr>
          <p:nvPr>
            <p:ph type="ftr" sz="quarter" idx="11"/>
          </p:nvPr>
        </p:nvSpPr>
        <p:spPr/>
        <p:txBody>
          <a:bodyPr/>
          <a:lstStyle/>
          <a:p>
            <a:endParaRPr lang="en-US"/>
          </a:p>
        </p:txBody>
      </p:sp>
      <p:pic>
        <p:nvPicPr>
          <p:cNvPr id="6" name="Picture 5" descr="A list of energy sources&#10;&#10;AI-generated content may be incorrect.">
            <a:extLst>
              <a:ext uri="{FF2B5EF4-FFF2-40B4-BE49-F238E27FC236}">
                <a16:creationId xmlns:a16="http://schemas.microsoft.com/office/drawing/2014/main" id="{69B88AA9-9BAA-72B1-AD16-958638DB70A3}"/>
              </a:ext>
            </a:extLst>
          </p:cNvPr>
          <p:cNvPicPr>
            <a:picLocks noChangeAspect="1"/>
          </p:cNvPicPr>
          <p:nvPr/>
        </p:nvPicPr>
        <p:blipFill>
          <a:blip r:embed="rId2"/>
          <a:stretch>
            <a:fillRect/>
          </a:stretch>
        </p:blipFill>
        <p:spPr>
          <a:xfrm>
            <a:off x="1358900" y="241300"/>
            <a:ext cx="6426200" cy="6375400"/>
          </a:xfrm>
          <a:prstGeom prst="rect">
            <a:avLst/>
          </a:prstGeom>
        </p:spPr>
      </p:pic>
    </p:spTree>
    <p:extLst>
      <p:ext uri="{BB962C8B-B14F-4D97-AF65-F5344CB8AC3E}">
        <p14:creationId xmlns:p14="http://schemas.microsoft.com/office/powerpoint/2010/main" val="6680669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BEC17-46F2-5608-19D3-71752C91B0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5CDA89-D180-87C5-522B-53635EAA1D92}"/>
              </a:ext>
            </a:extLst>
          </p:cNvPr>
          <p:cNvSpPr txBox="1"/>
          <p:nvPr/>
        </p:nvSpPr>
        <p:spPr>
          <a:xfrm>
            <a:off x="544286" y="189323"/>
            <a:ext cx="7919540" cy="707886"/>
          </a:xfrm>
          <a:prstGeom prst="rect">
            <a:avLst/>
          </a:prstGeom>
          <a:noFill/>
        </p:spPr>
        <p:txBody>
          <a:bodyPr wrap="none" rtlCol="0">
            <a:spAutoFit/>
          </a:bodyPr>
          <a:lstStyle/>
          <a:p>
            <a:r>
              <a:rPr lang="en-US" sz="4000" b="1" dirty="0">
                <a:latin typeface="+mj-lt"/>
              </a:rPr>
              <a:t>La </a:t>
            </a:r>
            <a:r>
              <a:rPr lang="en-US" sz="4000" b="1" dirty="0" err="1">
                <a:latin typeface="+mj-lt"/>
              </a:rPr>
              <a:t>cuerda</a:t>
            </a:r>
            <a:r>
              <a:rPr lang="en-US" sz="4000" b="1" dirty="0">
                <a:latin typeface="+mj-lt"/>
              </a:rPr>
              <a:t> de </a:t>
            </a:r>
            <a:r>
              <a:rPr lang="en-US" sz="4000" b="1" dirty="0" err="1">
                <a:latin typeface="+mj-lt"/>
              </a:rPr>
              <a:t>lectura</a:t>
            </a:r>
            <a:r>
              <a:rPr lang="en-US" sz="4000" b="1" dirty="0">
                <a:latin typeface="+mj-lt"/>
              </a:rPr>
              <a:t> de Scarborough</a:t>
            </a:r>
          </a:p>
        </p:txBody>
      </p:sp>
      <p:pic>
        <p:nvPicPr>
          <p:cNvPr id="5" name="Picture 4" descr="A diagram of a rope&#10;&#10;Description automatically generated">
            <a:extLst>
              <a:ext uri="{FF2B5EF4-FFF2-40B4-BE49-F238E27FC236}">
                <a16:creationId xmlns:a16="http://schemas.microsoft.com/office/drawing/2014/main" id="{1C0339A8-B993-0811-F41D-259378BE7B93}"/>
              </a:ext>
            </a:extLst>
          </p:cNvPr>
          <p:cNvPicPr>
            <a:picLocks noChangeAspect="1"/>
          </p:cNvPicPr>
          <p:nvPr/>
        </p:nvPicPr>
        <p:blipFill>
          <a:blip r:embed="rId3"/>
          <a:stretch>
            <a:fillRect/>
          </a:stretch>
        </p:blipFill>
        <p:spPr>
          <a:xfrm>
            <a:off x="-256838" y="897209"/>
            <a:ext cx="9358618" cy="5238719"/>
          </a:xfrm>
          <a:prstGeom prst="rect">
            <a:avLst/>
          </a:prstGeom>
        </p:spPr>
      </p:pic>
      <p:pic>
        <p:nvPicPr>
          <p:cNvPr id="4" name="Picture 3" descr="A diagram of a knot&#10;&#10;AI-generated content may be incorrect.">
            <a:extLst>
              <a:ext uri="{FF2B5EF4-FFF2-40B4-BE49-F238E27FC236}">
                <a16:creationId xmlns:a16="http://schemas.microsoft.com/office/drawing/2014/main" id="{64C5B953-AB18-59A1-A382-01AB8379A7B5}"/>
              </a:ext>
            </a:extLst>
          </p:cNvPr>
          <p:cNvPicPr>
            <a:picLocks noChangeAspect="1"/>
          </p:cNvPicPr>
          <p:nvPr/>
        </p:nvPicPr>
        <p:blipFill>
          <a:blip r:embed="rId4"/>
          <a:stretch>
            <a:fillRect/>
          </a:stretch>
        </p:blipFill>
        <p:spPr>
          <a:xfrm>
            <a:off x="-194941" y="930349"/>
            <a:ext cx="9525104" cy="5205579"/>
          </a:xfrm>
          <a:prstGeom prst="rect">
            <a:avLst/>
          </a:prstGeom>
        </p:spPr>
      </p:pic>
      <p:pic>
        <p:nvPicPr>
          <p:cNvPr id="9" name="Picture 8" descr="A diagram of a rope&#10;&#10;AI-generated content may be incorrect.">
            <a:extLst>
              <a:ext uri="{FF2B5EF4-FFF2-40B4-BE49-F238E27FC236}">
                <a16:creationId xmlns:a16="http://schemas.microsoft.com/office/drawing/2014/main" id="{B91C1E79-E8F0-34AE-CBE1-2537BDF72AA6}"/>
              </a:ext>
            </a:extLst>
          </p:cNvPr>
          <p:cNvPicPr>
            <a:picLocks noChangeAspect="1"/>
          </p:cNvPicPr>
          <p:nvPr/>
        </p:nvPicPr>
        <p:blipFill>
          <a:blip r:embed="rId5"/>
          <a:stretch>
            <a:fillRect/>
          </a:stretch>
        </p:blipFill>
        <p:spPr>
          <a:xfrm>
            <a:off x="-142955" y="930349"/>
            <a:ext cx="9421131" cy="5238719"/>
          </a:xfrm>
          <a:prstGeom prst="rect">
            <a:avLst/>
          </a:prstGeom>
        </p:spPr>
      </p:pic>
      <p:sp>
        <p:nvSpPr>
          <p:cNvPr id="3" name="TextBox 2">
            <a:extLst>
              <a:ext uri="{FF2B5EF4-FFF2-40B4-BE49-F238E27FC236}">
                <a16:creationId xmlns:a16="http://schemas.microsoft.com/office/drawing/2014/main" id="{4D9C9058-CD5B-9D41-50B9-0FD65896DD5E}"/>
              </a:ext>
            </a:extLst>
          </p:cNvPr>
          <p:cNvSpPr txBox="1"/>
          <p:nvPr/>
        </p:nvSpPr>
        <p:spPr>
          <a:xfrm>
            <a:off x="2293257" y="5539876"/>
            <a:ext cx="4366260" cy="1200329"/>
          </a:xfrm>
          <a:prstGeom prst="rect">
            <a:avLst/>
          </a:prstGeom>
          <a:noFill/>
        </p:spPr>
        <p:txBody>
          <a:bodyPr wrap="none" rtlCol="0">
            <a:spAutoFit/>
          </a:bodyPr>
          <a:lstStyle/>
          <a:p>
            <a:r>
              <a:rPr lang="en-US" sz="2400" b="1" dirty="0">
                <a:highlight>
                  <a:srgbClr val="FFFF00"/>
                </a:highlight>
              </a:rPr>
              <a:t>¿</a:t>
            </a:r>
            <a:r>
              <a:rPr lang="en-US" sz="2400" b="1" dirty="0" err="1">
                <a:highlight>
                  <a:srgbClr val="FFFF00"/>
                </a:highlight>
              </a:rPr>
              <a:t>Qué</a:t>
            </a:r>
            <a:r>
              <a:rPr lang="en-US" sz="2400" b="1" dirty="0">
                <a:highlight>
                  <a:srgbClr val="FFFF00"/>
                </a:highlight>
              </a:rPr>
              <a:t> </a:t>
            </a:r>
            <a:r>
              <a:rPr lang="en-US" sz="2400" b="1" dirty="0" err="1">
                <a:highlight>
                  <a:srgbClr val="FFFF00"/>
                </a:highlight>
              </a:rPr>
              <a:t>reconocen</a:t>
            </a:r>
            <a:r>
              <a:rPr lang="en-US" sz="2400" b="1" dirty="0">
                <a:highlight>
                  <a:srgbClr val="FFFF00"/>
                </a:highlight>
              </a:rPr>
              <a:t>?</a:t>
            </a:r>
          </a:p>
          <a:p>
            <a:r>
              <a:rPr lang="en-US" sz="2400" b="1" dirty="0">
                <a:highlight>
                  <a:srgbClr val="FFFF00"/>
                </a:highlight>
              </a:rPr>
              <a:t>¿</a:t>
            </a:r>
            <a:r>
              <a:rPr lang="en-US" sz="2400" b="1" dirty="0" err="1">
                <a:highlight>
                  <a:srgbClr val="FFFF00"/>
                </a:highlight>
              </a:rPr>
              <a:t>Cuáles</a:t>
            </a:r>
            <a:r>
              <a:rPr lang="en-US" sz="2400" b="1" dirty="0">
                <a:highlight>
                  <a:srgbClr val="FFFF00"/>
                </a:highlight>
              </a:rPr>
              <a:t> </a:t>
            </a:r>
            <a:r>
              <a:rPr lang="en-US" sz="2400" b="1" dirty="0" err="1">
                <a:highlight>
                  <a:srgbClr val="FFFF00"/>
                </a:highlight>
              </a:rPr>
              <a:t>elementos</a:t>
            </a:r>
            <a:r>
              <a:rPr lang="en-US" sz="2400" b="1" dirty="0">
                <a:highlight>
                  <a:srgbClr val="FFFF00"/>
                </a:highlight>
              </a:rPr>
              <a:t> son </a:t>
            </a:r>
            <a:r>
              <a:rPr lang="en-US" sz="2400" b="1" dirty="0" err="1">
                <a:highlight>
                  <a:srgbClr val="FFFF00"/>
                </a:highlight>
              </a:rPr>
              <a:t>nuevos</a:t>
            </a:r>
            <a:r>
              <a:rPr lang="en-US" sz="2400" dirty="0"/>
              <a:t>?  </a:t>
            </a:r>
          </a:p>
          <a:p>
            <a:r>
              <a:rPr lang="en-US" sz="2400" b="1" dirty="0">
                <a:highlight>
                  <a:srgbClr val="FFFF00"/>
                </a:highlight>
              </a:rPr>
              <a:t>¿</a:t>
            </a:r>
            <a:r>
              <a:rPr lang="en-US" sz="2400" b="1" dirty="0" err="1">
                <a:highlight>
                  <a:srgbClr val="FFFF00"/>
                </a:highlight>
              </a:rPr>
              <a:t>Qué</a:t>
            </a:r>
            <a:r>
              <a:rPr lang="en-US" sz="2400" b="1" dirty="0">
                <a:highlight>
                  <a:srgbClr val="FFFF00"/>
                </a:highlight>
              </a:rPr>
              <a:t> </a:t>
            </a:r>
            <a:r>
              <a:rPr lang="en-US" sz="2400" b="1" dirty="0" err="1">
                <a:highlight>
                  <a:srgbClr val="FFFF00"/>
                </a:highlight>
              </a:rPr>
              <a:t>significan</a:t>
            </a:r>
            <a:r>
              <a:rPr lang="en-US" sz="2400" b="1" dirty="0">
                <a:highlight>
                  <a:srgbClr val="FFFF00"/>
                </a:highlight>
              </a:rPr>
              <a:t>? </a:t>
            </a:r>
          </a:p>
        </p:txBody>
      </p:sp>
    </p:spTree>
    <p:extLst>
      <p:ext uri="{BB962C8B-B14F-4D97-AF65-F5344CB8AC3E}">
        <p14:creationId xmlns:p14="http://schemas.microsoft.com/office/powerpoint/2010/main" val="13183116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rope&#10;&#10;AI-generated content may be incorrect.">
            <a:extLst>
              <a:ext uri="{FF2B5EF4-FFF2-40B4-BE49-F238E27FC236}">
                <a16:creationId xmlns:a16="http://schemas.microsoft.com/office/drawing/2014/main" id="{BAD8D0F3-DC97-6A25-A258-5BEF217DEB3E}"/>
              </a:ext>
            </a:extLst>
          </p:cNvPr>
          <p:cNvPicPr>
            <a:picLocks noChangeAspect="1"/>
          </p:cNvPicPr>
          <p:nvPr/>
        </p:nvPicPr>
        <p:blipFill>
          <a:blip r:embed="rId2"/>
          <a:stretch>
            <a:fillRect/>
          </a:stretch>
        </p:blipFill>
        <p:spPr>
          <a:xfrm>
            <a:off x="0" y="537030"/>
            <a:ext cx="9194841" cy="4528456"/>
          </a:xfrm>
          <a:prstGeom prst="rect">
            <a:avLst/>
          </a:prstGeom>
          <a:noFill/>
        </p:spPr>
      </p:pic>
      <p:sp>
        <p:nvSpPr>
          <p:cNvPr id="7" name="TextBox 6">
            <a:extLst>
              <a:ext uri="{FF2B5EF4-FFF2-40B4-BE49-F238E27FC236}">
                <a16:creationId xmlns:a16="http://schemas.microsoft.com/office/drawing/2014/main" id="{9AAC220A-92BE-DC6E-1CE0-90113A21D612}"/>
              </a:ext>
            </a:extLst>
          </p:cNvPr>
          <p:cNvSpPr txBox="1"/>
          <p:nvPr/>
        </p:nvSpPr>
        <p:spPr>
          <a:xfrm>
            <a:off x="217715" y="5254171"/>
            <a:ext cx="8695970" cy="1077218"/>
          </a:xfrm>
          <a:prstGeom prst="rect">
            <a:avLst/>
          </a:prstGeom>
          <a:noFill/>
        </p:spPr>
        <p:txBody>
          <a:bodyPr wrap="none" rtlCol="0">
            <a:spAutoFit/>
          </a:bodyPr>
          <a:lstStyle/>
          <a:p>
            <a:r>
              <a:rPr lang="en-US" sz="3200" b="1" dirty="0">
                <a:highlight>
                  <a:srgbClr val="FFFF00"/>
                </a:highlight>
              </a:rPr>
              <a:t>¿</a:t>
            </a:r>
            <a:r>
              <a:rPr lang="en-US" sz="3200" b="1" dirty="0" err="1">
                <a:highlight>
                  <a:srgbClr val="FFFF00"/>
                </a:highlight>
              </a:rPr>
              <a:t>Cuáles</a:t>
            </a:r>
            <a:r>
              <a:rPr lang="en-US" sz="3200" b="1" dirty="0">
                <a:highlight>
                  <a:srgbClr val="FFFF00"/>
                </a:highlight>
              </a:rPr>
              <a:t> son </a:t>
            </a:r>
            <a:r>
              <a:rPr lang="en-US" sz="3200" b="1" dirty="0" err="1">
                <a:highlight>
                  <a:srgbClr val="FFFF00"/>
                </a:highlight>
              </a:rPr>
              <a:t>los</a:t>
            </a:r>
            <a:r>
              <a:rPr lang="en-US" sz="3200" b="1" dirty="0">
                <a:highlight>
                  <a:srgbClr val="FFFF00"/>
                </a:highlight>
              </a:rPr>
              <a:t> </a:t>
            </a:r>
            <a:r>
              <a:rPr lang="en-US" sz="3200" b="1" dirty="0" err="1">
                <a:highlight>
                  <a:srgbClr val="FFFF00"/>
                </a:highlight>
              </a:rPr>
              <a:t>elementos</a:t>
            </a:r>
            <a:r>
              <a:rPr lang="en-US" sz="3200" b="1" dirty="0">
                <a:highlight>
                  <a:srgbClr val="FFFF00"/>
                </a:highlight>
              </a:rPr>
              <a:t> </a:t>
            </a:r>
            <a:r>
              <a:rPr lang="en-US" sz="3200" b="1" dirty="0" err="1">
                <a:highlight>
                  <a:srgbClr val="FFFF00"/>
                </a:highlight>
              </a:rPr>
              <a:t>nuevos</a:t>
            </a:r>
            <a:r>
              <a:rPr lang="en-US" sz="3200" b="1" dirty="0">
                <a:highlight>
                  <a:srgbClr val="FFFF00"/>
                </a:highlight>
              </a:rPr>
              <a:t> de </a:t>
            </a:r>
            <a:r>
              <a:rPr lang="en-US" sz="3200" b="1" dirty="0" err="1">
                <a:highlight>
                  <a:srgbClr val="FFFF00"/>
                </a:highlight>
              </a:rPr>
              <a:t>esta</a:t>
            </a:r>
            <a:r>
              <a:rPr lang="en-US" sz="3200" b="1" dirty="0">
                <a:highlight>
                  <a:srgbClr val="FFFF00"/>
                </a:highlight>
              </a:rPr>
              <a:t> </a:t>
            </a:r>
            <a:r>
              <a:rPr lang="en-US" sz="3200" b="1" dirty="0" err="1">
                <a:highlight>
                  <a:srgbClr val="FFFF00"/>
                </a:highlight>
              </a:rPr>
              <a:t>gráfica</a:t>
            </a:r>
            <a:r>
              <a:rPr lang="en-US" sz="3200" b="1" dirty="0">
                <a:highlight>
                  <a:srgbClr val="FFFF00"/>
                </a:highlight>
              </a:rPr>
              <a:t>?</a:t>
            </a:r>
          </a:p>
          <a:p>
            <a:r>
              <a:rPr lang="en-US" sz="3200" b="1" dirty="0">
                <a:highlight>
                  <a:srgbClr val="FFFF00"/>
                </a:highlight>
              </a:rPr>
              <a:t>¿</a:t>
            </a:r>
            <a:r>
              <a:rPr lang="en-US" sz="3200" b="1" dirty="0" err="1">
                <a:highlight>
                  <a:srgbClr val="FFFF00"/>
                </a:highlight>
              </a:rPr>
              <a:t>Qué</a:t>
            </a:r>
            <a:r>
              <a:rPr lang="en-US" sz="3200" b="1" dirty="0">
                <a:highlight>
                  <a:srgbClr val="FFFF00"/>
                </a:highlight>
              </a:rPr>
              <a:t> </a:t>
            </a:r>
            <a:r>
              <a:rPr lang="en-US" sz="3200" b="1" dirty="0" err="1">
                <a:highlight>
                  <a:srgbClr val="FFFF00"/>
                </a:highlight>
              </a:rPr>
              <a:t>quieren</a:t>
            </a:r>
            <a:r>
              <a:rPr lang="en-US" sz="3200" b="1" dirty="0">
                <a:highlight>
                  <a:srgbClr val="FFFF00"/>
                </a:highlight>
              </a:rPr>
              <a:t> </a:t>
            </a:r>
            <a:r>
              <a:rPr lang="en-US" sz="3200" b="1" dirty="0" err="1">
                <a:highlight>
                  <a:srgbClr val="FFFF00"/>
                </a:highlight>
              </a:rPr>
              <a:t>decir</a:t>
            </a:r>
            <a:r>
              <a:rPr lang="en-US" sz="3200" b="1" dirty="0">
                <a:highlight>
                  <a:srgbClr val="FFFF00"/>
                </a:highlight>
              </a:rPr>
              <a:t>?</a:t>
            </a:r>
          </a:p>
        </p:txBody>
      </p:sp>
    </p:spTree>
    <p:extLst>
      <p:ext uri="{BB962C8B-B14F-4D97-AF65-F5344CB8AC3E}">
        <p14:creationId xmlns:p14="http://schemas.microsoft.com/office/powerpoint/2010/main" val="314158555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EC6A1-5C7C-0036-ECCC-F3FBC62D1730}"/>
            </a:ext>
          </a:extLst>
        </p:cNvPr>
        <p:cNvGrpSpPr/>
        <p:nvPr/>
      </p:nvGrpSpPr>
      <p:grpSpPr>
        <a:xfrm>
          <a:off x="0" y="0"/>
          <a:ext cx="0" cy="0"/>
          <a:chOff x="0" y="0"/>
          <a:chExt cx="0" cy="0"/>
        </a:xfrm>
      </p:grpSpPr>
      <p:pic>
        <p:nvPicPr>
          <p:cNvPr id="6" name="Picture 5" descr="A diagram of a rope&#10;&#10;AI-generated content may be incorrect.">
            <a:extLst>
              <a:ext uri="{FF2B5EF4-FFF2-40B4-BE49-F238E27FC236}">
                <a16:creationId xmlns:a16="http://schemas.microsoft.com/office/drawing/2014/main" id="{EF46FDC9-8561-6237-D9E9-306442D4D636}"/>
              </a:ext>
            </a:extLst>
          </p:cNvPr>
          <p:cNvPicPr>
            <a:picLocks noChangeAspect="1"/>
          </p:cNvPicPr>
          <p:nvPr/>
        </p:nvPicPr>
        <p:blipFill>
          <a:blip r:embed="rId2"/>
          <a:stretch>
            <a:fillRect/>
          </a:stretch>
        </p:blipFill>
        <p:spPr>
          <a:xfrm>
            <a:off x="-2460800" y="1117600"/>
            <a:ext cx="11655641" cy="5740399"/>
          </a:xfrm>
          <a:prstGeom prst="rect">
            <a:avLst/>
          </a:prstGeom>
          <a:noFill/>
        </p:spPr>
      </p:pic>
      <p:sp>
        <p:nvSpPr>
          <p:cNvPr id="2" name="Frame 1">
            <a:extLst>
              <a:ext uri="{FF2B5EF4-FFF2-40B4-BE49-F238E27FC236}">
                <a16:creationId xmlns:a16="http://schemas.microsoft.com/office/drawing/2014/main" id="{ED4256D4-3202-05B7-8F30-2350E2A6E4C1}"/>
              </a:ext>
            </a:extLst>
          </p:cNvPr>
          <p:cNvSpPr/>
          <p:nvPr/>
        </p:nvSpPr>
        <p:spPr>
          <a:xfrm>
            <a:off x="1669142" y="1219200"/>
            <a:ext cx="7474857" cy="1407886"/>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951739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75ED0-FCF0-E57D-2903-FAC16C9AE16A}"/>
            </a:ext>
          </a:extLst>
        </p:cNvPr>
        <p:cNvGrpSpPr/>
        <p:nvPr/>
      </p:nvGrpSpPr>
      <p:grpSpPr>
        <a:xfrm>
          <a:off x="0" y="0"/>
          <a:ext cx="0" cy="0"/>
          <a:chOff x="0" y="0"/>
          <a:chExt cx="0" cy="0"/>
        </a:xfrm>
      </p:grpSpPr>
      <p:pic>
        <p:nvPicPr>
          <p:cNvPr id="6" name="Picture 5" descr="A diagram of a rope&#10;&#10;AI-generated content may be incorrect.">
            <a:extLst>
              <a:ext uri="{FF2B5EF4-FFF2-40B4-BE49-F238E27FC236}">
                <a16:creationId xmlns:a16="http://schemas.microsoft.com/office/drawing/2014/main" id="{B540CCE2-0AA5-6CB0-92F9-28EB45C06EC9}"/>
              </a:ext>
            </a:extLst>
          </p:cNvPr>
          <p:cNvPicPr>
            <a:picLocks noChangeAspect="1"/>
          </p:cNvPicPr>
          <p:nvPr/>
        </p:nvPicPr>
        <p:blipFill>
          <a:blip r:embed="rId2"/>
          <a:stretch>
            <a:fillRect/>
          </a:stretch>
        </p:blipFill>
        <p:spPr>
          <a:xfrm>
            <a:off x="0" y="798904"/>
            <a:ext cx="10284001" cy="5064867"/>
          </a:xfrm>
          <a:prstGeom prst="rect">
            <a:avLst/>
          </a:prstGeom>
          <a:noFill/>
        </p:spPr>
      </p:pic>
      <p:sp>
        <p:nvSpPr>
          <p:cNvPr id="3" name="Frame 2">
            <a:extLst>
              <a:ext uri="{FF2B5EF4-FFF2-40B4-BE49-F238E27FC236}">
                <a16:creationId xmlns:a16="http://schemas.microsoft.com/office/drawing/2014/main" id="{E7371045-0635-861C-F27B-369D5FF590E3}"/>
              </a:ext>
            </a:extLst>
          </p:cNvPr>
          <p:cNvSpPr/>
          <p:nvPr/>
        </p:nvSpPr>
        <p:spPr>
          <a:xfrm>
            <a:off x="4601028" y="2206171"/>
            <a:ext cx="1480457" cy="725716"/>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Frame 3">
            <a:extLst>
              <a:ext uri="{FF2B5EF4-FFF2-40B4-BE49-F238E27FC236}">
                <a16:creationId xmlns:a16="http://schemas.microsoft.com/office/drawing/2014/main" id="{ACE78D00-0ABE-8CD2-AB8C-CFE5F186AA1A}"/>
              </a:ext>
            </a:extLst>
          </p:cNvPr>
          <p:cNvSpPr/>
          <p:nvPr/>
        </p:nvSpPr>
        <p:spPr>
          <a:xfrm>
            <a:off x="0" y="2206171"/>
            <a:ext cx="1480457" cy="2699658"/>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2FBAB23E-4A05-A5D2-6B6F-D7AA53193232}"/>
              </a:ext>
            </a:extLst>
          </p:cNvPr>
          <p:cNvSpPr/>
          <p:nvPr/>
        </p:nvSpPr>
        <p:spPr>
          <a:xfrm>
            <a:off x="4601028" y="4557485"/>
            <a:ext cx="1480457" cy="616859"/>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04F17BDA-13D2-308A-D8C4-528A81356D04}"/>
              </a:ext>
            </a:extLst>
          </p:cNvPr>
          <p:cNvSpPr/>
          <p:nvPr/>
        </p:nvSpPr>
        <p:spPr>
          <a:xfrm>
            <a:off x="1538514" y="3429000"/>
            <a:ext cx="1436914" cy="319314"/>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92F4E24B-4F18-BF6D-5FCB-37FA7F06EE33}"/>
              </a:ext>
            </a:extLst>
          </p:cNvPr>
          <p:cNvSpPr/>
          <p:nvPr/>
        </p:nvSpPr>
        <p:spPr>
          <a:xfrm>
            <a:off x="3033486" y="3940629"/>
            <a:ext cx="667657" cy="370114"/>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8958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0052B-74DD-D8FC-7C97-BEF6B1ABE0C9}"/>
            </a:ext>
          </a:extLst>
        </p:cNvPr>
        <p:cNvGrpSpPr/>
        <p:nvPr/>
      </p:nvGrpSpPr>
      <p:grpSpPr>
        <a:xfrm>
          <a:off x="0" y="0"/>
          <a:ext cx="0" cy="0"/>
          <a:chOff x="0" y="0"/>
          <a:chExt cx="0" cy="0"/>
        </a:xfrm>
      </p:grpSpPr>
      <p:pic>
        <p:nvPicPr>
          <p:cNvPr id="6" name="Picture 5" descr="A diagram of a rope&#10;&#10;AI-generated content may be incorrect.">
            <a:extLst>
              <a:ext uri="{FF2B5EF4-FFF2-40B4-BE49-F238E27FC236}">
                <a16:creationId xmlns:a16="http://schemas.microsoft.com/office/drawing/2014/main" id="{01DFAD6B-C9AD-7ED8-6D30-6E7C98C9AE87}"/>
              </a:ext>
            </a:extLst>
          </p:cNvPr>
          <p:cNvPicPr>
            <a:picLocks noChangeAspect="1"/>
          </p:cNvPicPr>
          <p:nvPr/>
        </p:nvPicPr>
        <p:blipFill>
          <a:blip r:embed="rId2"/>
          <a:stretch>
            <a:fillRect/>
          </a:stretch>
        </p:blipFill>
        <p:spPr>
          <a:xfrm>
            <a:off x="0" y="537030"/>
            <a:ext cx="9194841" cy="4528456"/>
          </a:xfrm>
          <a:prstGeom prst="rect">
            <a:avLst/>
          </a:prstGeom>
          <a:noFill/>
        </p:spPr>
      </p:pic>
      <p:sp>
        <p:nvSpPr>
          <p:cNvPr id="2" name="TextBox 1">
            <a:extLst>
              <a:ext uri="{FF2B5EF4-FFF2-40B4-BE49-F238E27FC236}">
                <a16:creationId xmlns:a16="http://schemas.microsoft.com/office/drawing/2014/main" id="{C95F34B7-F0F5-E557-A45D-7FFFEAAD4B71}"/>
              </a:ext>
            </a:extLst>
          </p:cNvPr>
          <p:cNvSpPr txBox="1"/>
          <p:nvPr/>
        </p:nvSpPr>
        <p:spPr>
          <a:xfrm>
            <a:off x="4833257" y="4426858"/>
            <a:ext cx="2046514" cy="2769989"/>
          </a:xfrm>
          <a:prstGeom prst="rect">
            <a:avLst/>
          </a:prstGeom>
          <a:solidFill>
            <a:srgbClr val="FFFF00"/>
          </a:solidFill>
        </p:spPr>
        <p:txBody>
          <a:bodyPr wrap="square" rtlCol="0">
            <a:spAutoFit/>
          </a:bodyPr>
          <a:lstStyle/>
          <a:p>
            <a:r>
              <a:rPr lang="es-ES" sz="2600" b="1" dirty="0"/>
              <a:t>Escritura:</a:t>
            </a:r>
            <a:endParaRPr lang="en-US" sz="2600" b="1" dirty="0"/>
          </a:p>
          <a:p>
            <a:pPr marL="285750" lvl="0" indent="-285750">
              <a:buFont typeface="Arial" panose="020B0604020202020204" pitchFamily="34" charset="0"/>
              <a:buChar char="•"/>
            </a:pPr>
            <a:r>
              <a:rPr lang="es-ES" sz="2600" b="1" dirty="0"/>
              <a:t>Oralidad</a:t>
            </a:r>
            <a:endParaRPr lang="en-US" sz="2600" b="1" dirty="0"/>
          </a:p>
          <a:p>
            <a:pPr marL="285750" lvl="0" indent="-285750">
              <a:buFont typeface="Arial" panose="020B0604020202020204" pitchFamily="34" charset="0"/>
              <a:buChar char="•"/>
            </a:pPr>
            <a:r>
              <a:rPr lang="es-ES" sz="2600" b="1" dirty="0"/>
              <a:t>Caligrafía</a:t>
            </a:r>
            <a:endParaRPr lang="en-US" sz="2600" b="1" dirty="0"/>
          </a:p>
          <a:p>
            <a:pPr marL="285750" lvl="0" indent="-285750">
              <a:buFont typeface="Arial" panose="020B0604020202020204" pitchFamily="34" charset="0"/>
              <a:buChar char="•"/>
            </a:pPr>
            <a:r>
              <a:rPr lang="es-ES" sz="2600" b="1" dirty="0"/>
              <a:t>Ortografía</a:t>
            </a:r>
            <a:endParaRPr lang="en-US" sz="2600" b="1" dirty="0"/>
          </a:p>
          <a:p>
            <a:pPr marL="285750" lvl="0" indent="-285750">
              <a:buFont typeface="Arial" panose="020B0604020202020204" pitchFamily="34" charset="0"/>
              <a:buChar char="•"/>
            </a:pPr>
            <a:r>
              <a:rPr lang="es-ES" sz="2600" b="1" dirty="0"/>
              <a:t>Gramática</a:t>
            </a:r>
            <a:endParaRPr lang="en-US" sz="2600" b="1" dirty="0"/>
          </a:p>
          <a:p>
            <a:pPr marL="285750" lvl="0" indent="-285750">
              <a:buFont typeface="Arial" panose="020B0604020202020204" pitchFamily="34" charset="0"/>
              <a:buChar char="•"/>
            </a:pPr>
            <a:r>
              <a:rPr lang="es-ES" sz="2600" b="1" dirty="0"/>
              <a:t>Redacción</a:t>
            </a:r>
            <a:endParaRPr lang="en-US" sz="2600" b="1"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00859331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A54C5-4C1C-0ADD-B94E-0FA53E12997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1C67C1-338D-D1DD-C72E-220928B1CCEE}"/>
              </a:ext>
            </a:extLst>
          </p:cNvPr>
          <p:cNvSpPr txBox="1"/>
          <p:nvPr/>
        </p:nvSpPr>
        <p:spPr>
          <a:xfrm>
            <a:off x="442687" y="140304"/>
            <a:ext cx="9194799" cy="1323439"/>
          </a:xfrm>
          <a:prstGeom prst="rect">
            <a:avLst/>
          </a:prstGeom>
          <a:noFill/>
        </p:spPr>
        <p:txBody>
          <a:bodyPr wrap="square" rtlCol="0">
            <a:spAutoFit/>
          </a:bodyPr>
          <a:lstStyle/>
          <a:p>
            <a:r>
              <a:rPr lang="en-US" sz="4000" b="1" dirty="0"/>
              <a:t>El </a:t>
            </a:r>
            <a:r>
              <a:rPr lang="en-US" sz="4000" b="1" dirty="0" err="1"/>
              <a:t>modelo</a:t>
            </a:r>
            <a:r>
              <a:rPr lang="en-US" sz="4000" b="1" dirty="0"/>
              <a:t> simple de la </a:t>
            </a:r>
            <a:r>
              <a:rPr lang="en-US" sz="4000" b="1" dirty="0" err="1"/>
              <a:t>lectura</a:t>
            </a:r>
            <a:r>
              <a:rPr lang="en-US" sz="4000" b="1" dirty="0"/>
              <a:t> para </a:t>
            </a:r>
            <a:r>
              <a:rPr lang="en-US" sz="4000" b="1" dirty="0" err="1"/>
              <a:t>los</a:t>
            </a:r>
            <a:r>
              <a:rPr lang="en-US" sz="4000" b="1" dirty="0"/>
              <a:t> </a:t>
            </a:r>
          </a:p>
          <a:p>
            <a:r>
              <a:rPr lang="en-US" sz="4000" b="1" dirty="0" err="1"/>
              <a:t>estudiantes</a:t>
            </a:r>
            <a:r>
              <a:rPr lang="en-US" sz="4000" b="1" dirty="0"/>
              <a:t> </a:t>
            </a:r>
            <a:r>
              <a:rPr lang="en-US" sz="4000" b="1" dirty="0" err="1"/>
              <a:t>bilingües</a:t>
            </a:r>
            <a:r>
              <a:rPr lang="en-US" sz="4000" b="1" dirty="0"/>
              <a:t> </a:t>
            </a:r>
            <a:r>
              <a:rPr lang="en-US" sz="4000" b="1" dirty="0" err="1"/>
              <a:t>en</a:t>
            </a:r>
            <a:r>
              <a:rPr lang="en-US" sz="4000" b="1" dirty="0"/>
              <a:t> </a:t>
            </a:r>
            <a:r>
              <a:rPr lang="en-US" sz="4000" b="1" dirty="0" err="1"/>
              <a:t>desarrollo</a:t>
            </a:r>
            <a:endParaRPr lang="en-US" sz="4000" b="1" dirty="0"/>
          </a:p>
        </p:txBody>
      </p:sp>
      <p:sp>
        <p:nvSpPr>
          <p:cNvPr id="6" name="TextBox 5">
            <a:extLst>
              <a:ext uri="{FF2B5EF4-FFF2-40B4-BE49-F238E27FC236}">
                <a16:creationId xmlns:a16="http://schemas.microsoft.com/office/drawing/2014/main" id="{33CDD374-F25D-B728-2238-B0B4E4BC7A34}"/>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F51E13E7-F469-3B98-4F3F-A5C76B39F990}"/>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2FA590F7-53A1-A879-729A-F19C41D2CFA2}"/>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7CE0225A-9904-4386-166D-B3D56726224A}"/>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1650FAC3-53DE-7103-0ECD-59A3C2D5A7AA}"/>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9BE3AE23-019D-E403-5391-BC48E3EA6ACB}"/>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1F3B2747-0682-0FD5-0EEB-5EF735EE25A0}"/>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CB4DF0AC-17BC-7F8B-7E19-39751BB9E24D}"/>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B3CB977E-7FA3-7417-BAFB-6CC3341A3C6C}"/>
              </a:ext>
            </a:extLst>
          </p:cNvPr>
          <p:cNvSpPr/>
          <p:nvPr/>
        </p:nvSpPr>
        <p:spPr>
          <a:xfrm>
            <a:off x="-71918" y="1364343"/>
            <a:ext cx="7236671" cy="5493657"/>
          </a:xfrm>
          <a:prstGeom prst="frame">
            <a:avLst>
              <a:gd name="adj1" fmla="val 6952"/>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FA9C255F-9514-11B7-1D6D-8E45601A0D5C}"/>
              </a:ext>
            </a:extLst>
          </p:cNvPr>
          <p:cNvSpPr txBox="1"/>
          <p:nvPr/>
        </p:nvSpPr>
        <p:spPr>
          <a:xfrm>
            <a:off x="304800" y="5133654"/>
            <a:ext cx="6357257" cy="1323439"/>
          </a:xfrm>
          <a:prstGeom prst="rect">
            <a:avLst/>
          </a:prstGeom>
          <a:noFill/>
        </p:spPr>
        <p:txBody>
          <a:bodyPr wrap="square" rtlCol="0">
            <a:spAutoFit/>
          </a:bodyPr>
          <a:lstStyle/>
          <a:p>
            <a:pPr algn="ctr"/>
            <a:r>
              <a:rPr lang="en-US" sz="4000" b="1" dirty="0">
                <a:solidFill>
                  <a:srgbClr val="7030A0"/>
                </a:solidFill>
              </a:rPr>
              <a:t>La </a:t>
            </a:r>
            <a:r>
              <a:rPr lang="en-US" sz="4000" b="1" dirty="0" err="1">
                <a:solidFill>
                  <a:srgbClr val="7030A0"/>
                </a:solidFill>
              </a:rPr>
              <a:t>oralidad</a:t>
            </a:r>
            <a:r>
              <a:rPr lang="en-US" sz="4000" b="1" dirty="0">
                <a:solidFill>
                  <a:srgbClr val="7030A0"/>
                </a:solidFill>
              </a:rPr>
              <a:t> </a:t>
            </a:r>
          </a:p>
          <a:p>
            <a:pPr algn="ctr"/>
            <a:r>
              <a:rPr lang="en-US" sz="4000" b="1" dirty="0">
                <a:solidFill>
                  <a:srgbClr val="7030A0"/>
                </a:solidFill>
              </a:rPr>
              <a:t>(Desarrollo del </a:t>
            </a:r>
            <a:r>
              <a:rPr lang="en-US" sz="4000" b="1" dirty="0" err="1">
                <a:solidFill>
                  <a:srgbClr val="7030A0"/>
                </a:solidFill>
              </a:rPr>
              <a:t>lenguaje</a:t>
            </a:r>
            <a:r>
              <a:rPr lang="en-US" sz="4000" b="1" dirty="0">
                <a:solidFill>
                  <a:srgbClr val="7030A0"/>
                </a:solidFill>
              </a:rPr>
              <a:t> oral</a:t>
            </a:r>
            <a:r>
              <a:rPr lang="en-US" sz="3600" dirty="0">
                <a:solidFill>
                  <a:srgbClr val="7030A0"/>
                </a:solidFill>
              </a:rPr>
              <a:t>)</a:t>
            </a:r>
          </a:p>
        </p:txBody>
      </p:sp>
    </p:spTree>
    <p:extLst>
      <p:ext uri="{BB962C8B-B14F-4D97-AF65-F5344CB8AC3E}">
        <p14:creationId xmlns:p14="http://schemas.microsoft.com/office/powerpoint/2010/main" val="10243718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35DF-3024-6B13-C4E4-E9786CC53DEC}"/>
              </a:ext>
            </a:extLst>
          </p:cNvPr>
          <p:cNvSpPr>
            <a:spLocks noGrp="1"/>
          </p:cNvSpPr>
          <p:nvPr>
            <p:ph type="title" idx="4294967295"/>
          </p:nvPr>
        </p:nvSpPr>
        <p:spPr>
          <a:xfrm>
            <a:off x="0" y="-436563"/>
            <a:ext cx="8229600" cy="1143001"/>
          </a:xfrm>
          <a:prstGeom prst="rect">
            <a:avLst/>
          </a:prstGeom>
        </p:spPr>
        <p:txBody>
          <a:bodyPr/>
          <a:lstStyle/>
          <a:p>
            <a:br>
              <a:rPr lang="en-US" b="1" dirty="0"/>
            </a:br>
            <a:r>
              <a:rPr lang="en-US" b="1" dirty="0"/>
              <a:t>¿</a:t>
            </a:r>
            <a:r>
              <a:rPr lang="en-US" b="1" dirty="0" err="1"/>
              <a:t>Qué</a:t>
            </a:r>
            <a:r>
              <a:rPr lang="en-US" b="1" dirty="0"/>
              <a:t> es la </a:t>
            </a:r>
            <a:r>
              <a:rPr lang="en-US" b="1" dirty="0" err="1"/>
              <a:t>lectoescritura</a:t>
            </a:r>
            <a:r>
              <a:rPr lang="en-US" b="1" dirty="0"/>
              <a:t>?</a:t>
            </a:r>
            <a:br>
              <a:rPr lang="en-US" b="1" dirty="0"/>
            </a:br>
            <a:r>
              <a:rPr lang="en-US" b="1" dirty="0"/>
              <a:t>La </a:t>
            </a:r>
            <a:r>
              <a:rPr lang="en-US" b="1" dirty="0" err="1"/>
              <a:t>lectoescritura</a:t>
            </a:r>
            <a:r>
              <a:rPr lang="en-US" b="1" dirty="0"/>
              <a:t> </a:t>
            </a:r>
            <a:r>
              <a:rPr lang="en-US" b="1" dirty="0" err="1"/>
              <a:t>comprensiva</a:t>
            </a:r>
            <a:endParaRPr lang="en-US" b="1" dirty="0"/>
          </a:p>
        </p:txBody>
      </p:sp>
      <p:sp>
        <p:nvSpPr>
          <p:cNvPr id="3" name="Content Placeholder 2">
            <a:extLst>
              <a:ext uri="{FF2B5EF4-FFF2-40B4-BE49-F238E27FC236}">
                <a16:creationId xmlns:a16="http://schemas.microsoft.com/office/drawing/2014/main" id="{F83B0A9D-C8A4-FDD1-61AB-277979475A0C}"/>
              </a:ext>
            </a:extLst>
          </p:cNvPr>
          <p:cNvSpPr>
            <a:spLocks noGrp="1"/>
          </p:cNvSpPr>
          <p:nvPr>
            <p:ph idx="4294967295"/>
          </p:nvPr>
        </p:nvSpPr>
        <p:spPr>
          <a:xfrm>
            <a:off x="0" y="1901825"/>
            <a:ext cx="8229600" cy="5573713"/>
          </a:xfrm>
          <a:prstGeom prst="rect">
            <a:avLst/>
          </a:prstGeom>
        </p:spPr>
        <p:txBody>
          <a:bodyPr/>
          <a:lstStyle/>
          <a:p>
            <a:r>
              <a:rPr lang="en-US" sz="4000" dirty="0" err="1"/>
              <a:t>Lenguage</a:t>
            </a:r>
            <a:r>
              <a:rPr lang="en-US" sz="4000" dirty="0"/>
              <a:t> oral</a:t>
            </a:r>
          </a:p>
          <a:p>
            <a:r>
              <a:rPr lang="en-US" sz="4000" dirty="0" err="1"/>
              <a:t>Destrezas</a:t>
            </a:r>
            <a:r>
              <a:rPr lang="en-US" sz="4000" dirty="0"/>
              <a:t> </a:t>
            </a:r>
            <a:r>
              <a:rPr lang="en-US" sz="4000" dirty="0" err="1"/>
              <a:t>fundamentales</a:t>
            </a:r>
            <a:endParaRPr lang="en-US" sz="4000" dirty="0"/>
          </a:p>
          <a:p>
            <a:r>
              <a:rPr lang="en-US" sz="4000" dirty="0" err="1"/>
              <a:t>Comprensión</a:t>
            </a:r>
            <a:r>
              <a:rPr lang="en-US" sz="4000" dirty="0"/>
              <a:t> de </a:t>
            </a:r>
            <a:r>
              <a:rPr lang="en-US" sz="4000" dirty="0" err="1"/>
              <a:t>lenguaje</a:t>
            </a:r>
            <a:endParaRPr lang="en-US" sz="4000" dirty="0"/>
          </a:p>
          <a:p>
            <a:r>
              <a:rPr lang="en-US" sz="4000" dirty="0"/>
              <a:t>Lenguaje</a:t>
            </a:r>
          </a:p>
          <a:p>
            <a:r>
              <a:rPr lang="en-US" sz="4000" dirty="0" err="1"/>
              <a:t>Comprensión</a:t>
            </a:r>
            <a:r>
              <a:rPr lang="en-US" sz="4000" dirty="0"/>
              <a:t> </a:t>
            </a:r>
            <a:r>
              <a:rPr lang="en-US" sz="4000" dirty="0" err="1"/>
              <a:t>lectora</a:t>
            </a:r>
            <a:endParaRPr lang="en-US" sz="4000" dirty="0"/>
          </a:p>
          <a:p>
            <a:r>
              <a:rPr lang="en-US" sz="4000" dirty="0"/>
              <a:t>Escritura</a:t>
            </a:r>
          </a:p>
        </p:txBody>
      </p:sp>
    </p:spTree>
    <p:extLst>
      <p:ext uri="{BB962C8B-B14F-4D97-AF65-F5344CB8AC3E}">
        <p14:creationId xmlns:p14="http://schemas.microsoft.com/office/powerpoint/2010/main" val="1234569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4A2D7-1E6F-EE87-4CA7-5284C8A21C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6E16E-4DBD-A8C2-0933-A33ADDDF025D}"/>
              </a:ext>
            </a:extLst>
          </p:cNvPr>
          <p:cNvSpPr>
            <a:spLocks noGrp="1"/>
          </p:cNvSpPr>
          <p:nvPr>
            <p:ph type="title"/>
          </p:nvPr>
        </p:nvSpPr>
        <p:spPr>
          <a:xfrm>
            <a:off x="442686" y="-538162"/>
            <a:ext cx="8229600" cy="1143000"/>
          </a:xfrm>
          <a:prstGeom prst="rect">
            <a:avLst/>
          </a:prstGeom>
        </p:spPr>
        <p:txBody>
          <a:bodyPr/>
          <a:lstStyle/>
          <a:p>
            <a:br>
              <a:rPr lang="en-US" b="1" dirty="0"/>
            </a:br>
            <a:r>
              <a:rPr lang="en-US" b="1" dirty="0"/>
              <a:t>La </a:t>
            </a:r>
            <a:r>
              <a:rPr lang="en-US" b="1" dirty="0" err="1"/>
              <a:t>lectoescritura</a:t>
            </a:r>
            <a:r>
              <a:rPr lang="en-US" b="1" dirty="0"/>
              <a:t> </a:t>
            </a:r>
            <a:r>
              <a:rPr lang="en-US" b="1" dirty="0" err="1"/>
              <a:t>comprensiva</a:t>
            </a:r>
            <a:endParaRPr lang="en-US" b="1" dirty="0"/>
          </a:p>
        </p:txBody>
      </p:sp>
      <p:sp>
        <p:nvSpPr>
          <p:cNvPr id="4" name="Text Placeholder 3">
            <a:extLst>
              <a:ext uri="{FF2B5EF4-FFF2-40B4-BE49-F238E27FC236}">
                <a16:creationId xmlns:a16="http://schemas.microsoft.com/office/drawing/2014/main" id="{4E497AA2-B686-55AC-2A03-75CB3CA5431C}"/>
              </a:ext>
            </a:extLst>
          </p:cNvPr>
          <p:cNvSpPr>
            <a:spLocks noGrp="1"/>
          </p:cNvSpPr>
          <p:nvPr>
            <p:ph type="body" sz="half" idx="1"/>
          </p:nvPr>
        </p:nvSpPr>
        <p:spPr>
          <a:xfrm>
            <a:off x="101600" y="943430"/>
            <a:ext cx="4394200" cy="5631542"/>
          </a:xfrm>
        </p:spPr>
        <p:txBody>
          <a:bodyPr/>
          <a:lstStyle/>
          <a:p>
            <a:pPr marL="0" indent="0">
              <a:buNone/>
            </a:pPr>
            <a:r>
              <a:rPr lang="en-US" sz="3000" b="1" dirty="0" err="1">
                <a:solidFill>
                  <a:schemeClr val="accent2">
                    <a:lumMod val="75000"/>
                  </a:schemeClr>
                </a:solidFill>
              </a:rPr>
              <a:t>Lenguage</a:t>
            </a:r>
            <a:r>
              <a:rPr lang="en-US" sz="3000" b="1" dirty="0">
                <a:solidFill>
                  <a:schemeClr val="accent2">
                    <a:lumMod val="75000"/>
                  </a:schemeClr>
                </a:solidFill>
              </a:rPr>
              <a:t> oral</a:t>
            </a:r>
          </a:p>
          <a:p>
            <a:pPr marL="0" indent="0">
              <a:buNone/>
            </a:pPr>
            <a:r>
              <a:rPr lang="en-US" sz="3000" b="1" dirty="0" err="1">
                <a:solidFill>
                  <a:schemeClr val="accent2">
                    <a:lumMod val="75000"/>
                  </a:schemeClr>
                </a:solidFill>
              </a:rPr>
              <a:t>Destrezas</a:t>
            </a:r>
            <a:r>
              <a:rPr lang="en-US" sz="3000" b="1" dirty="0">
                <a:solidFill>
                  <a:schemeClr val="accent2">
                    <a:lumMod val="75000"/>
                  </a:schemeClr>
                </a:solidFill>
              </a:rPr>
              <a:t> </a:t>
            </a:r>
            <a:r>
              <a:rPr lang="en-US" sz="3000" b="1" dirty="0" err="1">
                <a:solidFill>
                  <a:schemeClr val="accent2">
                    <a:lumMod val="75000"/>
                  </a:schemeClr>
                </a:solidFill>
              </a:rPr>
              <a:t>fundamentales</a:t>
            </a:r>
            <a:endParaRPr lang="en-US" sz="3000" b="1" dirty="0">
              <a:solidFill>
                <a:schemeClr val="accent2">
                  <a:lumMod val="75000"/>
                </a:schemeClr>
              </a:solidFill>
            </a:endParaRPr>
          </a:p>
          <a:p>
            <a:pPr lvl="1"/>
            <a:r>
              <a:rPr lang="en-US" sz="2400" dirty="0" err="1"/>
              <a:t>Conocimiento</a:t>
            </a:r>
            <a:r>
              <a:rPr lang="en-US" sz="2400" dirty="0"/>
              <a:t> </a:t>
            </a:r>
            <a:r>
              <a:rPr lang="en-US" sz="2400" dirty="0" err="1"/>
              <a:t>fonológico</a:t>
            </a:r>
            <a:endParaRPr lang="en-US" sz="2400" dirty="0"/>
          </a:p>
          <a:p>
            <a:pPr lvl="1"/>
            <a:r>
              <a:rPr lang="en-US" sz="2400" dirty="0" err="1"/>
              <a:t>Fonética</a:t>
            </a:r>
            <a:endParaRPr lang="en-US" sz="2400" dirty="0"/>
          </a:p>
          <a:p>
            <a:pPr lvl="1"/>
            <a:r>
              <a:rPr lang="en-US" sz="2400" dirty="0" err="1"/>
              <a:t>Descodificación</a:t>
            </a:r>
            <a:endParaRPr lang="en-US" sz="2400" dirty="0"/>
          </a:p>
          <a:p>
            <a:pPr lvl="1"/>
            <a:r>
              <a:rPr lang="en-US" sz="2400" dirty="0" err="1"/>
              <a:t>Codificación</a:t>
            </a:r>
            <a:endParaRPr lang="en-US" b="1" dirty="0">
              <a:solidFill>
                <a:schemeClr val="accent2">
                  <a:lumMod val="75000"/>
                </a:schemeClr>
              </a:solidFill>
            </a:endParaRPr>
          </a:p>
          <a:p>
            <a:pPr marL="0" indent="0">
              <a:buNone/>
            </a:pPr>
            <a:r>
              <a:rPr lang="en-US" sz="3000" b="1" dirty="0" err="1">
                <a:solidFill>
                  <a:schemeClr val="accent2">
                    <a:lumMod val="75000"/>
                  </a:schemeClr>
                </a:solidFill>
              </a:rPr>
              <a:t>Comprensión</a:t>
            </a:r>
            <a:r>
              <a:rPr lang="en-US" sz="3000" b="1" dirty="0">
                <a:solidFill>
                  <a:schemeClr val="accent2">
                    <a:lumMod val="75000"/>
                  </a:schemeClr>
                </a:solidFill>
              </a:rPr>
              <a:t> de </a:t>
            </a:r>
            <a:r>
              <a:rPr lang="en-US" sz="3000" b="1" dirty="0" err="1">
                <a:solidFill>
                  <a:schemeClr val="accent2">
                    <a:lumMod val="75000"/>
                  </a:schemeClr>
                </a:solidFill>
              </a:rPr>
              <a:t>lenguaje</a:t>
            </a:r>
            <a:endParaRPr lang="en-US" sz="3000" b="1" dirty="0">
              <a:solidFill>
                <a:schemeClr val="accent2">
                  <a:lumMod val="75000"/>
                </a:schemeClr>
              </a:solidFill>
            </a:endParaRPr>
          </a:p>
          <a:p>
            <a:pPr lvl="1"/>
            <a:r>
              <a:rPr lang="en-US" sz="2400" dirty="0" err="1"/>
              <a:t>Vocabulario</a:t>
            </a:r>
            <a:endParaRPr lang="en-US" sz="2400" dirty="0"/>
          </a:p>
          <a:p>
            <a:pPr lvl="1"/>
            <a:r>
              <a:rPr lang="en-US" sz="2400" dirty="0" err="1"/>
              <a:t>Conocimiento</a:t>
            </a:r>
            <a:r>
              <a:rPr lang="en-US" sz="2400" dirty="0"/>
              <a:t> </a:t>
            </a:r>
            <a:r>
              <a:rPr lang="en-US" sz="2400" dirty="0" err="1"/>
              <a:t>previo</a:t>
            </a:r>
            <a:endParaRPr lang="en-US" sz="2400" dirty="0"/>
          </a:p>
          <a:p>
            <a:pPr lvl="1"/>
            <a:r>
              <a:rPr lang="en-US" sz="2400" dirty="0" err="1"/>
              <a:t>Sintáxis</a:t>
            </a:r>
            <a:endParaRPr lang="en-US" sz="2400" dirty="0"/>
          </a:p>
          <a:p>
            <a:pPr lvl="1"/>
            <a:r>
              <a:rPr lang="en-US" sz="2400" dirty="0" err="1"/>
              <a:t>Semántica</a:t>
            </a:r>
            <a:endParaRPr lang="en-US" sz="2400" dirty="0"/>
          </a:p>
          <a:p>
            <a:pPr lvl="1"/>
            <a:endParaRPr lang="en-US" dirty="0"/>
          </a:p>
          <a:p>
            <a:endParaRPr lang="en-US" dirty="0"/>
          </a:p>
          <a:p>
            <a:endParaRPr lang="en-US" dirty="0"/>
          </a:p>
        </p:txBody>
      </p:sp>
      <p:sp>
        <p:nvSpPr>
          <p:cNvPr id="3" name="Content Placeholder 2">
            <a:extLst>
              <a:ext uri="{FF2B5EF4-FFF2-40B4-BE49-F238E27FC236}">
                <a16:creationId xmlns:a16="http://schemas.microsoft.com/office/drawing/2014/main" id="{22E15D0A-C1C7-9DF2-5F1F-0E9EC286A833}"/>
              </a:ext>
            </a:extLst>
          </p:cNvPr>
          <p:cNvSpPr>
            <a:spLocks noGrp="1"/>
          </p:cNvSpPr>
          <p:nvPr>
            <p:ph sz="half" idx="2"/>
          </p:nvPr>
        </p:nvSpPr>
        <p:spPr>
          <a:xfrm>
            <a:off x="4648200" y="856343"/>
            <a:ext cx="4038600" cy="5979884"/>
          </a:xfrm>
          <a:prstGeom prst="rect">
            <a:avLst/>
          </a:prstGeom>
        </p:spPr>
        <p:txBody>
          <a:bodyPr/>
          <a:lstStyle/>
          <a:p>
            <a:pPr marL="0" indent="0">
              <a:buNone/>
            </a:pPr>
            <a:r>
              <a:rPr lang="en-US" sz="3000" b="1" dirty="0">
                <a:solidFill>
                  <a:srgbClr val="C00000"/>
                </a:solidFill>
              </a:rPr>
              <a:t>Lenguaje</a:t>
            </a:r>
          </a:p>
          <a:p>
            <a:r>
              <a:rPr lang="en-US" sz="2800" dirty="0" err="1"/>
              <a:t>Fonología</a:t>
            </a:r>
            <a:endParaRPr lang="en-US" sz="2800" dirty="0"/>
          </a:p>
          <a:p>
            <a:r>
              <a:rPr lang="en-US" sz="2800" dirty="0" err="1"/>
              <a:t>Morfología</a:t>
            </a:r>
            <a:endParaRPr lang="en-US" sz="2800" dirty="0"/>
          </a:p>
          <a:p>
            <a:r>
              <a:rPr lang="en-US" sz="2800" dirty="0" err="1"/>
              <a:t>Gramática</a:t>
            </a:r>
            <a:endParaRPr lang="en-US" sz="2800" dirty="0"/>
          </a:p>
          <a:p>
            <a:r>
              <a:rPr lang="en-US" sz="2800" dirty="0" err="1"/>
              <a:t>Convenciones</a:t>
            </a:r>
            <a:r>
              <a:rPr lang="en-US" sz="2800" dirty="0"/>
              <a:t> de la </a:t>
            </a:r>
            <a:r>
              <a:rPr lang="en-US" sz="2800" dirty="0" err="1"/>
              <a:t>ortografía</a:t>
            </a:r>
            <a:endParaRPr lang="en-US" sz="2800" dirty="0"/>
          </a:p>
          <a:p>
            <a:pPr marL="0" indent="0">
              <a:buNone/>
            </a:pPr>
            <a:r>
              <a:rPr lang="en-US" sz="3000" b="1" dirty="0" err="1">
                <a:solidFill>
                  <a:srgbClr val="C00000"/>
                </a:solidFill>
              </a:rPr>
              <a:t>Comprensión</a:t>
            </a:r>
            <a:r>
              <a:rPr lang="en-US" sz="3000" b="1" dirty="0">
                <a:solidFill>
                  <a:srgbClr val="C00000"/>
                </a:solidFill>
              </a:rPr>
              <a:t> </a:t>
            </a:r>
            <a:r>
              <a:rPr lang="en-US" sz="3000" b="1" dirty="0" err="1">
                <a:solidFill>
                  <a:srgbClr val="C00000"/>
                </a:solidFill>
              </a:rPr>
              <a:t>lectora</a:t>
            </a:r>
            <a:endParaRPr lang="en-US" sz="3000" b="1" dirty="0">
              <a:solidFill>
                <a:srgbClr val="C00000"/>
              </a:solidFill>
            </a:endParaRPr>
          </a:p>
          <a:p>
            <a:pPr marL="0" indent="0">
              <a:buNone/>
            </a:pPr>
            <a:r>
              <a:rPr lang="en-US" sz="3000" b="1" dirty="0">
                <a:solidFill>
                  <a:srgbClr val="C00000"/>
                </a:solidFill>
              </a:rPr>
              <a:t>Escritura</a:t>
            </a:r>
          </a:p>
          <a:p>
            <a:r>
              <a:rPr lang="en-US" sz="2400" dirty="0" err="1"/>
              <a:t>Caligrafía</a:t>
            </a:r>
            <a:endParaRPr lang="en-US" sz="2400" dirty="0"/>
          </a:p>
          <a:p>
            <a:r>
              <a:rPr lang="en-US" sz="2400" dirty="0" err="1"/>
              <a:t>Deletreo</a:t>
            </a:r>
            <a:r>
              <a:rPr lang="en-US" sz="2400" dirty="0"/>
              <a:t> (</a:t>
            </a:r>
            <a:r>
              <a:rPr lang="en-US" sz="2400" dirty="0" err="1"/>
              <a:t>ortografía</a:t>
            </a:r>
            <a:r>
              <a:rPr lang="en-US" sz="2400" dirty="0"/>
              <a:t>)</a:t>
            </a:r>
          </a:p>
          <a:p>
            <a:r>
              <a:rPr lang="en-US" sz="2400" dirty="0" err="1"/>
              <a:t>Gramática</a:t>
            </a:r>
            <a:endParaRPr lang="en-US" sz="2400" dirty="0"/>
          </a:p>
          <a:p>
            <a:r>
              <a:rPr lang="en-US" sz="2400" dirty="0" err="1"/>
              <a:t>Redacción</a:t>
            </a:r>
            <a:endParaRPr lang="en-US" sz="2400" dirty="0"/>
          </a:p>
          <a:p>
            <a:pPr marL="0" indent="0">
              <a:buNone/>
            </a:pPr>
            <a:endParaRPr lang="en-US" b="1" dirty="0">
              <a:solidFill>
                <a:srgbClr val="C00000"/>
              </a:solidFill>
            </a:endParaRPr>
          </a:p>
        </p:txBody>
      </p:sp>
    </p:spTree>
    <p:extLst>
      <p:ext uri="{BB962C8B-B14F-4D97-AF65-F5344CB8AC3E}">
        <p14:creationId xmlns:p14="http://schemas.microsoft.com/office/powerpoint/2010/main" val="24367619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8E2E2-6AAE-378E-F03D-9183A9DA15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7BD9E-A82F-D2B9-9A99-741074434F79}"/>
              </a:ext>
            </a:extLst>
          </p:cNvPr>
          <p:cNvSpPr>
            <a:spLocks noGrp="1"/>
          </p:cNvSpPr>
          <p:nvPr>
            <p:ph type="title"/>
          </p:nvPr>
        </p:nvSpPr>
        <p:spPr>
          <a:xfrm>
            <a:off x="-203200" y="-538162"/>
            <a:ext cx="9347200" cy="1143000"/>
          </a:xfrm>
          <a:prstGeom prst="rect">
            <a:avLst/>
          </a:prstGeom>
        </p:spPr>
        <p:txBody>
          <a:bodyPr/>
          <a:lstStyle/>
          <a:p>
            <a:br>
              <a:rPr lang="en-US" b="1" dirty="0"/>
            </a:br>
            <a:r>
              <a:rPr lang="en-US" sz="4000" b="1" dirty="0"/>
              <a:t>¿</a:t>
            </a:r>
            <a:r>
              <a:rPr lang="en-US" sz="4000" b="1" dirty="0" err="1"/>
              <a:t>Qué</a:t>
            </a:r>
            <a:r>
              <a:rPr lang="en-US" sz="4000" b="1" dirty="0"/>
              <a:t> es la </a:t>
            </a:r>
            <a:r>
              <a:rPr lang="en-US" sz="4000" b="1" dirty="0" err="1"/>
              <a:t>lectoescritura</a:t>
            </a:r>
            <a:r>
              <a:rPr lang="en-US" sz="4000" b="1" dirty="0"/>
              <a:t> </a:t>
            </a:r>
            <a:r>
              <a:rPr lang="en-US" sz="4000" b="1" dirty="0" err="1"/>
              <a:t>bilingüe</a:t>
            </a:r>
            <a:r>
              <a:rPr lang="en-US" sz="4000" b="1" dirty="0"/>
              <a:t>?</a:t>
            </a:r>
            <a:br>
              <a:rPr lang="en-US" sz="4000" b="1" dirty="0"/>
            </a:br>
            <a:r>
              <a:rPr lang="en-US" sz="4000" b="1" dirty="0"/>
              <a:t>La </a:t>
            </a:r>
            <a:r>
              <a:rPr lang="en-US" sz="4000" b="1" dirty="0" err="1"/>
              <a:t>lectoescritura</a:t>
            </a:r>
            <a:r>
              <a:rPr lang="en-US" sz="4000" b="1" dirty="0"/>
              <a:t> </a:t>
            </a:r>
            <a:r>
              <a:rPr lang="en-US" sz="4000" b="1" dirty="0" err="1"/>
              <a:t>comprensiva</a:t>
            </a:r>
            <a:r>
              <a:rPr lang="en-US" sz="4000" b="1" dirty="0"/>
              <a:t> </a:t>
            </a:r>
            <a:br>
              <a:rPr lang="en-US" sz="4000" b="1" dirty="0"/>
            </a:br>
            <a:r>
              <a:rPr lang="en-US" sz="4000" b="1" dirty="0" err="1">
                <a:solidFill>
                  <a:srgbClr val="00896F"/>
                </a:solidFill>
              </a:rPr>
              <a:t>en</a:t>
            </a:r>
            <a:r>
              <a:rPr lang="en-US" sz="4000" b="1" dirty="0">
                <a:solidFill>
                  <a:srgbClr val="00896F"/>
                </a:solidFill>
              </a:rPr>
              <a:t> </a:t>
            </a:r>
            <a:r>
              <a:rPr lang="en-US" sz="4000" b="1" dirty="0" err="1">
                <a:solidFill>
                  <a:srgbClr val="00896F"/>
                </a:solidFill>
              </a:rPr>
              <a:t>español</a:t>
            </a:r>
            <a:r>
              <a:rPr lang="en-US" sz="4000" b="1" dirty="0">
                <a:solidFill>
                  <a:srgbClr val="00896F"/>
                </a:solidFill>
              </a:rPr>
              <a:t> </a:t>
            </a:r>
            <a:r>
              <a:rPr lang="en-US" sz="4000" b="1" dirty="0"/>
              <a:t>y </a:t>
            </a:r>
            <a:r>
              <a:rPr lang="en-US" sz="4000" b="1" dirty="0" err="1">
                <a:solidFill>
                  <a:srgbClr val="1225AC"/>
                </a:solidFill>
              </a:rPr>
              <a:t>en</a:t>
            </a:r>
            <a:r>
              <a:rPr lang="en-US" sz="4000" b="1" dirty="0">
                <a:solidFill>
                  <a:srgbClr val="1225AC"/>
                </a:solidFill>
              </a:rPr>
              <a:t> </a:t>
            </a:r>
            <a:r>
              <a:rPr lang="en-US" sz="4000" b="1" dirty="0" err="1">
                <a:solidFill>
                  <a:srgbClr val="1225AC"/>
                </a:solidFill>
              </a:rPr>
              <a:t>inglés</a:t>
            </a:r>
            <a:endParaRPr lang="en-US" sz="4000" b="1" dirty="0">
              <a:solidFill>
                <a:srgbClr val="1225AC"/>
              </a:solidFill>
            </a:endParaRPr>
          </a:p>
        </p:txBody>
      </p:sp>
      <p:sp>
        <p:nvSpPr>
          <p:cNvPr id="4" name="Text Placeholder 3">
            <a:extLst>
              <a:ext uri="{FF2B5EF4-FFF2-40B4-BE49-F238E27FC236}">
                <a16:creationId xmlns:a16="http://schemas.microsoft.com/office/drawing/2014/main" id="{605A7413-4DB3-AFD3-56C9-296A98404A9F}"/>
              </a:ext>
            </a:extLst>
          </p:cNvPr>
          <p:cNvSpPr>
            <a:spLocks noGrp="1"/>
          </p:cNvSpPr>
          <p:nvPr>
            <p:ph type="body" sz="half" idx="1"/>
          </p:nvPr>
        </p:nvSpPr>
        <p:spPr>
          <a:xfrm>
            <a:off x="101600" y="1988456"/>
            <a:ext cx="4394200" cy="4920342"/>
          </a:xfrm>
        </p:spPr>
        <p:txBody>
          <a:bodyPr/>
          <a:lstStyle/>
          <a:p>
            <a:pPr marL="0" indent="0">
              <a:buNone/>
            </a:pPr>
            <a:r>
              <a:rPr lang="en-US" sz="3000" b="1" dirty="0" err="1">
                <a:solidFill>
                  <a:schemeClr val="accent2">
                    <a:lumMod val="75000"/>
                  </a:schemeClr>
                </a:solidFill>
              </a:rPr>
              <a:t>Lenguage</a:t>
            </a:r>
            <a:r>
              <a:rPr lang="en-US" sz="3000" b="1" dirty="0">
                <a:solidFill>
                  <a:schemeClr val="accent2">
                    <a:lumMod val="75000"/>
                  </a:schemeClr>
                </a:solidFill>
              </a:rPr>
              <a:t> oral</a:t>
            </a:r>
          </a:p>
          <a:p>
            <a:pPr marL="0" indent="0">
              <a:buNone/>
            </a:pPr>
            <a:r>
              <a:rPr lang="en-US" sz="3000" b="1" dirty="0" err="1">
                <a:solidFill>
                  <a:schemeClr val="accent2">
                    <a:lumMod val="75000"/>
                  </a:schemeClr>
                </a:solidFill>
              </a:rPr>
              <a:t>Destrezas</a:t>
            </a:r>
            <a:r>
              <a:rPr lang="en-US" sz="3000" b="1" dirty="0">
                <a:solidFill>
                  <a:schemeClr val="accent2">
                    <a:lumMod val="75000"/>
                  </a:schemeClr>
                </a:solidFill>
              </a:rPr>
              <a:t> </a:t>
            </a:r>
            <a:r>
              <a:rPr lang="en-US" sz="3000" b="1" dirty="0" err="1">
                <a:solidFill>
                  <a:schemeClr val="accent2">
                    <a:lumMod val="75000"/>
                  </a:schemeClr>
                </a:solidFill>
              </a:rPr>
              <a:t>fundamentales</a:t>
            </a:r>
            <a:endParaRPr lang="en-US" sz="3000" b="1" dirty="0">
              <a:solidFill>
                <a:schemeClr val="accent2">
                  <a:lumMod val="75000"/>
                </a:schemeClr>
              </a:solidFill>
            </a:endParaRPr>
          </a:p>
          <a:p>
            <a:pPr lvl="1"/>
            <a:r>
              <a:rPr lang="en-US" sz="2300" dirty="0" err="1"/>
              <a:t>Conocimiento</a:t>
            </a:r>
            <a:r>
              <a:rPr lang="en-US" sz="2300" dirty="0"/>
              <a:t> </a:t>
            </a:r>
            <a:r>
              <a:rPr lang="en-US" sz="2300" dirty="0" err="1"/>
              <a:t>fonológico</a:t>
            </a:r>
            <a:endParaRPr lang="en-US" sz="2300" dirty="0"/>
          </a:p>
          <a:p>
            <a:pPr lvl="1"/>
            <a:r>
              <a:rPr lang="en-US" sz="2300" dirty="0" err="1"/>
              <a:t>Fonética</a:t>
            </a:r>
            <a:endParaRPr lang="en-US" sz="2300" dirty="0"/>
          </a:p>
          <a:p>
            <a:pPr lvl="1"/>
            <a:r>
              <a:rPr lang="en-US" sz="2300" dirty="0" err="1"/>
              <a:t>Descodificación</a:t>
            </a:r>
            <a:endParaRPr lang="en-US" sz="2300" dirty="0"/>
          </a:p>
          <a:p>
            <a:pPr lvl="1"/>
            <a:r>
              <a:rPr lang="en-US" sz="2300" dirty="0" err="1"/>
              <a:t>Codificación</a:t>
            </a:r>
            <a:endParaRPr lang="en-US" sz="2300" b="1" dirty="0">
              <a:solidFill>
                <a:schemeClr val="accent2">
                  <a:lumMod val="75000"/>
                </a:schemeClr>
              </a:solidFill>
            </a:endParaRPr>
          </a:p>
          <a:p>
            <a:pPr marL="0" indent="0">
              <a:buNone/>
            </a:pPr>
            <a:r>
              <a:rPr lang="en-US" sz="3000" b="1" dirty="0" err="1">
                <a:solidFill>
                  <a:schemeClr val="accent2">
                    <a:lumMod val="75000"/>
                  </a:schemeClr>
                </a:solidFill>
              </a:rPr>
              <a:t>Comprensión</a:t>
            </a:r>
            <a:r>
              <a:rPr lang="en-US" sz="3000" b="1" dirty="0">
                <a:solidFill>
                  <a:schemeClr val="accent2">
                    <a:lumMod val="75000"/>
                  </a:schemeClr>
                </a:solidFill>
              </a:rPr>
              <a:t> de </a:t>
            </a:r>
            <a:r>
              <a:rPr lang="en-US" sz="3000" b="1" dirty="0" err="1">
                <a:solidFill>
                  <a:schemeClr val="accent2">
                    <a:lumMod val="75000"/>
                  </a:schemeClr>
                </a:solidFill>
              </a:rPr>
              <a:t>lenguaje</a:t>
            </a:r>
            <a:endParaRPr lang="en-US" sz="3000" b="1" dirty="0">
              <a:solidFill>
                <a:schemeClr val="accent2">
                  <a:lumMod val="75000"/>
                </a:schemeClr>
              </a:solidFill>
            </a:endParaRPr>
          </a:p>
          <a:p>
            <a:pPr lvl="1"/>
            <a:r>
              <a:rPr lang="en-US" sz="2300" dirty="0" err="1"/>
              <a:t>Vocabulario</a:t>
            </a:r>
            <a:endParaRPr lang="en-US" sz="2300" dirty="0"/>
          </a:p>
          <a:p>
            <a:pPr lvl="1"/>
            <a:r>
              <a:rPr lang="en-US" sz="2300" dirty="0" err="1"/>
              <a:t>Conocimiento</a:t>
            </a:r>
            <a:r>
              <a:rPr lang="en-US" sz="2300" dirty="0"/>
              <a:t> </a:t>
            </a:r>
            <a:r>
              <a:rPr lang="en-US" sz="2300" dirty="0" err="1"/>
              <a:t>previo</a:t>
            </a:r>
            <a:endParaRPr lang="en-US" sz="2300" dirty="0"/>
          </a:p>
          <a:p>
            <a:pPr lvl="1"/>
            <a:r>
              <a:rPr lang="en-US" sz="2300" dirty="0" err="1"/>
              <a:t>Sintáxis</a:t>
            </a:r>
            <a:endParaRPr lang="en-US" sz="2300" dirty="0"/>
          </a:p>
          <a:p>
            <a:pPr lvl="1"/>
            <a:r>
              <a:rPr lang="en-US" sz="2300" dirty="0" err="1"/>
              <a:t>Semántica</a:t>
            </a:r>
            <a:endParaRPr lang="en-US" sz="2300" dirty="0"/>
          </a:p>
          <a:p>
            <a:pPr lvl="1"/>
            <a:endParaRPr lang="en-US" dirty="0"/>
          </a:p>
          <a:p>
            <a:endParaRPr lang="en-US" dirty="0"/>
          </a:p>
          <a:p>
            <a:endParaRPr lang="en-US" dirty="0"/>
          </a:p>
        </p:txBody>
      </p:sp>
      <p:sp>
        <p:nvSpPr>
          <p:cNvPr id="3" name="Content Placeholder 2">
            <a:extLst>
              <a:ext uri="{FF2B5EF4-FFF2-40B4-BE49-F238E27FC236}">
                <a16:creationId xmlns:a16="http://schemas.microsoft.com/office/drawing/2014/main" id="{BF8C5CD4-DA6D-8330-5A42-A3B0245A3E1A}"/>
              </a:ext>
            </a:extLst>
          </p:cNvPr>
          <p:cNvSpPr>
            <a:spLocks noGrp="1"/>
          </p:cNvSpPr>
          <p:nvPr>
            <p:ph sz="half" idx="2"/>
          </p:nvPr>
        </p:nvSpPr>
        <p:spPr>
          <a:xfrm>
            <a:off x="4648200" y="2017485"/>
            <a:ext cx="4038600" cy="3512456"/>
          </a:xfrm>
          <a:prstGeom prst="rect">
            <a:avLst/>
          </a:prstGeom>
        </p:spPr>
        <p:txBody>
          <a:bodyPr/>
          <a:lstStyle/>
          <a:p>
            <a:pPr marL="0" indent="0">
              <a:buNone/>
            </a:pPr>
            <a:r>
              <a:rPr lang="en-US" sz="3000" b="1" dirty="0">
                <a:solidFill>
                  <a:srgbClr val="C00000"/>
                </a:solidFill>
              </a:rPr>
              <a:t>Lenguaje</a:t>
            </a:r>
          </a:p>
          <a:p>
            <a:r>
              <a:rPr lang="en-US" sz="2300" dirty="0" err="1"/>
              <a:t>Fonología</a:t>
            </a:r>
            <a:endParaRPr lang="en-US" sz="2300" dirty="0"/>
          </a:p>
          <a:p>
            <a:r>
              <a:rPr lang="en-US" sz="2300" dirty="0" err="1"/>
              <a:t>Morfología</a:t>
            </a:r>
            <a:endParaRPr lang="en-US" sz="2300" dirty="0"/>
          </a:p>
          <a:p>
            <a:r>
              <a:rPr lang="en-US" sz="2300" dirty="0" err="1"/>
              <a:t>Gramática</a:t>
            </a:r>
            <a:endParaRPr lang="en-US" sz="2300" dirty="0"/>
          </a:p>
          <a:p>
            <a:r>
              <a:rPr lang="en-US" sz="2300" dirty="0" err="1"/>
              <a:t>Convenciones</a:t>
            </a:r>
            <a:r>
              <a:rPr lang="en-US" sz="2300" dirty="0"/>
              <a:t> de la </a:t>
            </a:r>
            <a:r>
              <a:rPr lang="en-US" sz="2300" dirty="0" err="1"/>
              <a:t>ortografía</a:t>
            </a:r>
            <a:endParaRPr lang="en-US" sz="2300" dirty="0"/>
          </a:p>
          <a:p>
            <a:pPr marL="0" indent="0">
              <a:buNone/>
            </a:pPr>
            <a:r>
              <a:rPr lang="en-US" sz="3000" b="1" dirty="0" err="1">
                <a:solidFill>
                  <a:srgbClr val="C00000"/>
                </a:solidFill>
              </a:rPr>
              <a:t>Comprensión</a:t>
            </a:r>
            <a:r>
              <a:rPr lang="en-US" sz="3000" b="1" dirty="0">
                <a:solidFill>
                  <a:srgbClr val="C00000"/>
                </a:solidFill>
              </a:rPr>
              <a:t> </a:t>
            </a:r>
            <a:r>
              <a:rPr lang="en-US" sz="3000" b="1" dirty="0" err="1">
                <a:solidFill>
                  <a:srgbClr val="C00000"/>
                </a:solidFill>
              </a:rPr>
              <a:t>lectora</a:t>
            </a:r>
            <a:endParaRPr lang="en-US" sz="3000" b="1" dirty="0">
              <a:solidFill>
                <a:srgbClr val="C00000"/>
              </a:solidFill>
            </a:endParaRPr>
          </a:p>
          <a:p>
            <a:pPr marL="0" indent="0">
              <a:buNone/>
            </a:pPr>
            <a:r>
              <a:rPr lang="en-US" sz="3000" b="1" dirty="0">
                <a:solidFill>
                  <a:srgbClr val="C00000"/>
                </a:solidFill>
              </a:rPr>
              <a:t>Escritura</a:t>
            </a:r>
          </a:p>
          <a:p>
            <a:r>
              <a:rPr lang="en-US" sz="2300" dirty="0" err="1"/>
              <a:t>Caligrafía</a:t>
            </a:r>
            <a:endParaRPr lang="en-US" sz="2300" dirty="0"/>
          </a:p>
          <a:p>
            <a:r>
              <a:rPr lang="en-US" sz="2300" dirty="0" err="1"/>
              <a:t>Deletreo</a:t>
            </a:r>
            <a:r>
              <a:rPr lang="en-US" sz="2300" dirty="0"/>
              <a:t> (</a:t>
            </a:r>
            <a:r>
              <a:rPr lang="en-US" sz="2300" dirty="0" err="1"/>
              <a:t>ortografía</a:t>
            </a:r>
            <a:r>
              <a:rPr lang="en-US" sz="2300" dirty="0"/>
              <a:t>)</a:t>
            </a:r>
          </a:p>
          <a:p>
            <a:r>
              <a:rPr lang="en-US" sz="2300" dirty="0" err="1"/>
              <a:t>Gramática</a:t>
            </a:r>
            <a:r>
              <a:rPr lang="en-US" sz="2300" dirty="0"/>
              <a:t> y </a:t>
            </a:r>
            <a:r>
              <a:rPr lang="en-US" sz="2300" dirty="0" err="1"/>
              <a:t>Redacción</a:t>
            </a:r>
            <a:endParaRPr lang="en-US" sz="2300" dirty="0"/>
          </a:p>
          <a:p>
            <a:pPr marL="0" indent="0">
              <a:buNone/>
            </a:pPr>
            <a:endParaRPr lang="en-US" b="1" dirty="0">
              <a:solidFill>
                <a:srgbClr val="C00000"/>
              </a:solidFill>
            </a:endParaRPr>
          </a:p>
        </p:txBody>
      </p:sp>
    </p:spTree>
    <p:extLst>
      <p:ext uri="{BB962C8B-B14F-4D97-AF65-F5344CB8AC3E}">
        <p14:creationId xmlns:p14="http://schemas.microsoft.com/office/powerpoint/2010/main" val="175823930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5A7D2-44FB-6BFB-7622-4F69618BFB5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58EA550-1998-1A3B-DF26-D77377001C72}"/>
              </a:ext>
            </a:extLst>
          </p:cNvPr>
          <p:cNvSpPr txBox="1"/>
          <p:nvPr/>
        </p:nvSpPr>
        <p:spPr>
          <a:xfrm>
            <a:off x="1182915" y="198361"/>
            <a:ext cx="6118726" cy="707886"/>
          </a:xfrm>
          <a:prstGeom prst="rect">
            <a:avLst/>
          </a:prstGeom>
          <a:noFill/>
        </p:spPr>
        <p:txBody>
          <a:bodyPr wrap="none" rtlCol="0">
            <a:spAutoFit/>
          </a:bodyPr>
          <a:lstStyle/>
          <a:p>
            <a:r>
              <a:rPr lang="en-US" sz="4000" b="1" dirty="0"/>
              <a:t>La </a:t>
            </a:r>
            <a:r>
              <a:rPr lang="en-US" sz="4000" b="1" dirty="0" err="1"/>
              <a:t>lectoescritura</a:t>
            </a:r>
            <a:r>
              <a:rPr lang="en-US" sz="4000" b="1" dirty="0"/>
              <a:t> </a:t>
            </a:r>
            <a:r>
              <a:rPr lang="en-US" sz="4000" b="1" dirty="0" err="1"/>
              <a:t>en</a:t>
            </a:r>
            <a:r>
              <a:rPr lang="en-US" sz="4000" b="1" dirty="0"/>
              <a:t> </a:t>
            </a:r>
            <a:r>
              <a:rPr lang="en-US" sz="4000" b="1" dirty="0" err="1"/>
              <a:t>español</a:t>
            </a:r>
            <a:endParaRPr lang="en-US" sz="4000" b="1" dirty="0"/>
          </a:p>
        </p:txBody>
      </p:sp>
      <p:sp>
        <p:nvSpPr>
          <p:cNvPr id="6" name="TextBox 5">
            <a:extLst>
              <a:ext uri="{FF2B5EF4-FFF2-40B4-BE49-F238E27FC236}">
                <a16:creationId xmlns:a16="http://schemas.microsoft.com/office/drawing/2014/main" id="{469B3A94-ACDA-D663-C471-E513901A3E4F}"/>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1DA68D78-39AA-38F4-93C2-F6BE0435B149}"/>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EEF88554-D12A-B217-CD93-AEBF429C2E70}"/>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7CAE687E-167B-3E96-3AAE-8B8733EE33E5}"/>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AD003B7D-E4B4-19E4-1778-520761DD1B87}"/>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92AACCE1-7472-F9F4-3EC8-6CDAED79C8B8}"/>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95C8EB3A-CC10-D47E-5211-058E0BA4036B}"/>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0F3C9BCF-6D5B-A799-3A72-4822A1E38A6D}"/>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61E83CAF-B206-CD9C-91B5-C485BA322ED5}"/>
              </a:ext>
            </a:extLst>
          </p:cNvPr>
          <p:cNvSpPr/>
          <p:nvPr/>
        </p:nvSpPr>
        <p:spPr>
          <a:xfrm>
            <a:off x="-71918" y="1364343"/>
            <a:ext cx="7236671" cy="5493657"/>
          </a:xfrm>
          <a:prstGeom prst="frame">
            <a:avLst>
              <a:gd name="adj1" fmla="val 6952"/>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D1D37169-3DA4-3248-F5DB-7D13E57C7B15}"/>
              </a:ext>
            </a:extLst>
          </p:cNvPr>
          <p:cNvSpPr txBox="1"/>
          <p:nvPr/>
        </p:nvSpPr>
        <p:spPr>
          <a:xfrm>
            <a:off x="304800" y="5133654"/>
            <a:ext cx="6357257" cy="1323439"/>
          </a:xfrm>
          <a:prstGeom prst="rect">
            <a:avLst/>
          </a:prstGeom>
          <a:noFill/>
        </p:spPr>
        <p:txBody>
          <a:bodyPr wrap="square" rtlCol="0">
            <a:spAutoFit/>
          </a:bodyPr>
          <a:lstStyle/>
          <a:p>
            <a:pPr algn="ctr"/>
            <a:r>
              <a:rPr lang="en-US" sz="4000" b="1" dirty="0">
                <a:solidFill>
                  <a:srgbClr val="7030A0"/>
                </a:solidFill>
              </a:rPr>
              <a:t>La </a:t>
            </a:r>
            <a:r>
              <a:rPr lang="en-US" sz="4000" b="1" dirty="0" err="1">
                <a:solidFill>
                  <a:srgbClr val="7030A0"/>
                </a:solidFill>
              </a:rPr>
              <a:t>oralidad</a:t>
            </a:r>
            <a:r>
              <a:rPr lang="en-US" sz="4000" b="1" dirty="0">
                <a:solidFill>
                  <a:srgbClr val="7030A0"/>
                </a:solidFill>
              </a:rPr>
              <a:t> </a:t>
            </a:r>
          </a:p>
          <a:p>
            <a:pPr algn="ctr"/>
            <a:r>
              <a:rPr lang="en-US" sz="4000" b="1" dirty="0">
                <a:solidFill>
                  <a:srgbClr val="7030A0"/>
                </a:solidFill>
              </a:rPr>
              <a:t>(Desarrollo del </a:t>
            </a:r>
            <a:r>
              <a:rPr lang="en-US" sz="4000" b="1" dirty="0" err="1">
                <a:solidFill>
                  <a:srgbClr val="7030A0"/>
                </a:solidFill>
              </a:rPr>
              <a:t>lenguaje</a:t>
            </a:r>
            <a:r>
              <a:rPr lang="en-US" sz="4000" b="1" dirty="0">
                <a:solidFill>
                  <a:srgbClr val="7030A0"/>
                </a:solidFill>
              </a:rPr>
              <a:t> oral</a:t>
            </a:r>
            <a:r>
              <a:rPr lang="en-US" sz="3600" dirty="0">
                <a:solidFill>
                  <a:srgbClr val="7030A0"/>
                </a:solidFill>
              </a:rPr>
              <a:t>)</a:t>
            </a:r>
          </a:p>
        </p:txBody>
      </p:sp>
      <p:sp>
        <p:nvSpPr>
          <p:cNvPr id="13" name="Frame 12">
            <a:extLst>
              <a:ext uri="{FF2B5EF4-FFF2-40B4-BE49-F238E27FC236}">
                <a16:creationId xmlns:a16="http://schemas.microsoft.com/office/drawing/2014/main" id="{FA32B753-3ECF-F89D-C01B-6BFA08D16DFB}"/>
              </a:ext>
            </a:extLst>
          </p:cNvPr>
          <p:cNvSpPr/>
          <p:nvPr/>
        </p:nvSpPr>
        <p:spPr>
          <a:xfrm>
            <a:off x="-71918" y="1146629"/>
            <a:ext cx="9215918" cy="6066972"/>
          </a:xfrm>
          <a:prstGeom prst="frame">
            <a:avLst>
              <a:gd name="adj1" fmla="val 6250"/>
            </a:avLst>
          </a:prstGeom>
          <a:solidFill>
            <a:srgbClr val="00896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57194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9832707-8D0C-6154-752D-77FD61943574}"/>
              </a:ext>
            </a:extLst>
          </p:cNvPr>
          <p:cNvSpPr>
            <a:spLocks noGrp="1"/>
          </p:cNvSpPr>
          <p:nvPr>
            <p:ph type="ftr" sz="quarter" idx="11"/>
          </p:nvPr>
        </p:nvSpPr>
        <p:spPr/>
        <p:txBody>
          <a:bodyPr/>
          <a:lstStyle/>
          <a:p>
            <a:pPr>
              <a:defRPr/>
            </a:pPr>
            <a:endParaRPr lang="en-US"/>
          </a:p>
        </p:txBody>
      </p:sp>
      <p:pic>
        <p:nvPicPr>
          <p:cNvPr id="6" name="Picture 5" descr="A screenshot of a document&#10;&#10;AI-generated content may be incorrect.">
            <a:extLst>
              <a:ext uri="{FF2B5EF4-FFF2-40B4-BE49-F238E27FC236}">
                <a16:creationId xmlns:a16="http://schemas.microsoft.com/office/drawing/2014/main" id="{381D8C1F-EE9F-EBB6-48AE-9FEE636DD4D8}"/>
              </a:ext>
            </a:extLst>
          </p:cNvPr>
          <p:cNvPicPr>
            <a:picLocks noChangeAspect="1"/>
          </p:cNvPicPr>
          <p:nvPr/>
        </p:nvPicPr>
        <p:blipFill>
          <a:blip r:embed="rId2"/>
          <a:stretch>
            <a:fillRect/>
          </a:stretch>
        </p:blipFill>
        <p:spPr>
          <a:xfrm>
            <a:off x="1103586" y="136525"/>
            <a:ext cx="6288690" cy="6749499"/>
          </a:xfrm>
          <a:prstGeom prst="rect">
            <a:avLst/>
          </a:prstGeom>
        </p:spPr>
      </p:pic>
      <p:sp>
        <p:nvSpPr>
          <p:cNvPr id="7" name="TextBox 6">
            <a:extLst>
              <a:ext uri="{FF2B5EF4-FFF2-40B4-BE49-F238E27FC236}">
                <a16:creationId xmlns:a16="http://schemas.microsoft.com/office/drawing/2014/main" id="{443420F6-A940-ED42-FC96-2B1FF003AF40}"/>
              </a:ext>
            </a:extLst>
          </p:cNvPr>
          <p:cNvSpPr txBox="1"/>
          <p:nvPr/>
        </p:nvSpPr>
        <p:spPr>
          <a:xfrm>
            <a:off x="7520152" y="882869"/>
            <a:ext cx="1168205" cy="430887"/>
          </a:xfrm>
          <a:prstGeom prst="rect">
            <a:avLst/>
          </a:prstGeom>
          <a:noFill/>
        </p:spPr>
        <p:txBody>
          <a:bodyPr wrap="none" rtlCol="0">
            <a:spAutoFit/>
          </a:bodyPr>
          <a:lstStyle/>
          <a:p>
            <a:r>
              <a:rPr lang="en-US" sz="2200" b="1" dirty="0">
                <a:highlight>
                  <a:srgbClr val="FFFF00"/>
                </a:highlight>
              </a:rPr>
              <a:t>Página 2</a:t>
            </a:r>
          </a:p>
        </p:txBody>
      </p:sp>
    </p:spTree>
    <p:extLst>
      <p:ext uri="{BB962C8B-B14F-4D97-AF65-F5344CB8AC3E}">
        <p14:creationId xmlns:p14="http://schemas.microsoft.com/office/powerpoint/2010/main" val="363422575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84B71-8B33-F306-F380-7F355BA4ED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338E5F-59AB-71B3-C7C8-43A9E9FC2C16}"/>
              </a:ext>
            </a:extLst>
          </p:cNvPr>
          <p:cNvSpPr txBox="1"/>
          <p:nvPr/>
        </p:nvSpPr>
        <p:spPr>
          <a:xfrm>
            <a:off x="1182915" y="198361"/>
            <a:ext cx="5684313" cy="707886"/>
          </a:xfrm>
          <a:prstGeom prst="rect">
            <a:avLst/>
          </a:prstGeom>
          <a:noFill/>
        </p:spPr>
        <p:txBody>
          <a:bodyPr wrap="none" rtlCol="0">
            <a:spAutoFit/>
          </a:bodyPr>
          <a:lstStyle/>
          <a:p>
            <a:r>
              <a:rPr lang="en-US" sz="4000" b="1" dirty="0"/>
              <a:t>La </a:t>
            </a:r>
            <a:r>
              <a:rPr lang="en-US" sz="4000" b="1" dirty="0" err="1"/>
              <a:t>lectoescritura</a:t>
            </a:r>
            <a:r>
              <a:rPr lang="en-US" sz="4000" b="1" dirty="0"/>
              <a:t> </a:t>
            </a:r>
            <a:r>
              <a:rPr lang="en-US" sz="4000" b="1" dirty="0" err="1"/>
              <a:t>en</a:t>
            </a:r>
            <a:r>
              <a:rPr lang="en-US" sz="4000" b="1" dirty="0"/>
              <a:t> </a:t>
            </a:r>
            <a:r>
              <a:rPr lang="en-US" sz="4000" b="1" dirty="0" err="1"/>
              <a:t>inglés</a:t>
            </a:r>
            <a:endParaRPr lang="en-US" sz="4000" b="1" dirty="0"/>
          </a:p>
        </p:txBody>
      </p:sp>
      <p:sp>
        <p:nvSpPr>
          <p:cNvPr id="6" name="TextBox 5">
            <a:extLst>
              <a:ext uri="{FF2B5EF4-FFF2-40B4-BE49-F238E27FC236}">
                <a16:creationId xmlns:a16="http://schemas.microsoft.com/office/drawing/2014/main" id="{FD2D4673-7A3B-4D43-087E-43CC493943F8}"/>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55B8993A-0F8D-90E4-6C5C-AF27C26B462B}"/>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19BF578F-D7D7-950C-9F95-20EDBF3C5699}"/>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C7FBD013-A92C-D65C-190D-7DD6F50CB3ED}"/>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CDFEE312-711B-A63B-0BAA-14F75E1A1278}"/>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75FE494B-91AB-11C3-0930-89701AA9CA5B}"/>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3608ADB3-E7D4-FCC0-CBCF-79DE4E0D74C9}"/>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1E55E039-61E5-B30B-1CD6-E659A54C32B7}"/>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48ACAFB2-F347-48B0-490C-FD2F61D800DE}"/>
              </a:ext>
            </a:extLst>
          </p:cNvPr>
          <p:cNvSpPr/>
          <p:nvPr/>
        </p:nvSpPr>
        <p:spPr>
          <a:xfrm>
            <a:off x="-71918" y="1364343"/>
            <a:ext cx="7236671" cy="5493657"/>
          </a:xfrm>
          <a:prstGeom prst="frame">
            <a:avLst>
              <a:gd name="adj1" fmla="val 6952"/>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FD3CF950-FD17-55C8-68DE-9DEF580D0662}"/>
              </a:ext>
            </a:extLst>
          </p:cNvPr>
          <p:cNvSpPr txBox="1"/>
          <p:nvPr/>
        </p:nvSpPr>
        <p:spPr>
          <a:xfrm>
            <a:off x="304800" y="5133654"/>
            <a:ext cx="6357257" cy="1323439"/>
          </a:xfrm>
          <a:prstGeom prst="rect">
            <a:avLst/>
          </a:prstGeom>
          <a:noFill/>
        </p:spPr>
        <p:txBody>
          <a:bodyPr wrap="square" rtlCol="0">
            <a:spAutoFit/>
          </a:bodyPr>
          <a:lstStyle/>
          <a:p>
            <a:pPr algn="ctr"/>
            <a:r>
              <a:rPr lang="en-US" sz="4000" b="1" dirty="0">
                <a:solidFill>
                  <a:srgbClr val="7030A0"/>
                </a:solidFill>
              </a:rPr>
              <a:t>La </a:t>
            </a:r>
            <a:r>
              <a:rPr lang="en-US" sz="4000" b="1" dirty="0" err="1">
                <a:solidFill>
                  <a:srgbClr val="7030A0"/>
                </a:solidFill>
              </a:rPr>
              <a:t>oralidad</a:t>
            </a:r>
            <a:r>
              <a:rPr lang="en-US" sz="4000" b="1" dirty="0">
                <a:solidFill>
                  <a:srgbClr val="7030A0"/>
                </a:solidFill>
              </a:rPr>
              <a:t> </a:t>
            </a:r>
          </a:p>
          <a:p>
            <a:pPr algn="ctr"/>
            <a:r>
              <a:rPr lang="en-US" sz="4000" b="1" dirty="0">
                <a:solidFill>
                  <a:srgbClr val="7030A0"/>
                </a:solidFill>
              </a:rPr>
              <a:t>(Desarrollo del </a:t>
            </a:r>
            <a:r>
              <a:rPr lang="en-US" sz="4000" b="1" dirty="0" err="1">
                <a:solidFill>
                  <a:srgbClr val="7030A0"/>
                </a:solidFill>
              </a:rPr>
              <a:t>lenguaje</a:t>
            </a:r>
            <a:r>
              <a:rPr lang="en-US" sz="4000" b="1" dirty="0">
                <a:solidFill>
                  <a:srgbClr val="7030A0"/>
                </a:solidFill>
              </a:rPr>
              <a:t> oral</a:t>
            </a:r>
            <a:r>
              <a:rPr lang="en-US" sz="3600" dirty="0">
                <a:solidFill>
                  <a:srgbClr val="7030A0"/>
                </a:solidFill>
              </a:rPr>
              <a:t>)</a:t>
            </a:r>
          </a:p>
        </p:txBody>
      </p:sp>
      <p:sp>
        <p:nvSpPr>
          <p:cNvPr id="13" name="Frame 12">
            <a:extLst>
              <a:ext uri="{FF2B5EF4-FFF2-40B4-BE49-F238E27FC236}">
                <a16:creationId xmlns:a16="http://schemas.microsoft.com/office/drawing/2014/main" id="{46C9326C-6934-C498-30A2-55262AF195E2}"/>
              </a:ext>
            </a:extLst>
          </p:cNvPr>
          <p:cNvSpPr/>
          <p:nvPr/>
        </p:nvSpPr>
        <p:spPr>
          <a:xfrm>
            <a:off x="-71918" y="1146629"/>
            <a:ext cx="9215918" cy="6066972"/>
          </a:xfrm>
          <a:prstGeom prst="frame">
            <a:avLst>
              <a:gd name="adj1" fmla="val 6250"/>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988521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11198-81EF-B164-B157-67EDE694D0C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FB6C98-B2C2-D638-4F61-B8E2FB56FD75}"/>
              </a:ext>
            </a:extLst>
          </p:cNvPr>
          <p:cNvSpPr txBox="1"/>
          <p:nvPr/>
        </p:nvSpPr>
        <p:spPr>
          <a:xfrm>
            <a:off x="1574801" y="198361"/>
            <a:ext cx="5507983" cy="707886"/>
          </a:xfrm>
          <a:prstGeom prst="rect">
            <a:avLst/>
          </a:prstGeom>
          <a:noFill/>
        </p:spPr>
        <p:txBody>
          <a:bodyPr wrap="none" rtlCol="0">
            <a:spAutoFit/>
          </a:bodyPr>
          <a:lstStyle/>
          <a:p>
            <a:r>
              <a:rPr lang="en-US" sz="4000" b="1" dirty="0"/>
              <a:t>La </a:t>
            </a:r>
            <a:r>
              <a:rPr lang="en-US" sz="4000" b="1" dirty="0" err="1"/>
              <a:t>lectoescritura</a:t>
            </a:r>
            <a:r>
              <a:rPr lang="en-US" sz="4000" b="1" dirty="0"/>
              <a:t> </a:t>
            </a:r>
            <a:r>
              <a:rPr lang="en-US" sz="4000" b="1" dirty="0" err="1"/>
              <a:t>bilingüe</a:t>
            </a:r>
            <a:endParaRPr lang="en-US" sz="4000" b="1" dirty="0"/>
          </a:p>
        </p:txBody>
      </p:sp>
      <p:sp>
        <p:nvSpPr>
          <p:cNvPr id="6" name="TextBox 5">
            <a:extLst>
              <a:ext uri="{FF2B5EF4-FFF2-40B4-BE49-F238E27FC236}">
                <a16:creationId xmlns:a16="http://schemas.microsoft.com/office/drawing/2014/main" id="{C60FA5D2-9B49-5CF2-71A7-E06240B821B3}"/>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9" name="TextBox 8">
            <a:extLst>
              <a:ext uri="{FF2B5EF4-FFF2-40B4-BE49-F238E27FC236}">
                <a16:creationId xmlns:a16="http://schemas.microsoft.com/office/drawing/2014/main" id="{9A3A3E63-8433-75BF-CA4E-A87AFA0693EA}"/>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F08FF030-B026-FD39-F01C-461089136FDC}"/>
              </a:ext>
            </a:extLst>
          </p:cNvPr>
          <p:cNvSpPr txBox="1"/>
          <p:nvPr/>
        </p:nvSpPr>
        <p:spPr>
          <a:xfrm>
            <a:off x="7164753" y="3000054"/>
            <a:ext cx="2165145" cy="954107"/>
          </a:xfrm>
          <a:prstGeom prst="rect">
            <a:avLst/>
          </a:prstGeom>
          <a:solidFill>
            <a:srgbClr val="FFC000"/>
          </a:solidFill>
        </p:spPr>
        <p:txBody>
          <a:bodyPr wrap="non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4" name="TextBox 3">
            <a:extLst>
              <a:ext uri="{FF2B5EF4-FFF2-40B4-BE49-F238E27FC236}">
                <a16:creationId xmlns:a16="http://schemas.microsoft.com/office/drawing/2014/main" id="{07ED738A-8649-6ABB-646C-A4FDECBA1D5E}"/>
              </a:ext>
            </a:extLst>
          </p:cNvPr>
          <p:cNvSpPr txBox="1"/>
          <p:nvPr/>
        </p:nvSpPr>
        <p:spPr>
          <a:xfrm>
            <a:off x="3785663" y="2641600"/>
            <a:ext cx="2206846"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7" name="Donut 6">
            <a:extLst>
              <a:ext uri="{FF2B5EF4-FFF2-40B4-BE49-F238E27FC236}">
                <a16:creationId xmlns:a16="http://schemas.microsoft.com/office/drawing/2014/main" id="{5A444F77-D074-BD70-A399-BAD6F9D7799B}"/>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9BAD7CE2-8382-45B2-67CD-92AA903FB285}"/>
              </a:ext>
            </a:extLst>
          </p:cNvPr>
          <p:cNvSpPr txBox="1"/>
          <p:nvPr/>
        </p:nvSpPr>
        <p:spPr>
          <a:xfrm>
            <a:off x="420914" y="2481944"/>
            <a:ext cx="2223466" cy="1323439"/>
          </a:xfrm>
          <a:prstGeom prst="rect">
            <a:avLst/>
          </a:prstGeom>
          <a:solidFill>
            <a:srgbClr val="FFFF00"/>
          </a:solidFill>
        </p:spPr>
        <p:txBody>
          <a:bodyPr wrap="square" rtlCol="0">
            <a:spAutoFit/>
          </a:bodyPr>
          <a:lstStyle/>
          <a:p>
            <a:pPr algn="ctr"/>
            <a:r>
              <a:rPr lang="en-US" sz="8000" b="1" dirty="0"/>
              <a:t>CL</a:t>
            </a:r>
          </a:p>
        </p:txBody>
      </p:sp>
      <p:sp>
        <p:nvSpPr>
          <p:cNvPr id="3" name="Donut 2">
            <a:extLst>
              <a:ext uri="{FF2B5EF4-FFF2-40B4-BE49-F238E27FC236}">
                <a16:creationId xmlns:a16="http://schemas.microsoft.com/office/drawing/2014/main" id="{1F9EEA03-7A44-212A-B908-8FDFBB6E32A8}"/>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E349524C-E435-DCA5-C519-03157FE64E62}"/>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Frame 7">
            <a:extLst>
              <a:ext uri="{FF2B5EF4-FFF2-40B4-BE49-F238E27FC236}">
                <a16:creationId xmlns:a16="http://schemas.microsoft.com/office/drawing/2014/main" id="{3938E985-8144-07E2-73F1-6A48CDFE76AD}"/>
              </a:ext>
            </a:extLst>
          </p:cNvPr>
          <p:cNvSpPr/>
          <p:nvPr/>
        </p:nvSpPr>
        <p:spPr>
          <a:xfrm>
            <a:off x="-71918" y="1364343"/>
            <a:ext cx="7236671" cy="5493657"/>
          </a:xfrm>
          <a:prstGeom prst="frame">
            <a:avLst>
              <a:gd name="adj1" fmla="val 6952"/>
            </a:avLst>
          </a:prstGeom>
          <a:solidFill>
            <a:srgbClr val="7030A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TextBox 11">
            <a:extLst>
              <a:ext uri="{FF2B5EF4-FFF2-40B4-BE49-F238E27FC236}">
                <a16:creationId xmlns:a16="http://schemas.microsoft.com/office/drawing/2014/main" id="{7111A115-83D2-A293-9F6F-D3E002C94B49}"/>
              </a:ext>
            </a:extLst>
          </p:cNvPr>
          <p:cNvSpPr txBox="1"/>
          <p:nvPr/>
        </p:nvSpPr>
        <p:spPr>
          <a:xfrm>
            <a:off x="304800" y="5133654"/>
            <a:ext cx="6357257" cy="1323439"/>
          </a:xfrm>
          <a:prstGeom prst="rect">
            <a:avLst/>
          </a:prstGeom>
          <a:noFill/>
        </p:spPr>
        <p:txBody>
          <a:bodyPr wrap="square" rtlCol="0">
            <a:spAutoFit/>
          </a:bodyPr>
          <a:lstStyle/>
          <a:p>
            <a:pPr algn="ctr"/>
            <a:r>
              <a:rPr lang="en-US" sz="4000" b="1" dirty="0">
                <a:solidFill>
                  <a:srgbClr val="7030A0"/>
                </a:solidFill>
              </a:rPr>
              <a:t>La </a:t>
            </a:r>
            <a:r>
              <a:rPr lang="en-US" sz="4000" b="1" dirty="0" err="1">
                <a:solidFill>
                  <a:srgbClr val="7030A0"/>
                </a:solidFill>
              </a:rPr>
              <a:t>oralidad</a:t>
            </a:r>
            <a:r>
              <a:rPr lang="en-US" sz="4000" b="1" dirty="0">
                <a:solidFill>
                  <a:srgbClr val="7030A0"/>
                </a:solidFill>
              </a:rPr>
              <a:t> </a:t>
            </a:r>
          </a:p>
          <a:p>
            <a:pPr algn="ctr"/>
            <a:r>
              <a:rPr lang="en-US" sz="4000" b="1" dirty="0">
                <a:solidFill>
                  <a:srgbClr val="7030A0"/>
                </a:solidFill>
              </a:rPr>
              <a:t>(Desarrollo del </a:t>
            </a:r>
            <a:r>
              <a:rPr lang="en-US" sz="4000" b="1" dirty="0" err="1">
                <a:solidFill>
                  <a:srgbClr val="7030A0"/>
                </a:solidFill>
              </a:rPr>
              <a:t>lenguaje</a:t>
            </a:r>
            <a:r>
              <a:rPr lang="en-US" sz="4000" b="1" dirty="0">
                <a:solidFill>
                  <a:srgbClr val="7030A0"/>
                </a:solidFill>
              </a:rPr>
              <a:t> oral</a:t>
            </a:r>
            <a:r>
              <a:rPr lang="en-US" sz="3600" dirty="0">
                <a:solidFill>
                  <a:srgbClr val="7030A0"/>
                </a:solidFill>
              </a:rPr>
              <a:t>)</a:t>
            </a:r>
          </a:p>
        </p:txBody>
      </p:sp>
      <p:sp>
        <p:nvSpPr>
          <p:cNvPr id="13" name="Frame 12">
            <a:extLst>
              <a:ext uri="{FF2B5EF4-FFF2-40B4-BE49-F238E27FC236}">
                <a16:creationId xmlns:a16="http://schemas.microsoft.com/office/drawing/2014/main" id="{F0B56B87-0A64-6448-9788-395C2F799313}"/>
              </a:ext>
            </a:extLst>
          </p:cNvPr>
          <p:cNvSpPr/>
          <p:nvPr/>
        </p:nvSpPr>
        <p:spPr>
          <a:xfrm>
            <a:off x="-71918" y="769257"/>
            <a:ext cx="9215918" cy="6444344"/>
          </a:xfrm>
          <a:prstGeom prst="frame">
            <a:avLst>
              <a:gd name="adj1" fmla="val 6250"/>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a:extLst>
              <a:ext uri="{FF2B5EF4-FFF2-40B4-BE49-F238E27FC236}">
                <a16:creationId xmlns:a16="http://schemas.microsoft.com/office/drawing/2014/main" id="{9CFFDC74-DC2A-528A-0F21-8839FB8D1269}"/>
              </a:ext>
            </a:extLst>
          </p:cNvPr>
          <p:cNvSpPr/>
          <p:nvPr/>
        </p:nvSpPr>
        <p:spPr>
          <a:xfrm>
            <a:off x="25400" y="1110342"/>
            <a:ext cx="9093200" cy="5871029"/>
          </a:xfrm>
          <a:prstGeom prst="frame">
            <a:avLst>
              <a:gd name="adj1" fmla="val 6250"/>
            </a:avLst>
          </a:prstGeom>
          <a:solidFill>
            <a:srgbClr val="00896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1289416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A1188-A386-363A-69EE-AC3D1D8815B9}"/>
            </a:ext>
          </a:extLst>
        </p:cNvPr>
        <p:cNvGrpSpPr/>
        <p:nvPr/>
      </p:nvGrpSpPr>
      <p:grpSpPr>
        <a:xfrm>
          <a:off x="0" y="0"/>
          <a:ext cx="0" cy="0"/>
          <a:chOff x="0" y="0"/>
          <a:chExt cx="0" cy="0"/>
        </a:xfrm>
      </p:grpSpPr>
      <p:pic>
        <p:nvPicPr>
          <p:cNvPr id="6" name="Picture 5" descr="A diagram of a rope&#10;&#10;AI-generated content may be incorrect.">
            <a:extLst>
              <a:ext uri="{FF2B5EF4-FFF2-40B4-BE49-F238E27FC236}">
                <a16:creationId xmlns:a16="http://schemas.microsoft.com/office/drawing/2014/main" id="{F6C870A4-1A3B-D9EA-A476-74613B116D9A}"/>
              </a:ext>
            </a:extLst>
          </p:cNvPr>
          <p:cNvPicPr>
            <a:picLocks noChangeAspect="1"/>
          </p:cNvPicPr>
          <p:nvPr/>
        </p:nvPicPr>
        <p:blipFill>
          <a:blip r:embed="rId2"/>
          <a:stretch>
            <a:fillRect/>
          </a:stretch>
        </p:blipFill>
        <p:spPr>
          <a:xfrm>
            <a:off x="0" y="319314"/>
            <a:ext cx="9194841" cy="4764314"/>
          </a:xfrm>
          <a:prstGeom prst="rect">
            <a:avLst/>
          </a:prstGeom>
          <a:noFill/>
        </p:spPr>
      </p:pic>
      <p:sp>
        <p:nvSpPr>
          <p:cNvPr id="2" name="TextBox 1">
            <a:extLst>
              <a:ext uri="{FF2B5EF4-FFF2-40B4-BE49-F238E27FC236}">
                <a16:creationId xmlns:a16="http://schemas.microsoft.com/office/drawing/2014/main" id="{6234A358-D7BC-32CB-3B58-7D68417A050D}"/>
              </a:ext>
            </a:extLst>
          </p:cNvPr>
          <p:cNvSpPr txBox="1"/>
          <p:nvPr/>
        </p:nvSpPr>
        <p:spPr>
          <a:xfrm>
            <a:off x="4833257" y="4426858"/>
            <a:ext cx="2046514" cy="2585323"/>
          </a:xfrm>
          <a:prstGeom prst="rect">
            <a:avLst/>
          </a:prstGeom>
          <a:solidFill>
            <a:srgbClr val="FFFF00"/>
          </a:solidFill>
        </p:spPr>
        <p:txBody>
          <a:bodyPr wrap="square" rtlCol="0">
            <a:spAutoFit/>
          </a:bodyPr>
          <a:lstStyle/>
          <a:p>
            <a:r>
              <a:rPr lang="es-ES" sz="2400" b="1" dirty="0"/>
              <a:t>Escritura:</a:t>
            </a:r>
            <a:endParaRPr lang="en-US" sz="2400" b="1" dirty="0"/>
          </a:p>
          <a:p>
            <a:pPr marL="285750" lvl="0" indent="-285750">
              <a:buFont typeface="Arial" panose="020B0604020202020204" pitchFamily="34" charset="0"/>
              <a:buChar char="•"/>
            </a:pPr>
            <a:r>
              <a:rPr lang="es-ES" sz="2400" b="1" dirty="0"/>
              <a:t>Oralidad</a:t>
            </a:r>
            <a:endParaRPr lang="en-US" sz="2400" b="1" dirty="0"/>
          </a:p>
          <a:p>
            <a:pPr marL="285750" lvl="0" indent="-285750">
              <a:buFont typeface="Arial" panose="020B0604020202020204" pitchFamily="34" charset="0"/>
              <a:buChar char="•"/>
            </a:pPr>
            <a:r>
              <a:rPr lang="es-ES" sz="2400" b="1" dirty="0"/>
              <a:t>Caligrafía</a:t>
            </a:r>
            <a:endParaRPr lang="en-US" sz="2400" b="1" dirty="0"/>
          </a:p>
          <a:p>
            <a:pPr marL="285750" lvl="0" indent="-285750">
              <a:buFont typeface="Arial" panose="020B0604020202020204" pitchFamily="34" charset="0"/>
              <a:buChar char="•"/>
            </a:pPr>
            <a:r>
              <a:rPr lang="es-ES" sz="2400" b="1" dirty="0"/>
              <a:t>Ortografía</a:t>
            </a:r>
            <a:endParaRPr lang="en-US" sz="2400" b="1" dirty="0"/>
          </a:p>
          <a:p>
            <a:pPr marL="285750" lvl="0" indent="-285750">
              <a:buFont typeface="Arial" panose="020B0604020202020204" pitchFamily="34" charset="0"/>
              <a:buChar char="•"/>
            </a:pPr>
            <a:r>
              <a:rPr lang="es-ES" sz="2400" b="1" dirty="0"/>
              <a:t>Gramática</a:t>
            </a:r>
            <a:endParaRPr lang="en-US" sz="2400" b="1" dirty="0"/>
          </a:p>
          <a:p>
            <a:pPr marL="285750" lvl="0" indent="-285750">
              <a:buFont typeface="Arial" panose="020B0604020202020204" pitchFamily="34" charset="0"/>
              <a:buChar char="•"/>
            </a:pPr>
            <a:r>
              <a:rPr lang="es-ES" sz="2400" b="1" dirty="0"/>
              <a:t>Redacción</a:t>
            </a:r>
            <a:endParaRPr lang="en-US" sz="2400" b="1" dirty="0"/>
          </a:p>
          <a:p>
            <a:pPr marL="285750" indent="-285750">
              <a:buFont typeface="Arial" panose="020B0604020202020204" pitchFamily="34" charset="0"/>
              <a:buChar char="•"/>
            </a:pPr>
            <a:endParaRPr lang="en-US" dirty="0"/>
          </a:p>
        </p:txBody>
      </p:sp>
      <p:sp>
        <p:nvSpPr>
          <p:cNvPr id="3" name="Frame 2">
            <a:extLst>
              <a:ext uri="{FF2B5EF4-FFF2-40B4-BE49-F238E27FC236}">
                <a16:creationId xmlns:a16="http://schemas.microsoft.com/office/drawing/2014/main" id="{390BC0F7-7522-1240-7FB1-A447B03DF8A6}"/>
              </a:ext>
            </a:extLst>
          </p:cNvPr>
          <p:cNvSpPr/>
          <p:nvPr/>
        </p:nvSpPr>
        <p:spPr>
          <a:xfrm>
            <a:off x="50841" y="-1"/>
            <a:ext cx="9144000" cy="6812216"/>
          </a:xfrm>
          <a:prstGeom prst="frame">
            <a:avLst>
              <a:gd name="adj1" fmla="val 2693"/>
            </a:avLst>
          </a:prstGeom>
          <a:solidFill>
            <a:srgbClr val="00896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Frame 3">
            <a:extLst>
              <a:ext uri="{FF2B5EF4-FFF2-40B4-BE49-F238E27FC236}">
                <a16:creationId xmlns:a16="http://schemas.microsoft.com/office/drawing/2014/main" id="{6E4ACD77-D42B-00BC-7BED-0308DAFA548A}"/>
              </a:ext>
            </a:extLst>
          </p:cNvPr>
          <p:cNvSpPr/>
          <p:nvPr/>
        </p:nvSpPr>
        <p:spPr>
          <a:xfrm>
            <a:off x="145267" y="199965"/>
            <a:ext cx="9144000" cy="6658035"/>
          </a:xfrm>
          <a:prstGeom prst="frame">
            <a:avLst>
              <a:gd name="adj1" fmla="val 2693"/>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506306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DA742-7EFC-8D4D-D2EA-928239717540}"/>
              </a:ext>
            </a:extLst>
          </p:cNvPr>
          <p:cNvSpPr>
            <a:spLocks noGrp="1"/>
          </p:cNvSpPr>
          <p:nvPr>
            <p:ph type="title" idx="4294967295"/>
          </p:nvPr>
        </p:nvSpPr>
        <p:spPr>
          <a:xfrm>
            <a:off x="275772" y="274638"/>
            <a:ext cx="8229600" cy="1143000"/>
          </a:xfrm>
          <a:prstGeom prst="rect">
            <a:avLst/>
          </a:prstGeom>
        </p:spPr>
        <p:txBody>
          <a:bodyPr/>
          <a:lstStyle/>
          <a:p>
            <a:r>
              <a:rPr lang="en-US" sz="4000" b="1" dirty="0"/>
              <a:t>El </a:t>
            </a:r>
            <a:r>
              <a:rPr lang="en-US" sz="4000" b="1" dirty="0" err="1"/>
              <a:t>esquema</a:t>
            </a:r>
            <a:r>
              <a:rPr lang="en-US" sz="4000" b="1" dirty="0"/>
              <a:t> BUF</a:t>
            </a:r>
            <a:br>
              <a:rPr lang="en-US" sz="3600" b="1" i="1" dirty="0"/>
            </a:br>
            <a:r>
              <a:rPr lang="en-US" sz="3600" b="1" i="1" dirty="0"/>
              <a:t>(Biliteracy Unit Framework)</a:t>
            </a:r>
          </a:p>
        </p:txBody>
      </p:sp>
      <p:sp>
        <p:nvSpPr>
          <p:cNvPr id="3" name="Content Placeholder 2">
            <a:extLst>
              <a:ext uri="{FF2B5EF4-FFF2-40B4-BE49-F238E27FC236}">
                <a16:creationId xmlns:a16="http://schemas.microsoft.com/office/drawing/2014/main" id="{37A77D01-0E6B-11D3-836E-CBC500F9AECD}"/>
              </a:ext>
            </a:extLst>
          </p:cNvPr>
          <p:cNvSpPr>
            <a:spLocks noGrp="1"/>
          </p:cNvSpPr>
          <p:nvPr>
            <p:ph idx="4294967295"/>
          </p:nvPr>
        </p:nvSpPr>
        <p:spPr>
          <a:xfrm>
            <a:off x="304799" y="1570946"/>
            <a:ext cx="8229600" cy="4525962"/>
          </a:xfrm>
          <a:prstGeom prst="rect">
            <a:avLst/>
          </a:prstGeom>
        </p:spPr>
        <p:txBody>
          <a:bodyPr/>
          <a:lstStyle/>
          <a:p>
            <a:pPr lvl="0"/>
            <a:r>
              <a:rPr lang="es-ES" sz="4000" dirty="0"/>
              <a:t>Busca cómo refleja la adquisición de lenguaje</a:t>
            </a:r>
            <a:endParaRPr lang="en-US" sz="4000" dirty="0"/>
          </a:p>
          <a:p>
            <a:r>
              <a:rPr lang="en-US" sz="4000" dirty="0" err="1"/>
              <a:t>Busca</a:t>
            </a:r>
            <a:r>
              <a:rPr lang="en-US" sz="4000" dirty="0"/>
              <a:t> </a:t>
            </a:r>
            <a:r>
              <a:rPr lang="en-US" sz="4000" dirty="0" err="1"/>
              <a:t>cómo</a:t>
            </a:r>
            <a:r>
              <a:rPr lang="en-US" sz="4000" dirty="0"/>
              <a:t> </a:t>
            </a:r>
            <a:r>
              <a:rPr lang="en-US" sz="4000" dirty="0" err="1"/>
              <a:t>refleja</a:t>
            </a:r>
            <a:r>
              <a:rPr lang="en-US" sz="4000" dirty="0"/>
              <a:t> </a:t>
            </a:r>
            <a:r>
              <a:rPr lang="en-US" sz="4000" dirty="0" err="1"/>
              <a:t>el</a:t>
            </a:r>
            <a:r>
              <a:rPr lang="en-US" sz="4000" dirty="0"/>
              <a:t> </a:t>
            </a:r>
            <a:r>
              <a:rPr lang="en-US" sz="4000" dirty="0" err="1"/>
              <a:t>modelo</a:t>
            </a:r>
            <a:r>
              <a:rPr lang="en-US" sz="4000" dirty="0"/>
              <a:t> simple de la </a:t>
            </a:r>
            <a:r>
              <a:rPr lang="en-US" sz="4000" dirty="0" err="1"/>
              <a:t>lectoescritura</a:t>
            </a:r>
            <a:endParaRPr lang="en-US" sz="4000" dirty="0"/>
          </a:p>
          <a:p>
            <a:r>
              <a:rPr lang="en-US" sz="4000" dirty="0" err="1"/>
              <a:t>Busca</a:t>
            </a:r>
            <a:r>
              <a:rPr lang="en-US" sz="4000" dirty="0"/>
              <a:t> </a:t>
            </a:r>
            <a:r>
              <a:rPr lang="en-US" sz="4000" dirty="0" err="1"/>
              <a:t>cómo</a:t>
            </a:r>
            <a:r>
              <a:rPr lang="en-US" sz="4000" dirty="0"/>
              <a:t> </a:t>
            </a:r>
            <a:r>
              <a:rPr lang="en-US" sz="4000" dirty="0" err="1"/>
              <a:t>refleja</a:t>
            </a:r>
            <a:r>
              <a:rPr lang="en-US" sz="4000" dirty="0"/>
              <a:t> la </a:t>
            </a:r>
            <a:r>
              <a:rPr lang="en-US" sz="4000" dirty="0" err="1"/>
              <a:t>cuerda</a:t>
            </a:r>
            <a:r>
              <a:rPr lang="en-US" sz="4000" dirty="0"/>
              <a:t> de </a:t>
            </a:r>
            <a:r>
              <a:rPr lang="en-US" sz="4000" dirty="0" err="1"/>
              <a:t>lectura</a:t>
            </a:r>
            <a:r>
              <a:rPr lang="en-US" sz="4000" dirty="0"/>
              <a:t> para </a:t>
            </a:r>
            <a:r>
              <a:rPr lang="en-US" sz="4000" dirty="0" err="1"/>
              <a:t>estudiantes</a:t>
            </a:r>
            <a:r>
              <a:rPr lang="en-US" sz="4000" dirty="0"/>
              <a:t> </a:t>
            </a:r>
            <a:r>
              <a:rPr lang="en-US" sz="4000" dirty="0" err="1"/>
              <a:t>multilingües</a:t>
            </a:r>
            <a:endParaRPr lang="en-US" sz="4000" dirty="0"/>
          </a:p>
          <a:p>
            <a:r>
              <a:rPr lang="en-US" sz="4000" dirty="0" err="1"/>
              <a:t>Busca</a:t>
            </a:r>
            <a:r>
              <a:rPr lang="en-US" sz="4000" dirty="0"/>
              <a:t> </a:t>
            </a:r>
            <a:r>
              <a:rPr lang="en-US" sz="4000" dirty="0" err="1"/>
              <a:t>los</a:t>
            </a:r>
            <a:r>
              <a:rPr lang="en-US" sz="4000" dirty="0"/>
              <a:t> </a:t>
            </a:r>
            <a:r>
              <a:rPr lang="en-US" sz="4000" dirty="0" err="1"/>
              <a:t>tres</a:t>
            </a:r>
            <a:r>
              <a:rPr lang="en-US" sz="4000" dirty="0"/>
              <a:t> </a:t>
            </a:r>
            <a:r>
              <a:rPr lang="en-US" sz="4000" dirty="0" err="1"/>
              <a:t>espacios</a:t>
            </a:r>
            <a:r>
              <a:rPr lang="en-US" sz="4000" dirty="0"/>
              <a:t> </a:t>
            </a:r>
            <a:r>
              <a:rPr lang="en-US" sz="4000" dirty="0" err="1"/>
              <a:t>lingüísticos</a:t>
            </a:r>
            <a:endParaRPr lang="en-US" sz="4000" dirty="0"/>
          </a:p>
        </p:txBody>
      </p:sp>
    </p:spTree>
    <p:extLst>
      <p:ext uri="{BB962C8B-B14F-4D97-AF65-F5344CB8AC3E}">
        <p14:creationId xmlns:p14="http://schemas.microsoft.com/office/powerpoint/2010/main" val="291551244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FBF69-8A17-7637-217D-91A95576617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ECCB9B4-AB53-CE49-0A91-4870C69D4EF7}"/>
              </a:ext>
            </a:extLst>
          </p:cNvPr>
          <p:cNvSpPr txBox="1"/>
          <p:nvPr/>
        </p:nvSpPr>
        <p:spPr>
          <a:xfrm>
            <a:off x="795191" y="344774"/>
            <a:ext cx="7158637" cy="1200329"/>
          </a:xfrm>
          <a:prstGeom prst="rect">
            <a:avLst/>
          </a:prstGeom>
          <a:solidFill>
            <a:schemeClr val="bg2"/>
          </a:solidFill>
        </p:spPr>
        <p:txBody>
          <a:bodyPr wrap="square" rtlCol="0">
            <a:spAutoFit/>
          </a:bodyPr>
          <a:lstStyle/>
          <a:p>
            <a:pPr algn="ctr"/>
            <a:r>
              <a:rPr lang="en-US" sz="2400" b="1" dirty="0"/>
              <a:t>Biliteracy Unit Framework (BUF): </a:t>
            </a:r>
            <a:r>
              <a:rPr lang="en-US" sz="2400" b="1" dirty="0" err="1"/>
              <a:t>Esquema</a:t>
            </a:r>
            <a:r>
              <a:rPr lang="en-US" sz="2400" b="1" dirty="0"/>
              <a:t> para la </a:t>
            </a:r>
          </a:p>
          <a:p>
            <a:pPr algn="ctr"/>
            <a:r>
              <a:rPr lang="en-US" sz="2400" b="1" dirty="0" err="1"/>
              <a:t>lectoescritura</a:t>
            </a:r>
            <a:r>
              <a:rPr lang="en-US" sz="2400" b="1" dirty="0"/>
              <a:t> </a:t>
            </a:r>
            <a:r>
              <a:rPr lang="en-US" sz="2400" b="1" dirty="0" err="1"/>
              <a:t>bilingüe</a:t>
            </a:r>
            <a:endParaRPr lang="en-US" sz="2400" b="1" dirty="0"/>
          </a:p>
          <a:p>
            <a:r>
              <a:rPr lang="en-US" sz="2400" b="1" dirty="0" err="1"/>
              <a:t>Bilinbüe</a:t>
            </a:r>
            <a:endParaRPr lang="en-US" sz="2400" b="1" dirty="0"/>
          </a:p>
        </p:txBody>
      </p:sp>
      <p:pic>
        <p:nvPicPr>
          <p:cNvPr id="4" name="Picture 3" descr="A close-up of a document&#10;&#10;AI-generated content may be incorrect.">
            <a:extLst>
              <a:ext uri="{FF2B5EF4-FFF2-40B4-BE49-F238E27FC236}">
                <a16:creationId xmlns:a16="http://schemas.microsoft.com/office/drawing/2014/main" id="{8207D255-DA83-2EB6-E751-876BF1BA26D9}"/>
              </a:ext>
            </a:extLst>
          </p:cNvPr>
          <p:cNvPicPr>
            <a:picLocks noChangeAspect="1"/>
          </p:cNvPicPr>
          <p:nvPr/>
        </p:nvPicPr>
        <p:blipFill>
          <a:blip r:embed="rId3"/>
          <a:stretch>
            <a:fillRect/>
          </a:stretch>
        </p:blipFill>
        <p:spPr>
          <a:xfrm>
            <a:off x="626081" y="1175771"/>
            <a:ext cx="8351070" cy="5606771"/>
          </a:xfrm>
          <a:prstGeom prst="rect">
            <a:avLst/>
          </a:prstGeom>
        </p:spPr>
      </p:pic>
      <p:sp>
        <p:nvSpPr>
          <p:cNvPr id="3" name="TextBox 2">
            <a:extLst>
              <a:ext uri="{FF2B5EF4-FFF2-40B4-BE49-F238E27FC236}">
                <a16:creationId xmlns:a16="http://schemas.microsoft.com/office/drawing/2014/main" id="{89D8834E-CD7C-0732-CA73-217CBD359B5A}"/>
              </a:ext>
            </a:extLst>
          </p:cNvPr>
          <p:cNvSpPr txBox="1"/>
          <p:nvPr/>
        </p:nvSpPr>
        <p:spPr>
          <a:xfrm>
            <a:off x="6416566" y="898634"/>
            <a:ext cx="1412951" cy="461665"/>
          </a:xfrm>
          <a:prstGeom prst="rect">
            <a:avLst/>
          </a:prstGeom>
          <a:noFill/>
        </p:spPr>
        <p:txBody>
          <a:bodyPr wrap="none" rtlCol="0">
            <a:spAutoFit/>
          </a:bodyPr>
          <a:lstStyle/>
          <a:p>
            <a:r>
              <a:rPr lang="en-US" sz="2400" b="1" dirty="0">
                <a:highlight>
                  <a:srgbClr val="FFFF00"/>
                </a:highlight>
              </a:rPr>
              <a:t>Página 12</a:t>
            </a:r>
          </a:p>
        </p:txBody>
      </p:sp>
    </p:spTree>
    <p:extLst>
      <p:ext uri="{BB962C8B-B14F-4D97-AF65-F5344CB8AC3E}">
        <p14:creationId xmlns:p14="http://schemas.microsoft.com/office/powerpoint/2010/main" val="219113231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09BE1-CA0A-3FC4-C9DA-C2F6862F78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90809F-EB6F-144B-6E2B-A6621ADA4303}"/>
              </a:ext>
            </a:extLst>
          </p:cNvPr>
          <p:cNvSpPr txBox="1"/>
          <p:nvPr/>
        </p:nvSpPr>
        <p:spPr>
          <a:xfrm>
            <a:off x="795191" y="344774"/>
            <a:ext cx="7158637" cy="461665"/>
          </a:xfrm>
          <a:prstGeom prst="rect">
            <a:avLst/>
          </a:prstGeom>
          <a:solidFill>
            <a:schemeClr val="accent6">
              <a:lumMod val="20000"/>
              <a:lumOff val="80000"/>
            </a:schemeClr>
          </a:solidFill>
        </p:spPr>
        <p:txBody>
          <a:bodyPr wrap="square" rtlCol="0">
            <a:spAutoFit/>
          </a:bodyPr>
          <a:lstStyle/>
          <a:p>
            <a:pPr algn="ctr"/>
            <a:r>
              <a:rPr lang="en-US" sz="2400" b="1" dirty="0"/>
              <a:t>Unidad </a:t>
            </a:r>
            <a:r>
              <a:rPr lang="en-US" sz="2400" b="1" dirty="0" err="1"/>
              <a:t>en</a:t>
            </a:r>
            <a:r>
              <a:rPr lang="en-US" sz="2400" b="1" dirty="0"/>
              <a:t> </a:t>
            </a:r>
            <a:r>
              <a:rPr lang="en-US" sz="2400" b="1" dirty="0" err="1"/>
              <a:t>español</a:t>
            </a:r>
            <a:endParaRPr lang="en-US" sz="2400" b="1" dirty="0"/>
          </a:p>
        </p:txBody>
      </p:sp>
      <p:pic>
        <p:nvPicPr>
          <p:cNvPr id="4" name="Picture 3" descr="A close-up of a document&#10;&#10;AI-generated content may be incorrect.">
            <a:extLst>
              <a:ext uri="{FF2B5EF4-FFF2-40B4-BE49-F238E27FC236}">
                <a16:creationId xmlns:a16="http://schemas.microsoft.com/office/drawing/2014/main" id="{174E8DE1-CC80-D2E8-4C1F-C5219AB514F3}"/>
              </a:ext>
            </a:extLst>
          </p:cNvPr>
          <p:cNvPicPr>
            <a:picLocks noChangeAspect="1"/>
          </p:cNvPicPr>
          <p:nvPr/>
        </p:nvPicPr>
        <p:blipFill>
          <a:blip r:embed="rId3"/>
          <a:stretch>
            <a:fillRect/>
          </a:stretch>
        </p:blipFill>
        <p:spPr>
          <a:xfrm>
            <a:off x="0" y="755431"/>
            <a:ext cx="9089543" cy="6102569"/>
          </a:xfrm>
          <a:prstGeom prst="rect">
            <a:avLst/>
          </a:prstGeom>
        </p:spPr>
      </p:pic>
    </p:spTree>
    <p:extLst>
      <p:ext uri="{BB962C8B-B14F-4D97-AF65-F5344CB8AC3E}">
        <p14:creationId xmlns:p14="http://schemas.microsoft.com/office/powerpoint/2010/main" val="8229682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document&#10;&#10;Description automatically generated">
            <a:extLst>
              <a:ext uri="{FF2B5EF4-FFF2-40B4-BE49-F238E27FC236}">
                <a16:creationId xmlns:a16="http://schemas.microsoft.com/office/drawing/2014/main" id="{1A4135AC-EEDF-454C-F7C5-7BF60B713FFC}"/>
              </a:ext>
            </a:extLst>
          </p:cNvPr>
          <p:cNvPicPr>
            <a:picLocks noChangeAspect="1"/>
          </p:cNvPicPr>
          <p:nvPr/>
        </p:nvPicPr>
        <p:blipFill rotWithShape="1">
          <a:blip r:embed="rId3"/>
          <a:srcRect l="3455" r="8892" b="1"/>
          <a:stretch/>
        </p:blipFill>
        <p:spPr>
          <a:xfrm>
            <a:off x="90487" y="521835"/>
            <a:ext cx="8963025" cy="6442075"/>
          </a:xfrm>
          <a:prstGeom prst="rect">
            <a:avLst/>
          </a:prstGeom>
          <a:noFill/>
        </p:spPr>
      </p:pic>
      <p:sp>
        <p:nvSpPr>
          <p:cNvPr id="3" name="TextBox 2">
            <a:extLst>
              <a:ext uri="{FF2B5EF4-FFF2-40B4-BE49-F238E27FC236}">
                <a16:creationId xmlns:a16="http://schemas.microsoft.com/office/drawing/2014/main" id="{DC316FA3-C9B4-E7CD-F1EF-14898431166E}"/>
              </a:ext>
            </a:extLst>
          </p:cNvPr>
          <p:cNvSpPr txBox="1"/>
          <p:nvPr/>
        </p:nvSpPr>
        <p:spPr>
          <a:xfrm>
            <a:off x="3062515" y="304800"/>
            <a:ext cx="2661306" cy="523220"/>
          </a:xfrm>
          <a:prstGeom prst="rect">
            <a:avLst/>
          </a:prstGeom>
          <a:solidFill>
            <a:schemeClr val="accent6">
              <a:lumMod val="20000"/>
              <a:lumOff val="80000"/>
            </a:schemeClr>
          </a:solidFill>
        </p:spPr>
        <p:txBody>
          <a:bodyPr wrap="none" rtlCol="0">
            <a:spAutoFit/>
          </a:bodyPr>
          <a:lstStyle/>
          <a:p>
            <a:r>
              <a:rPr lang="en-US" sz="2800" b="1" dirty="0"/>
              <a:t>Unidad </a:t>
            </a:r>
            <a:r>
              <a:rPr lang="en-US" sz="2800" b="1" dirty="0" err="1"/>
              <a:t>en</a:t>
            </a:r>
            <a:r>
              <a:rPr lang="en-US" sz="2800" b="1" dirty="0"/>
              <a:t> </a:t>
            </a:r>
            <a:r>
              <a:rPr lang="en-US" sz="2800" b="1" dirty="0" err="1"/>
              <a:t>inglés</a:t>
            </a:r>
            <a:endParaRPr lang="en-US" sz="2800" b="1" dirty="0"/>
          </a:p>
        </p:txBody>
      </p:sp>
    </p:spTree>
    <p:extLst>
      <p:ext uri="{BB962C8B-B14F-4D97-AF65-F5344CB8AC3E}">
        <p14:creationId xmlns:p14="http://schemas.microsoft.com/office/powerpoint/2010/main" val="41487519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12A76-A695-B434-1F27-7BD5FEEC59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4F079F-DEC6-47C9-594E-AFD3B88F5FAE}"/>
              </a:ext>
            </a:extLst>
          </p:cNvPr>
          <p:cNvSpPr>
            <a:spLocks noGrp="1"/>
          </p:cNvSpPr>
          <p:nvPr>
            <p:ph type="title" idx="4294967295"/>
          </p:nvPr>
        </p:nvSpPr>
        <p:spPr>
          <a:xfrm>
            <a:off x="275772" y="129495"/>
            <a:ext cx="8229600" cy="1143000"/>
          </a:xfrm>
          <a:prstGeom prst="rect">
            <a:avLst/>
          </a:prstGeom>
        </p:spPr>
        <p:txBody>
          <a:bodyPr/>
          <a:lstStyle/>
          <a:p>
            <a:r>
              <a:rPr lang="en-US" sz="4000" b="1" dirty="0"/>
              <a:t>El </a:t>
            </a:r>
            <a:r>
              <a:rPr lang="en-US" sz="4000" b="1" dirty="0" err="1"/>
              <a:t>esquema</a:t>
            </a:r>
            <a:r>
              <a:rPr lang="en-US" sz="4000" b="1" dirty="0"/>
              <a:t> BUF</a:t>
            </a:r>
            <a:br>
              <a:rPr lang="en-US" sz="3600" b="1" i="1" dirty="0"/>
            </a:br>
            <a:r>
              <a:rPr lang="en-US" sz="3600" b="1" i="1" dirty="0"/>
              <a:t>(Biliteracy Unit Framework)</a:t>
            </a:r>
          </a:p>
        </p:txBody>
      </p:sp>
      <p:sp>
        <p:nvSpPr>
          <p:cNvPr id="3" name="Content Placeholder 2">
            <a:extLst>
              <a:ext uri="{FF2B5EF4-FFF2-40B4-BE49-F238E27FC236}">
                <a16:creationId xmlns:a16="http://schemas.microsoft.com/office/drawing/2014/main" id="{C85A7CD3-5631-CFF2-423F-049B65402F14}"/>
              </a:ext>
            </a:extLst>
          </p:cNvPr>
          <p:cNvSpPr>
            <a:spLocks noGrp="1"/>
          </p:cNvSpPr>
          <p:nvPr>
            <p:ph idx="4294967295"/>
          </p:nvPr>
        </p:nvSpPr>
        <p:spPr>
          <a:xfrm>
            <a:off x="304799" y="1382259"/>
            <a:ext cx="8229600" cy="4525962"/>
          </a:xfrm>
          <a:prstGeom prst="rect">
            <a:avLst/>
          </a:prstGeom>
        </p:spPr>
        <p:txBody>
          <a:bodyPr/>
          <a:lstStyle/>
          <a:p>
            <a:pPr lvl="0"/>
            <a:r>
              <a:rPr lang="es-ES" sz="4000" dirty="0"/>
              <a:t>¿Cómo refleja el proceso de adquisición de lenguaje?</a:t>
            </a:r>
            <a:endParaRPr lang="en-US" sz="4000" dirty="0"/>
          </a:p>
          <a:p>
            <a:r>
              <a:rPr lang="en-US" sz="4000" dirty="0"/>
              <a:t>¿</a:t>
            </a:r>
            <a:r>
              <a:rPr lang="en-US" sz="4000" dirty="0" err="1"/>
              <a:t>Cómo</a:t>
            </a:r>
            <a:r>
              <a:rPr lang="en-US" sz="4000" dirty="0"/>
              <a:t> </a:t>
            </a:r>
            <a:r>
              <a:rPr lang="en-US" sz="4000" dirty="0" err="1"/>
              <a:t>refleja</a:t>
            </a:r>
            <a:r>
              <a:rPr lang="en-US" sz="4000" dirty="0"/>
              <a:t> </a:t>
            </a:r>
            <a:r>
              <a:rPr lang="en-US" sz="4000" dirty="0" err="1"/>
              <a:t>el</a:t>
            </a:r>
            <a:r>
              <a:rPr lang="en-US" sz="4000" dirty="0"/>
              <a:t> Desarrollo de la </a:t>
            </a:r>
            <a:r>
              <a:rPr lang="en-US" sz="4000" dirty="0" err="1"/>
              <a:t>lectoescritura</a:t>
            </a:r>
            <a:r>
              <a:rPr lang="en-US" sz="4000" dirty="0"/>
              <a:t>?</a:t>
            </a:r>
          </a:p>
          <a:p>
            <a:r>
              <a:rPr lang="en-US" sz="4000" dirty="0"/>
              <a:t>¿</a:t>
            </a:r>
            <a:r>
              <a:rPr lang="en-US" sz="4000" dirty="0" err="1"/>
              <a:t>Cómo</a:t>
            </a:r>
            <a:r>
              <a:rPr lang="en-US" sz="4000" dirty="0"/>
              <a:t> </a:t>
            </a:r>
            <a:r>
              <a:rPr lang="en-US" sz="4000" dirty="0" err="1"/>
              <a:t>refleja</a:t>
            </a:r>
            <a:r>
              <a:rPr lang="en-US" sz="4000" dirty="0"/>
              <a:t> la </a:t>
            </a:r>
            <a:r>
              <a:rPr lang="en-US" sz="4000" dirty="0" err="1"/>
              <a:t>cuerda</a:t>
            </a:r>
            <a:r>
              <a:rPr lang="en-US" sz="4000" dirty="0"/>
              <a:t> de </a:t>
            </a:r>
            <a:r>
              <a:rPr lang="en-US" sz="4000" dirty="0" err="1"/>
              <a:t>lectura</a:t>
            </a:r>
            <a:r>
              <a:rPr lang="en-US" sz="4000" dirty="0"/>
              <a:t> para </a:t>
            </a:r>
            <a:r>
              <a:rPr lang="en-US" sz="4000" dirty="0" err="1"/>
              <a:t>estudiantes</a:t>
            </a:r>
            <a:r>
              <a:rPr lang="en-US" sz="4000" dirty="0"/>
              <a:t> </a:t>
            </a:r>
            <a:r>
              <a:rPr lang="en-US" sz="4000" dirty="0" err="1"/>
              <a:t>multilingües</a:t>
            </a:r>
            <a:r>
              <a:rPr lang="en-US" sz="4000" dirty="0"/>
              <a:t>?</a:t>
            </a:r>
          </a:p>
          <a:p>
            <a:r>
              <a:rPr lang="en-US" sz="4000" dirty="0"/>
              <a:t>¿</a:t>
            </a:r>
            <a:r>
              <a:rPr lang="en-US" sz="4000" dirty="0" err="1"/>
              <a:t>Cómo</a:t>
            </a:r>
            <a:r>
              <a:rPr lang="en-US" sz="4000" dirty="0"/>
              <a:t> </a:t>
            </a:r>
            <a:r>
              <a:rPr lang="en-US" sz="4000" dirty="0" err="1"/>
              <a:t>refleja</a:t>
            </a:r>
            <a:r>
              <a:rPr lang="en-US" sz="4000" dirty="0"/>
              <a:t> </a:t>
            </a:r>
            <a:r>
              <a:rPr lang="en-US" sz="4000" dirty="0" err="1"/>
              <a:t>los</a:t>
            </a:r>
            <a:r>
              <a:rPr lang="en-US" sz="4000" dirty="0"/>
              <a:t> </a:t>
            </a:r>
            <a:r>
              <a:rPr lang="en-US" sz="4000" dirty="0" err="1"/>
              <a:t>tres</a:t>
            </a:r>
            <a:r>
              <a:rPr lang="en-US" sz="4000" dirty="0"/>
              <a:t> </a:t>
            </a:r>
            <a:r>
              <a:rPr lang="en-US" sz="4000" dirty="0" err="1"/>
              <a:t>espacios</a:t>
            </a:r>
            <a:r>
              <a:rPr lang="en-US" sz="4000" dirty="0"/>
              <a:t> </a:t>
            </a:r>
            <a:r>
              <a:rPr lang="en-US" sz="4000" dirty="0" err="1"/>
              <a:t>lingüísticos</a:t>
            </a:r>
            <a:r>
              <a:rPr lang="en-US" sz="4000" dirty="0"/>
              <a:t>?</a:t>
            </a:r>
          </a:p>
        </p:txBody>
      </p:sp>
    </p:spTree>
    <p:extLst>
      <p:ext uri="{BB962C8B-B14F-4D97-AF65-F5344CB8AC3E}">
        <p14:creationId xmlns:p14="http://schemas.microsoft.com/office/powerpoint/2010/main" val="4112013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list of text in spanish&#10;&#10;AI-generated content may be incorrect.">
            <a:extLst>
              <a:ext uri="{FF2B5EF4-FFF2-40B4-BE49-F238E27FC236}">
                <a16:creationId xmlns:a16="http://schemas.microsoft.com/office/drawing/2014/main" id="{1413CAA7-1CAC-1E5D-63A8-BAFAE448DD22}"/>
              </a:ext>
            </a:extLst>
          </p:cNvPr>
          <p:cNvPicPr>
            <a:picLocks noChangeAspect="1"/>
          </p:cNvPicPr>
          <p:nvPr/>
        </p:nvPicPr>
        <p:blipFill>
          <a:blip r:embed="rId2"/>
          <a:stretch>
            <a:fillRect/>
          </a:stretch>
        </p:blipFill>
        <p:spPr>
          <a:xfrm>
            <a:off x="900293" y="-424543"/>
            <a:ext cx="6541125" cy="7371345"/>
          </a:xfrm>
          <a:prstGeom prst="rect">
            <a:avLst/>
          </a:prstGeom>
        </p:spPr>
      </p:pic>
      <p:sp>
        <p:nvSpPr>
          <p:cNvPr id="4" name="TextBox 3">
            <a:extLst>
              <a:ext uri="{FF2B5EF4-FFF2-40B4-BE49-F238E27FC236}">
                <a16:creationId xmlns:a16="http://schemas.microsoft.com/office/drawing/2014/main" id="{609AECAD-E37B-EE12-ADDB-F2C7CFCFD94F}"/>
              </a:ext>
            </a:extLst>
          </p:cNvPr>
          <p:cNvSpPr txBox="1"/>
          <p:nvPr/>
        </p:nvSpPr>
        <p:spPr>
          <a:xfrm>
            <a:off x="6315526" y="411841"/>
            <a:ext cx="1311962" cy="369332"/>
          </a:xfrm>
          <a:prstGeom prst="rect">
            <a:avLst/>
          </a:prstGeom>
          <a:solidFill>
            <a:schemeClr val="bg1"/>
          </a:solidFill>
        </p:spPr>
        <p:txBody>
          <a:bodyPr wrap="none" rtlCol="0">
            <a:spAutoFit/>
          </a:bodyPr>
          <a:lstStyle/>
          <a:p>
            <a:r>
              <a:rPr lang="en-US" b="1" dirty="0" err="1">
                <a:solidFill>
                  <a:srgbClr val="1225AC"/>
                </a:solidFill>
              </a:rPr>
              <a:t>Desacuerdo</a:t>
            </a:r>
            <a:endParaRPr lang="en-US" b="1" dirty="0">
              <a:solidFill>
                <a:srgbClr val="1225AC"/>
              </a:solidFill>
            </a:endParaRPr>
          </a:p>
        </p:txBody>
      </p:sp>
      <p:sp>
        <p:nvSpPr>
          <p:cNvPr id="5" name="TextBox 4">
            <a:extLst>
              <a:ext uri="{FF2B5EF4-FFF2-40B4-BE49-F238E27FC236}">
                <a16:creationId xmlns:a16="http://schemas.microsoft.com/office/drawing/2014/main" id="{DC7B5397-7744-822A-2B94-C9D27869B5AA}"/>
              </a:ext>
            </a:extLst>
          </p:cNvPr>
          <p:cNvSpPr txBox="1"/>
          <p:nvPr/>
        </p:nvSpPr>
        <p:spPr>
          <a:xfrm>
            <a:off x="6315526" y="894441"/>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6" name="TextBox 5">
            <a:extLst>
              <a:ext uri="{FF2B5EF4-FFF2-40B4-BE49-F238E27FC236}">
                <a16:creationId xmlns:a16="http://schemas.microsoft.com/office/drawing/2014/main" id="{EFE35097-BF7C-80FB-CAF9-F0C9286FAB83}"/>
              </a:ext>
            </a:extLst>
          </p:cNvPr>
          <p:cNvSpPr txBox="1"/>
          <p:nvPr/>
        </p:nvSpPr>
        <p:spPr>
          <a:xfrm>
            <a:off x="6371770" y="1400627"/>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8" name="TextBox 7">
            <a:extLst>
              <a:ext uri="{FF2B5EF4-FFF2-40B4-BE49-F238E27FC236}">
                <a16:creationId xmlns:a16="http://schemas.microsoft.com/office/drawing/2014/main" id="{4968CC6D-EAE4-2B28-2C9E-6FA9CBB13387}"/>
              </a:ext>
            </a:extLst>
          </p:cNvPr>
          <p:cNvSpPr txBox="1"/>
          <p:nvPr/>
        </p:nvSpPr>
        <p:spPr>
          <a:xfrm>
            <a:off x="6342738" y="1865081"/>
            <a:ext cx="1311962" cy="369332"/>
          </a:xfrm>
          <a:prstGeom prst="rect">
            <a:avLst/>
          </a:prstGeom>
          <a:solidFill>
            <a:schemeClr val="bg1"/>
          </a:solidFill>
        </p:spPr>
        <p:txBody>
          <a:bodyPr wrap="none" rtlCol="0">
            <a:spAutoFit/>
          </a:bodyPr>
          <a:lstStyle/>
          <a:p>
            <a:r>
              <a:rPr lang="en-US" b="1" dirty="0" err="1">
                <a:solidFill>
                  <a:srgbClr val="1225AC"/>
                </a:solidFill>
              </a:rPr>
              <a:t>Desacuerdo</a:t>
            </a:r>
            <a:endParaRPr lang="en-US" b="1" dirty="0">
              <a:solidFill>
                <a:srgbClr val="1225AC"/>
              </a:solidFill>
            </a:endParaRPr>
          </a:p>
        </p:txBody>
      </p:sp>
      <p:sp>
        <p:nvSpPr>
          <p:cNvPr id="9" name="TextBox 8">
            <a:extLst>
              <a:ext uri="{FF2B5EF4-FFF2-40B4-BE49-F238E27FC236}">
                <a16:creationId xmlns:a16="http://schemas.microsoft.com/office/drawing/2014/main" id="{8B674F75-9946-B022-8592-75FFF3498D8D}"/>
              </a:ext>
            </a:extLst>
          </p:cNvPr>
          <p:cNvSpPr txBox="1"/>
          <p:nvPr/>
        </p:nvSpPr>
        <p:spPr>
          <a:xfrm>
            <a:off x="6353230" y="2533521"/>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10" name="TextBox 9">
            <a:extLst>
              <a:ext uri="{FF2B5EF4-FFF2-40B4-BE49-F238E27FC236}">
                <a16:creationId xmlns:a16="http://schemas.microsoft.com/office/drawing/2014/main" id="{36BF7089-A31B-F00D-D991-B98D92A33219}"/>
              </a:ext>
            </a:extLst>
          </p:cNvPr>
          <p:cNvSpPr txBox="1"/>
          <p:nvPr/>
        </p:nvSpPr>
        <p:spPr>
          <a:xfrm>
            <a:off x="6354017" y="3115766"/>
            <a:ext cx="1311962" cy="369332"/>
          </a:xfrm>
          <a:prstGeom prst="rect">
            <a:avLst/>
          </a:prstGeom>
          <a:solidFill>
            <a:schemeClr val="bg1"/>
          </a:solidFill>
        </p:spPr>
        <p:txBody>
          <a:bodyPr wrap="none" rtlCol="0">
            <a:spAutoFit/>
          </a:bodyPr>
          <a:lstStyle/>
          <a:p>
            <a:r>
              <a:rPr lang="en-US" b="1" dirty="0" err="1">
                <a:solidFill>
                  <a:srgbClr val="1225AC"/>
                </a:solidFill>
              </a:rPr>
              <a:t>Desacuerdo</a:t>
            </a:r>
            <a:endParaRPr lang="en-US" b="1" dirty="0">
              <a:solidFill>
                <a:srgbClr val="1225AC"/>
              </a:solidFill>
            </a:endParaRPr>
          </a:p>
        </p:txBody>
      </p:sp>
      <p:sp>
        <p:nvSpPr>
          <p:cNvPr id="11" name="TextBox 10">
            <a:extLst>
              <a:ext uri="{FF2B5EF4-FFF2-40B4-BE49-F238E27FC236}">
                <a16:creationId xmlns:a16="http://schemas.microsoft.com/office/drawing/2014/main" id="{1931694D-7CD3-5EC5-0DDE-F410E61DA63E}"/>
              </a:ext>
            </a:extLst>
          </p:cNvPr>
          <p:cNvSpPr txBox="1"/>
          <p:nvPr/>
        </p:nvSpPr>
        <p:spPr>
          <a:xfrm>
            <a:off x="6357256" y="3606796"/>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12" name="TextBox 11">
            <a:extLst>
              <a:ext uri="{FF2B5EF4-FFF2-40B4-BE49-F238E27FC236}">
                <a16:creationId xmlns:a16="http://schemas.microsoft.com/office/drawing/2014/main" id="{61BD0942-16E6-F591-690C-C06E82BBE2D2}"/>
              </a:ext>
            </a:extLst>
          </p:cNvPr>
          <p:cNvSpPr txBox="1"/>
          <p:nvPr/>
        </p:nvSpPr>
        <p:spPr>
          <a:xfrm>
            <a:off x="6371770" y="4047468"/>
            <a:ext cx="1311962" cy="369332"/>
          </a:xfrm>
          <a:prstGeom prst="rect">
            <a:avLst/>
          </a:prstGeom>
          <a:solidFill>
            <a:schemeClr val="bg1"/>
          </a:solidFill>
        </p:spPr>
        <p:txBody>
          <a:bodyPr wrap="none" rtlCol="0">
            <a:spAutoFit/>
          </a:bodyPr>
          <a:lstStyle/>
          <a:p>
            <a:r>
              <a:rPr lang="en-US" b="1" dirty="0" err="1">
                <a:solidFill>
                  <a:srgbClr val="1225AC"/>
                </a:solidFill>
              </a:rPr>
              <a:t>Desacuerdo</a:t>
            </a:r>
            <a:endParaRPr lang="en-US" b="1" dirty="0">
              <a:solidFill>
                <a:srgbClr val="1225AC"/>
              </a:solidFill>
            </a:endParaRPr>
          </a:p>
        </p:txBody>
      </p:sp>
      <p:sp>
        <p:nvSpPr>
          <p:cNvPr id="13" name="TextBox 12">
            <a:extLst>
              <a:ext uri="{FF2B5EF4-FFF2-40B4-BE49-F238E27FC236}">
                <a16:creationId xmlns:a16="http://schemas.microsoft.com/office/drawing/2014/main" id="{4A4F7188-3B76-265A-1DCA-F3772DB0B938}"/>
              </a:ext>
            </a:extLst>
          </p:cNvPr>
          <p:cNvSpPr txBox="1"/>
          <p:nvPr/>
        </p:nvSpPr>
        <p:spPr>
          <a:xfrm>
            <a:off x="6379023" y="4599013"/>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14" name="TextBox 13">
            <a:extLst>
              <a:ext uri="{FF2B5EF4-FFF2-40B4-BE49-F238E27FC236}">
                <a16:creationId xmlns:a16="http://schemas.microsoft.com/office/drawing/2014/main" id="{16FEF862-5272-638B-6F4A-111011B620E5}"/>
              </a:ext>
            </a:extLst>
          </p:cNvPr>
          <p:cNvSpPr txBox="1"/>
          <p:nvPr/>
        </p:nvSpPr>
        <p:spPr>
          <a:xfrm>
            <a:off x="6379023" y="5215872"/>
            <a:ext cx="1311962" cy="369332"/>
          </a:xfrm>
          <a:prstGeom prst="rect">
            <a:avLst/>
          </a:prstGeom>
          <a:solidFill>
            <a:schemeClr val="bg1"/>
          </a:solidFill>
        </p:spPr>
        <p:txBody>
          <a:bodyPr wrap="none" rtlCol="0">
            <a:spAutoFit/>
          </a:bodyPr>
          <a:lstStyle/>
          <a:p>
            <a:r>
              <a:rPr lang="en-US" b="1" dirty="0" err="1">
                <a:solidFill>
                  <a:srgbClr val="1225AC"/>
                </a:solidFill>
              </a:rPr>
              <a:t>Desacuerdo</a:t>
            </a:r>
            <a:endParaRPr lang="en-US" b="1" dirty="0">
              <a:solidFill>
                <a:srgbClr val="1225AC"/>
              </a:solidFill>
            </a:endParaRPr>
          </a:p>
        </p:txBody>
      </p:sp>
      <p:sp>
        <p:nvSpPr>
          <p:cNvPr id="15" name="TextBox 14">
            <a:extLst>
              <a:ext uri="{FF2B5EF4-FFF2-40B4-BE49-F238E27FC236}">
                <a16:creationId xmlns:a16="http://schemas.microsoft.com/office/drawing/2014/main" id="{BF6D3811-4923-CBAD-783B-9C9AB0C2966E}"/>
              </a:ext>
            </a:extLst>
          </p:cNvPr>
          <p:cNvSpPr txBox="1"/>
          <p:nvPr/>
        </p:nvSpPr>
        <p:spPr>
          <a:xfrm>
            <a:off x="6402846" y="5804315"/>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
        <p:nvSpPr>
          <p:cNvPr id="16" name="TextBox 15">
            <a:extLst>
              <a:ext uri="{FF2B5EF4-FFF2-40B4-BE49-F238E27FC236}">
                <a16:creationId xmlns:a16="http://schemas.microsoft.com/office/drawing/2014/main" id="{35CC6239-A871-23B6-0AAF-5AB3F58455D7}"/>
              </a:ext>
            </a:extLst>
          </p:cNvPr>
          <p:cNvSpPr txBox="1"/>
          <p:nvPr/>
        </p:nvSpPr>
        <p:spPr>
          <a:xfrm>
            <a:off x="6371769" y="6366265"/>
            <a:ext cx="1261949" cy="369332"/>
          </a:xfrm>
          <a:prstGeom prst="rect">
            <a:avLst/>
          </a:prstGeom>
          <a:solidFill>
            <a:schemeClr val="bg1"/>
          </a:solidFill>
        </p:spPr>
        <p:txBody>
          <a:bodyPr wrap="none" rtlCol="0">
            <a:spAutoFit/>
          </a:bodyPr>
          <a:lstStyle/>
          <a:p>
            <a:r>
              <a:rPr lang="en-US" b="1" dirty="0">
                <a:solidFill>
                  <a:srgbClr val="1225AC"/>
                </a:solidFill>
              </a:rPr>
              <a:t>De </a:t>
            </a:r>
            <a:r>
              <a:rPr lang="en-US" b="1" dirty="0" err="1">
                <a:solidFill>
                  <a:srgbClr val="1225AC"/>
                </a:solidFill>
              </a:rPr>
              <a:t>acuerdo</a:t>
            </a:r>
            <a:endParaRPr lang="en-US" b="1" dirty="0">
              <a:solidFill>
                <a:srgbClr val="1225AC"/>
              </a:solidFill>
            </a:endParaRPr>
          </a:p>
        </p:txBody>
      </p:sp>
    </p:spTree>
    <p:extLst>
      <p:ext uri="{BB962C8B-B14F-4D97-AF65-F5344CB8AC3E}">
        <p14:creationId xmlns:p14="http://schemas.microsoft.com/office/powerpoint/2010/main" val="19198484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BB6B-43C4-63CB-080E-7C800065F006}"/>
              </a:ext>
            </a:extLst>
          </p:cNvPr>
          <p:cNvSpPr>
            <a:spLocks noGrp="1"/>
          </p:cNvSpPr>
          <p:nvPr>
            <p:ph type="title" idx="4294967295"/>
          </p:nvPr>
        </p:nvSpPr>
        <p:spPr>
          <a:xfrm>
            <a:off x="0" y="274638"/>
            <a:ext cx="8229600" cy="1143000"/>
          </a:xfrm>
          <a:prstGeom prst="rect">
            <a:avLst/>
          </a:prstGeom>
        </p:spPr>
        <p:txBody>
          <a:bodyPr/>
          <a:lstStyle/>
          <a:p>
            <a:r>
              <a:rPr lang="en-US" b="1" dirty="0"/>
              <a:t>Habla con </a:t>
            </a:r>
            <a:r>
              <a:rPr lang="en-US" b="1" dirty="0" err="1"/>
              <a:t>tu</a:t>
            </a:r>
            <a:r>
              <a:rPr lang="en-US" b="1" dirty="0"/>
              <a:t> pareja</a:t>
            </a:r>
          </a:p>
        </p:txBody>
      </p:sp>
      <p:sp>
        <p:nvSpPr>
          <p:cNvPr id="3" name="Content Placeholder 2">
            <a:extLst>
              <a:ext uri="{FF2B5EF4-FFF2-40B4-BE49-F238E27FC236}">
                <a16:creationId xmlns:a16="http://schemas.microsoft.com/office/drawing/2014/main" id="{08675506-F1E0-CA15-5F1E-4D9250C0672A}"/>
              </a:ext>
            </a:extLst>
          </p:cNvPr>
          <p:cNvSpPr>
            <a:spLocks noGrp="1"/>
          </p:cNvSpPr>
          <p:nvPr>
            <p:ph idx="4294967295"/>
          </p:nvPr>
        </p:nvSpPr>
        <p:spPr>
          <a:xfrm>
            <a:off x="186267" y="1030515"/>
            <a:ext cx="8568265" cy="5061782"/>
          </a:xfrm>
          <a:prstGeom prst="rect">
            <a:avLst/>
          </a:prstGeom>
        </p:spPr>
        <p:txBody>
          <a:bodyPr/>
          <a:lstStyle/>
          <a:p>
            <a:r>
              <a:rPr lang="en-US" sz="4000" dirty="0"/>
              <a:t>En </a:t>
            </a:r>
            <a:r>
              <a:rPr lang="en-US" sz="4000" dirty="0" err="1"/>
              <a:t>cuanto</a:t>
            </a:r>
            <a:r>
              <a:rPr lang="en-US" sz="4000" dirty="0"/>
              <a:t> al </a:t>
            </a:r>
            <a:r>
              <a:rPr lang="en-US" sz="4000" dirty="0" err="1"/>
              <a:t>uso</a:t>
            </a:r>
            <a:r>
              <a:rPr lang="en-US" sz="4000" dirty="0"/>
              <a:t> de un </a:t>
            </a:r>
            <a:r>
              <a:rPr lang="en-US" sz="4000" dirty="0" err="1"/>
              <a:t>esquema</a:t>
            </a:r>
            <a:r>
              <a:rPr lang="en-US" sz="4000" dirty="0"/>
              <a:t> </a:t>
            </a:r>
            <a:r>
              <a:rPr lang="en-US" sz="4000" dirty="0" err="1"/>
              <a:t>como</a:t>
            </a:r>
            <a:r>
              <a:rPr lang="en-US" sz="4000" dirty="0"/>
              <a:t> </a:t>
            </a:r>
            <a:r>
              <a:rPr lang="en-US" sz="4000" dirty="0" err="1"/>
              <a:t>el</a:t>
            </a:r>
            <a:r>
              <a:rPr lang="en-US" sz="4000" dirty="0"/>
              <a:t> BUF, </a:t>
            </a:r>
            <a:r>
              <a:rPr lang="en-US" sz="4000" dirty="0" err="1"/>
              <a:t>actualmente</a:t>
            </a:r>
            <a:r>
              <a:rPr lang="en-US" sz="4000" dirty="0"/>
              <a:t> </a:t>
            </a:r>
            <a:r>
              <a:rPr lang="en-US" sz="4000" dirty="0" err="1"/>
              <a:t>estoy</a:t>
            </a:r>
            <a:r>
              <a:rPr lang="en-US" sz="4000" dirty="0"/>
              <a:t> o </a:t>
            </a:r>
            <a:r>
              <a:rPr lang="en-US" sz="4000" dirty="0" err="1"/>
              <a:t>estamos</a:t>
            </a:r>
            <a:r>
              <a:rPr lang="en-US" sz="4000" dirty="0"/>
              <a:t> </a:t>
            </a:r>
            <a:r>
              <a:rPr lang="en-US" sz="4000" dirty="0" err="1"/>
              <a:t>usando</a:t>
            </a:r>
            <a:r>
              <a:rPr lang="en-US" sz="4000" dirty="0"/>
              <a:t> _________</a:t>
            </a:r>
          </a:p>
          <a:p>
            <a:endParaRPr lang="en-US" sz="4000" dirty="0"/>
          </a:p>
          <a:p>
            <a:r>
              <a:rPr lang="en-US" sz="4000" dirty="0"/>
              <a:t>En </a:t>
            </a:r>
            <a:r>
              <a:rPr lang="en-US" sz="4000" dirty="0" err="1"/>
              <a:t>nuestro</a:t>
            </a:r>
            <a:r>
              <a:rPr lang="en-US" sz="4000" dirty="0"/>
              <a:t> </a:t>
            </a:r>
            <a:r>
              <a:rPr lang="en-US" sz="4000" dirty="0" err="1"/>
              <a:t>distrito</a:t>
            </a:r>
            <a:r>
              <a:rPr lang="en-US" sz="4000" dirty="0"/>
              <a:t>/</a:t>
            </a:r>
            <a:r>
              <a:rPr lang="en-US" sz="4000" dirty="0" err="1"/>
              <a:t>escuela</a:t>
            </a:r>
            <a:r>
              <a:rPr lang="en-US" sz="4000" dirty="0"/>
              <a:t>, </a:t>
            </a:r>
            <a:r>
              <a:rPr lang="en-US" sz="4000" dirty="0" err="1"/>
              <a:t>definimos</a:t>
            </a:r>
            <a:r>
              <a:rPr lang="en-US" sz="4000" dirty="0"/>
              <a:t> la </a:t>
            </a:r>
            <a:r>
              <a:rPr lang="en-US" sz="4000" dirty="0" err="1"/>
              <a:t>lectoescritura</a:t>
            </a:r>
            <a:r>
              <a:rPr lang="en-US" sz="4000" dirty="0"/>
              <a:t> </a:t>
            </a:r>
            <a:r>
              <a:rPr lang="en-US" sz="4000" dirty="0" err="1"/>
              <a:t>como</a:t>
            </a:r>
            <a:r>
              <a:rPr lang="en-US" sz="4000" dirty="0"/>
              <a:t>_________ y la </a:t>
            </a:r>
            <a:r>
              <a:rPr lang="en-US" sz="4000" dirty="0" err="1"/>
              <a:t>lectoescritura</a:t>
            </a:r>
            <a:r>
              <a:rPr lang="en-US" sz="4000" dirty="0"/>
              <a:t> </a:t>
            </a:r>
            <a:r>
              <a:rPr lang="en-US" sz="4000" dirty="0" err="1"/>
              <a:t>bilingüe</a:t>
            </a:r>
            <a:r>
              <a:rPr lang="en-US" sz="4000" dirty="0"/>
              <a:t> </a:t>
            </a:r>
            <a:r>
              <a:rPr lang="en-US" sz="4000" dirty="0" err="1"/>
              <a:t>como</a:t>
            </a:r>
            <a:r>
              <a:rPr lang="en-US" sz="4000" dirty="0"/>
              <a:t>_____.</a:t>
            </a:r>
          </a:p>
          <a:p>
            <a:pPr marL="0" indent="0">
              <a:buNone/>
            </a:pPr>
            <a:endParaRPr lang="en-US" dirty="0"/>
          </a:p>
          <a:p>
            <a:endParaRPr lang="en-US" dirty="0"/>
          </a:p>
        </p:txBody>
      </p:sp>
      <p:pic>
        <p:nvPicPr>
          <p:cNvPr id="5" name="Picture 4">
            <a:extLst>
              <a:ext uri="{FF2B5EF4-FFF2-40B4-BE49-F238E27FC236}">
                <a16:creationId xmlns:a16="http://schemas.microsoft.com/office/drawing/2014/main" id="{89E60C17-F698-080B-0871-321407B446F1}"/>
              </a:ext>
            </a:extLst>
          </p:cNvPr>
          <p:cNvPicPr>
            <a:picLocks noChangeAspect="1"/>
          </p:cNvPicPr>
          <p:nvPr/>
        </p:nvPicPr>
        <p:blipFill>
          <a:blip r:embed="rId2"/>
          <a:stretch>
            <a:fillRect/>
          </a:stretch>
        </p:blipFill>
        <p:spPr>
          <a:xfrm>
            <a:off x="7634513" y="0"/>
            <a:ext cx="1400629" cy="1264535"/>
          </a:xfrm>
          <a:prstGeom prst="rect">
            <a:avLst/>
          </a:prstGeom>
        </p:spPr>
      </p:pic>
    </p:spTree>
    <p:extLst>
      <p:ext uri="{BB962C8B-B14F-4D97-AF65-F5344CB8AC3E}">
        <p14:creationId xmlns:p14="http://schemas.microsoft.com/office/powerpoint/2010/main" val="3208013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4638"/>
            <a:ext cx="8229600" cy="1143000"/>
          </a:xfrm>
          <a:prstGeom prst="rect">
            <a:avLst/>
          </a:prstGeom>
        </p:spPr>
        <p:txBody>
          <a:bodyPr/>
          <a:lstStyle/>
          <a:p>
            <a:r>
              <a:rPr lang="en-US" b="1" dirty="0" err="1"/>
              <a:t>Normas</a:t>
            </a:r>
            <a:r>
              <a:rPr lang="en-US" b="1" dirty="0"/>
              <a:t> de </a:t>
            </a:r>
            <a:r>
              <a:rPr lang="en-US" b="1" dirty="0" err="1"/>
              <a:t>trabajo</a:t>
            </a:r>
            <a:endParaRPr lang="en-US" b="1" dirty="0"/>
          </a:p>
        </p:txBody>
      </p:sp>
      <p:sp>
        <p:nvSpPr>
          <p:cNvPr id="4" name="Content Placeholder 3"/>
          <p:cNvSpPr>
            <a:spLocks noGrp="1"/>
          </p:cNvSpPr>
          <p:nvPr>
            <p:ph idx="4294967295"/>
          </p:nvPr>
        </p:nvSpPr>
        <p:spPr>
          <a:xfrm>
            <a:off x="275771" y="1307193"/>
            <a:ext cx="8636000" cy="5276170"/>
          </a:xfrm>
          <a:prstGeom prst="rect">
            <a:avLst/>
          </a:prstGeom>
        </p:spPr>
        <p:txBody>
          <a:bodyPr/>
          <a:lstStyle/>
          <a:p>
            <a:r>
              <a:rPr lang="es-MX" sz="3400" dirty="0"/>
              <a:t>Participar activamente</a:t>
            </a:r>
          </a:p>
          <a:p>
            <a:r>
              <a:rPr lang="es-MX" sz="3400" dirty="0"/>
              <a:t>Asegurar que todos (as) (es) tengan voz durante el trabajo de groupos pequeños</a:t>
            </a:r>
          </a:p>
          <a:p>
            <a:r>
              <a:rPr lang="es-MX" sz="3400" dirty="0"/>
              <a:t>Silenciar sus teléfonos</a:t>
            </a:r>
          </a:p>
          <a:p>
            <a:r>
              <a:rPr lang="es-MX" sz="3400" dirty="0"/>
              <a:t>Usar la tecnología de manera estratégica.</a:t>
            </a:r>
          </a:p>
          <a:p>
            <a:r>
              <a:rPr lang="es-MX" sz="3400" dirty="0"/>
              <a:t>Minimizar las conversaciones de grupo pequeño durante nuestro trabajo colaborativo</a:t>
            </a:r>
          </a:p>
          <a:p>
            <a:pPr marL="0" indent="0">
              <a:buNone/>
            </a:pPr>
            <a:endParaRPr lang="es-MX" dirty="0"/>
          </a:p>
        </p:txBody>
      </p:sp>
      <p:pic>
        <p:nvPicPr>
          <p:cNvPr id="5" name="Picture 4" descr="images.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56401" y="0"/>
            <a:ext cx="2155370" cy="1307192"/>
          </a:xfrm>
          <a:prstGeom prst="rect">
            <a:avLst/>
          </a:prstGeom>
        </p:spPr>
      </p:pic>
    </p:spTree>
    <p:extLst>
      <p:ext uri="{BB962C8B-B14F-4D97-AF65-F5344CB8AC3E}">
        <p14:creationId xmlns:p14="http://schemas.microsoft.com/office/powerpoint/2010/main" val="305505863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FDA3E-B49B-D6F6-84E6-B16B57417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238937-9ABE-34A9-80DE-31FFE0B40FAF}"/>
              </a:ext>
            </a:extLst>
          </p:cNvPr>
          <p:cNvSpPr>
            <a:spLocks noGrp="1"/>
          </p:cNvSpPr>
          <p:nvPr>
            <p:ph type="title" idx="4294967295"/>
          </p:nvPr>
        </p:nvSpPr>
        <p:spPr>
          <a:xfrm>
            <a:off x="472384" y="124243"/>
            <a:ext cx="8229600" cy="1143000"/>
          </a:xfrm>
          <a:prstGeom prst="rect">
            <a:avLst/>
          </a:prstGeom>
        </p:spPr>
        <p:txBody>
          <a:bodyPr/>
          <a:lstStyle/>
          <a:p>
            <a:r>
              <a:rPr lang="en-US" sz="4800" b="1" dirty="0"/>
              <a:t>Agenda</a:t>
            </a:r>
          </a:p>
        </p:txBody>
      </p:sp>
      <p:sp>
        <p:nvSpPr>
          <p:cNvPr id="3" name="Content Placeholder 2">
            <a:extLst>
              <a:ext uri="{FF2B5EF4-FFF2-40B4-BE49-F238E27FC236}">
                <a16:creationId xmlns:a16="http://schemas.microsoft.com/office/drawing/2014/main" id="{8AFB8DB2-5F24-B4F7-DF5B-232A9D9813F3}"/>
              </a:ext>
            </a:extLst>
          </p:cNvPr>
          <p:cNvSpPr>
            <a:spLocks noGrp="1"/>
          </p:cNvSpPr>
          <p:nvPr>
            <p:ph idx="4294967295"/>
          </p:nvPr>
        </p:nvSpPr>
        <p:spPr>
          <a:xfrm>
            <a:off x="58056" y="928914"/>
            <a:ext cx="9144000" cy="5602515"/>
          </a:xfrm>
          <a:prstGeom prst="rect">
            <a:avLst/>
          </a:prstGeom>
        </p:spPr>
        <p:txBody>
          <a:bodyPr/>
          <a:lstStyle/>
          <a:p>
            <a:r>
              <a:rPr lang="en-US" sz="3400" dirty="0"/>
              <a:t>Bienvenida y </a:t>
            </a:r>
            <a:r>
              <a:rPr lang="en-US" sz="3400" dirty="0" err="1"/>
              <a:t>presentaciones</a:t>
            </a:r>
            <a:endParaRPr lang="en-US" sz="3400" dirty="0"/>
          </a:p>
          <a:p>
            <a:r>
              <a:rPr lang="en-US" sz="3400" dirty="0"/>
              <a:t>Las </a:t>
            </a:r>
            <a:r>
              <a:rPr lang="en-US" sz="3400" dirty="0" err="1"/>
              <a:t>metas</a:t>
            </a:r>
            <a:r>
              <a:rPr lang="en-US" sz="3400" dirty="0"/>
              <a:t> y </a:t>
            </a:r>
            <a:r>
              <a:rPr lang="en-US" sz="3400" dirty="0" err="1"/>
              <a:t>los</a:t>
            </a:r>
            <a:r>
              <a:rPr lang="en-US" sz="3400" dirty="0"/>
              <a:t> </a:t>
            </a:r>
            <a:r>
              <a:rPr lang="en-US" sz="3400" dirty="0" err="1"/>
              <a:t>estudiantes</a:t>
            </a:r>
            <a:r>
              <a:rPr lang="en-US" sz="3400" dirty="0"/>
              <a:t> de </a:t>
            </a:r>
            <a:r>
              <a:rPr lang="en-US" sz="3400" dirty="0" err="1"/>
              <a:t>los</a:t>
            </a:r>
            <a:r>
              <a:rPr lang="en-US" sz="3400" dirty="0"/>
              <a:t> </a:t>
            </a:r>
            <a:r>
              <a:rPr lang="en-US" sz="3400" dirty="0" err="1"/>
              <a:t>programas</a:t>
            </a:r>
            <a:r>
              <a:rPr lang="en-US" sz="3400" dirty="0"/>
              <a:t> </a:t>
            </a:r>
            <a:r>
              <a:rPr lang="en-US" sz="3400" dirty="0" err="1"/>
              <a:t>duales</a:t>
            </a:r>
            <a:endParaRPr lang="en-US" sz="3400" dirty="0"/>
          </a:p>
          <a:p>
            <a:r>
              <a:rPr lang="en-US" sz="3400" dirty="0"/>
              <a:t>La </a:t>
            </a:r>
            <a:r>
              <a:rPr lang="en-US" sz="3400" dirty="0" err="1"/>
              <a:t>lectoescritura</a:t>
            </a:r>
            <a:r>
              <a:rPr lang="en-US" sz="3400" dirty="0"/>
              <a:t> </a:t>
            </a:r>
            <a:r>
              <a:rPr lang="en-US" sz="3400" dirty="0" err="1"/>
              <a:t>bilingüe</a:t>
            </a:r>
            <a:r>
              <a:rPr lang="en-US" sz="3400" dirty="0"/>
              <a:t> y </a:t>
            </a:r>
            <a:r>
              <a:rPr lang="en-US" sz="3400" dirty="0" err="1"/>
              <a:t>el</a:t>
            </a:r>
            <a:r>
              <a:rPr lang="en-US" sz="3400" dirty="0"/>
              <a:t> BUF (</a:t>
            </a:r>
            <a:r>
              <a:rPr lang="en-US" sz="3400" i="1" dirty="0"/>
              <a:t>Biliteracy Unit Framework</a:t>
            </a:r>
            <a:r>
              <a:rPr lang="en-US" sz="3400" dirty="0"/>
              <a:t>)</a:t>
            </a:r>
          </a:p>
          <a:p>
            <a:r>
              <a:rPr lang="en-US" sz="3400" b="1" dirty="0">
                <a:solidFill>
                  <a:srgbClr val="FF0000"/>
                </a:solidFill>
              </a:rPr>
              <a:t>La </a:t>
            </a:r>
            <a:r>
              <a:rPr lang="en-US" sz="3400" b="1" dirty="0" err="1">
                <a:solidFill>
                  <a:srgbClr val="FF0000"/>
                </a:solidFill>
              </a:rPr>
              <a:t>perspectiva</a:t>
            </a:r>
            <a:r>
              <a:rPr lang="en-US" sz="3400" b="1" dirty="0">
                <a:solidFill>
                  <a:srgbClr val="FF0000"/>
                </a:solidFill>
              </a:rPr>
              <a:t> </a:t>
            </a:r>
            <a:r>
              <a:rPr lang="en-US" sz="3400" b="1" dirty="0" err="1">
                <a:solidFill>
                  <a:srgbClr val="FF0000"/>
                </a:solidFill>
              </a:rPr>
              <a:t>multilingüe</a:t>
            </a:r>
            <a:r>
              <a:rPr lang="en-US" sz="3400" b="1" dirty="0">
                <a:solidFill>
                  <a:srgbClr val="FF0000"/>
                </a:solidFill>
              </a:rPr>
              <a:t> </a:t>
            </a:r>
          </a:p>
          <a:p>
            <a:r>
              <a:rPr lang="en-US" sz="3400" dirty="0"/>
              <a:t>Los </a:t>
            </a:r>
            <a:r>
              <a:rPr lang="en-US" sz="3400" dirty="0" err="1"/>
              <a:t>tres</a:t>
            </a:r>
            <a:r>
              <a:rPr lang="en-US" sz="3400" dirty="0"/>
              <a:t> </a:t>
            </a:r>
            <a:r>
              <a:rPr lang="en-US" sz="3400" dirty="0" err="1"/>
              <a:t>espacios</a:t>
            </a:r>
            <a:r>
              <a:rPr lang="en-US" sz="3400" dirty="0"/>
              <a:t> </a:t>
            </a:r>
            <a:r>
              <a:rPr lang="en-US" sz="3400" dirty="0" err="1"/>
              <a:t>lingüísticos</a:t>
            </a:r>
            <a:r>
              <a:rPr lang="en-US" sz="3400" dirty="0"/>
              <a:t> y </a:t>
            </a:r>
            <a:r>
              <a:rPr lang="en-US" sz="3400" dirty="0" err="1"/>
              <a:t>el</a:t>
            </a:r>
            <a:r>
              <a:rPr lang="en-US" sz="3400" dirty="0"/>
              <a:t> </a:t>
            </a:r>
            <a:r>
              <a:rPr lang="en-US" sz="3400" dirty="0" err="1"/>
              <a:t>ambiente</a:t>
            </a:r>
            <a:r>
              <a:rPr lang="en-US" sz="3400" dirty="0"/>
              <a:t> </a:t>
            </a:r>
            <a:r>
              <a:rPr lang="en-US" sz="3400" dirty="0" err="1"/>
              <a:t>propicio</a:t>
            </a:r>
            <a:r>
              <a:rPr lang="en-US" sz="3400" dirty="0"/>
              <a:t> para </a:t>
            </a:r>
            <a:r>
              <a:rPr lang="en-US" sz="3400" dirty="0" err="1"/>
              <a:t>el</a:t>
            </a:r>
            <a:r>
              <a:rPr lang="en-US" sz="3400" dirty="0"/>
              <a:t> </a:t>
            </a:r>
            <a:r>
              <a:rPr lang="en-US" sz="3400" dirty="0" err="1"/>
              <a:t>desarrollo</a:t>
            </a:r>
            <a:r>
              <a:rPr lang="en-US" sz="3400" dirty="0"/>
              <a:t> </a:t>
            </a:r>
            <a:r>
              <a:rPr lang="en-US" sz="3400" dirty="0" err="1"/>
              <a:t>óptimo</a:t>
            </a:r>
            <a:r>
              <a:rPr lang="en-US" sz="3400" dirty="0"/>
              <a:t> de la </a:t>
            </a:r>
            <a:r>
              <a:rPr lang="en-US" sz="3400" dirty="0" err="1"/>
              <a:t>lectoescritura</a:t>
            </a:r>
            <a:r>
              <a:rPr lang="en-US" sz="3400" dirty="0"/>
              <a:t> </a:t>
            </a:r>
            <a:r>
              <a:rPr lang="en-US" sz="3400" dirty="0" err="1"/>
              <a:t>bilingüe</a:t>
            </a:r>
            <a:r>
              <a:rPr lang="en-US" sz="3400" dirty="0"/>
              <a:t> </a:t>
            </a:r>
          </a:p>
          <a:p>
            <a:r>
              <a:rPr lang="en-US" sz="3400" dirty="0" err="1"/>
              <a:t>Instrucción</a:t>
            </a:r>
            <a:r>
              <a:rPr lang="en-US" sz="3400" dirty="0"/>
              <a:t> </a:t>
            </a:r>
            <a:r>
              <a:rPr lang="en-US" sz="3400" dirty="0" err="1"/>
              <a:t>modelo</a:t>
            </a:r>
            <a:endParaRPr lang="en-US" sz="3400" dirty="0"/>
          </a:p>
        </p:txBody>
      </p:sp>
      <p:pic>
        <p:nvPicPr>
          <p:cNvPr id="4" name="Picture 3" descr="A green check mark on a white background&#10;&#10;Description automatically generated">
            <a:extLst>
              <a:ext uri="{FF2B5EF4-FFF2-40B4-BE49-F238E27FC236}">
                <a16:creationId xmlns:a16="http://schemas.microsoft.com/office/drawing/2014/main" id="{BBE0251A-5FCE-C304-A5B8-DD724F761793}"/>
              </a:ext>
            </a:extLst>
          </p:cNvPr>
          <p:cNvPicPr>
            <a:picLocks noChangeAspect="1"/>
          </p:cNvPicPr>
          <p:nvPr/>
        </p:nvPicPr>
        <p:blipFill>
          <a:blip r:embed="rId3"/>
          <a:stretch>
            <a:fillRect/>
          </a:stretch>
        </p:blipFill>
        <p:spPr>
          <a:xfrm>
            <a:off x="-153733" y="928914"/>
            <a:ext cx="566720" cy="616542"/>
          </a:xfrm>
          <a:prstGeom prst="rect">
            <a:avLst/>
          </a:prstGeom>
        </p:spPr>
      </p:pic>
      <p:pic>
        <p:nvPicPr>
          <p:cNvPr id="5" name="Picture 4" descr="A green check mark on a white background&#10;&#10;Description automatically generated">
            <a:extLst>
              <a:ext uri="{FF2B5EF4-FFF2-40B4-BE49-F238E27FC236}">
                <a16:creationId xmlns:a16="http://schemas.microsoft.com/office/drawing/2014/main" id="{6C34DE6D-2566-3D74-EEA2-1775CCC19351}"/>
              </a:ext>
            </a:extLst>
          </p:cNvPr>
          <p:cNvPicPr>
            <a:picLocks noChangeAspect="1"/>
          </p:cNvPicPr>
          <p:nvPr/>
        </p:nvPicPr>
        <p:blipFill>
          <a:blip r:embed="rId3"/>
          <a:stretch>
            <a:fillRect/>
          </a:stretch>
        </p:blipFill>
        <p:spPr>
          <a:xfrm>
            <a:off x="-94336" y="1694542"/>
            <a:ext cx="566720" cy="616542"/>
          </a:xfrm>
          <a:prstGeom prst="rect">
            <a:avLst/>
          </a:prstGeom>
        </p:spPr>
      </p:pic>
      <p:pic>
        <p:nvPicPr>
          <p:cNvPr id="6" name="Picture 5" descr="A green check mark on a white background&#10;&#10;Description automatically generated">
            <a:extLst>
              <a:ext uri="{FF2B5EF4-FFF2-40B4-BE49-F238E27FC236}">
                <a16:creationId xmlns:a16="http://schemas.microsoft.com/office/drawing/2014/main" id="{F7106CD7-1735-08F6-A5B1-5A8C90511045}"/>
              </a:ext>
            </a:extLst>
          </p:cNvPr>
          <p:cNvPicPr>
            <a:picLocks noChangeAspect="1"/>
          </p:cNvPicPr>
          <p:nvPr/>
        </p:nvPicPr>
        <p:blipFill>
          <a:blip r:embed="rId3"/>
          <a:stretch>
            <a:fillRect/>
          </a:stretch>
        </p:blipFill>
        <p:spPr>
          <a:xfrm>
            <a:off x="-94336" y="2730815"/>
            <a:ext cx="566720" cy="616542"/>
          </a:xfrm>
          <a:prstGeom prst="rect">
            <a:avLst/>
          </a:prstGeom>
        </p:spPr>
      </p:pic>
    </p:spTree>
    <p:extLst>
      <p:ext uri="{BB962C8B-B14F-4D97-AF65-F5344CB8AC3E}">
        <p14:creationId xmlns:p14="http://schemas.microsoft.com/office/powerpoint/2010/main" val="170057441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FAC96898-85B8-D647-8918-0D38ACC5C50C}"/>
              </a:ext>
            </a:extLst>
          </p:cNvPr>
          <p:cNvGraphicFramePr>
            <a:graphicFrameLocks noGrp="1"/>
          </p:cNvGraphicFramePr>
          <p:nvPr>
            <p:ph idx="1"/>
            <p:extLst>
              <p:ext uri="{D42A27DB-BD31-4B8C-83A1-F6EECF244321}">
                <p14:modId xmlns:p14="http://schemas.microsoft.com/office/powerpoint/2010/main" val="3375673330"/>
              </p:ext>
            </p:extLst>
          </p:nvPr>
        </p:nvGraphicFramePr>
        <p:xfrm>
          <a:off x="282575" y="438150"/>
          <a:ext cx="8691563" cy="5923544"/>
        </p:xfrm>
        <a:graphic>
          <a:graphicData uri="http://schemas.openxmlformats.org/drawingml/2006/table">
            <a:tbl>
              <a:tblPr firstRow="1" bandRow="1">
                <a:tableStyleId>{69CF1AB2-1976-4502-BF36-3FF5EA218861}</a:tableStyleId>
              </a:tblPr>
              <a:tblGrid>
                <a:gridCol w="4286169">
                  <a:extLst>
                    <a:ext uri="{9D8B030D-6E8A-4147-A177-3AD203B41FA5}">
                      <a16:colId xmlns:a16="http://schemas.microsoft.com/office/drawing/2014/main" val="20000"/>
                    </a:ext>
                  </a:extLst>
                </a:gridCol>
                <a:gridCol w="4405394">
                  <a:extLst>
                    <a:ext uri="{9D8B030D-6E8A-4147-A177-3AD203B41FA5}">
                      <a16:colId xmlns:a16="http://schemas.microsoft.com/office/drawing/2014/main" val="20001"/>
                    </a:ext>
                  </a:extLst>
                </a:gridCol>
              </a:tblGrid>
              <a:tr h="711460">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tc>
                <a:extLst>
                  <a:ext uri="{0D108BD9-81ED-4DB2-BD59-A6C34878D82A}">
                    <a16:rowId xmlns:a16="http://schemas.microsoft.com/office/drawing/2014/main" val="10000"/>
                  </a:ext>
                </a:extLst>
              </a:tr>
              <a:tr h="3749415">
                <a:tc>
                  <a:txBody>
                    <a:bodyPr/>
                    <a:lstStyle/>
                    <a:p>
                      <a:r>
                        <a:rPr lang="en-US" sz="4800" b="1" dirty="0">
                          <a:solidFill>
                            <a:srgbClr val="1225AC"/>
                          </a:solidFill>
                        </a:rPr>
                        <a:t>Todos</a:t>
                      </a:r>
                      <a:r>
                        <a:rPr lang="en-US" sz="4800" b="1" dirty="0"/>
                        <a:t> </a:t>
                      </a:r>
                      <a:r>
                        <a:rPr lang="en-US" sz="4800" b="1" dirty="0" err="1"/>
                        <a:t>los</a:t>
                      </a:r>
                      <a:r>
                        <a:rPr lang="en-US" sz="4800" b="1" dirty="0"/>
                        <a:t> </a:t>
                      </a:r>
                      <a:r>
                        <a:rPr lang="en-US" sz="4800" b="1" dirty="0" err="1"/>
                        <a:t>estudiantes</a:t>
                      </a:r>
                      <a:r>
                        <a:rPr lang="en-US" sz="4800" b="1" dirty="0"/>
                        <a:t> </a:t>
                      </a:r>
                      <a:r>
                        <a:rPr lang="en-US" sz="4800" b="1" dirty="0" err="1"/>
                        <a:t>tienen</a:t>
                      </a:r>
                      <a:r>
                        <a:rPr lang="en-US" sz="4800" b="1" dirty="0"/>
                        <a:t> un primer </a:t>
                      </a:r>
                      <a:r>
                        <a:rPr lang="en-US" sz="4800" b="1" dirty="0" err="1"/>
                        <a:t>lenguaje</a:t>
                      </a:r>
                      <a:r>
                        <a:rPr lang="en-US" sz="4800" b="1" dirty="0"/>
                        <a:t> (L1) y un </a:t>
                      </a:r>
                      <a:r>
                        <a:rPr lang="en-US" sz="4800" b="1" dirty="0" err="1"/>
                        <a:t>segundo</a:t>
                      </a:r>
                      <a:r>
                        <a:rPr lang="en-US" sz="4800" b="1" dirty="0"/>
                        <a:t> </a:t>
                      </a:r>
                      <a:r>
                        <a:rPr lang="en-US" sz="4800" b="1" dirty="0" err="1"/>
                        <a:t>lenguaje</a:t>
                      </a:r>
                      <a:r>
                        <a:rPr lang="en-US" sz="4800" b="1" dirty="0"/>
                        <a:t> (L2)</a:t>
                      </a:r>
                    </a:p>
                  </a:txBody>
                  <a:tcPr marL="91431" marR="91431" marT="45722" marB="45722"/>
                </a:tc>
                <a:tc>
                  <a:txBody>
                    <a:bodyPr/>
                    <a:lstStyle/>
                    <a:p>
                      <a:r>
                        <a:rPr lang="en-US" sz="4400" b="1" dirty="0">
                          <a:solidFill>
                            <a:srgbClr val="1225AC"/>
                          </a:solidFill>
                        </a:rPr>
                        <a:t>Muchos</a:t>
                      </a:r>
                      <a:r>
                        <a:rPr lang="en-US" sz="4400" b="1" dirty="0"/>
                        <a:t> </a:t>
                      </a:r>
                      <a:r>
                        <a:rPr lang="en-US" sz="4400" b="1" dirty="0" err="1"/>
                        <a:t>estudiantes</a:t>
                      </a:r>
                      <a:r>
                        <a:rPr lang="en-US" sz="4400" b="1" dirty="0"/>
                        <a:t> son </a:t>
                      </a:r>
                      <a:r>
                        <a:rPr lang="en-US" sz="4400" b="1" dirty="0" err="1"/>
                        <a:t>bilingües</a:t>
                      </a:r>
                      <a:r>
                        <a:rPr lang="en-US" sz="4400" b="1" dirty="0"/>
                        <a:t> </a:t>
                      </a:r>
                      <a:r>
                        <a:rPr lang="en-US" sz="4400" b="1" dirty="0" err="1"/>
                        <a:t>en</a:t>
                      </a:r>
                      <a:r>
                        <a:rPr lang="en-US" sz="4400" b="1" dirty="0"/>
                        <a:t> </a:t>
                      </a:r>
                      <a:r>
                        <a:rPr lang="en-US" sz="4400" b="1" dirty="0" err="1"/>
                        <a:t>desarrollo</a:t>
                      </a:r>
                      <a:r>
                        <a:rPr lang="en-US" sz="4400" b="1" dirty="0"/>
                        <a:t> </a:t>
                      </a:r>
                      <a:r>
                        <a:rPr lang="en-US" sz="4400" b="1" dirty="0" err="1"/>
                        <a:t>cuyo</a:t>
                      </a:r>
                      <a:r>
                        <a:rPr lang="en-US" sz="4400" b="1" dirty="0"/>
                        <a:t> primer </a:t>
                      </a:r>
                      <a:r>
                        <a:rPr lang="en-US" sz="4400" b="1" dirty="0" err="1"/>
                        <a:t>lenguaje</a:t>
                      </a:r>
                      <a:r>
                        <a:rPr lang="en-US" sz="4400" b="1" dirty="0"/>
                        <a:t> es </a:t>
                      </a:r>
                      <a:r>
                        <a:rPr lang="en-US" sz="4400" b="1" dirty="0" err="1"/>
                        <a:t>el</a:t>
                      </a:r>
                      <a:r>
                        <a:rPr lang="en-US" sz="4400" b="1" dirty="0"/>
                        <a:t> </a:t>
                      </a:r>
                      <a:r>
                        <a:rPr lang="en-US" sz="4400" b="1" dirty="0" err="1"/>
                        <a:t>bilingüismo</a:t>
                      </a:r>
                      <a:r>
                        <a:rPr lang="en-US" sz="4400" b="1" dirty="0"/>
                        <a:t> </a:t>
                      </a:r>
                    </a:p>
                  </a:txBody>
                  <a:tcPr marL="91431" marR="91431" marT="45722" marB="45722"/>
                </a:tc>
                <a:extLst>
                  <a:ext uri="{0D108BD9-81ED-4DB2-BD59-A6C34878D82A}">
                    <a16:rowId xmlns:a16="http://schemas.microsoft.com/office/drawing/2014/main" val="10001"/>
                  </a:ext>
                </a:extLst>
              </a:tr>
            </a:tbl>
          </a:graphicData>
        </a:graphic>
      </p:graphicFrame>
      <p:sp>
        <p:nvSpPr>
          <p:cNvPr id="117772" name="Footer Placeholder 1">
            <a:extLst>
              <a:ext uri="{FF2B5EF4-FFF2-40B4-BE49-F238E27FC236}">
                <a16:creationId xmlns:a16="http://schemas.microsoft.com/office/drawing/2014/main" id="{63498882-C5C1-F243-82CF-F2719605137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2" name="Picture 1">
            <a:extLst>
              <a:ext uri="{FF2B5EF4-FFF2-40B4-BE49-F238E27FC236}">
                <a16:creationId xmlns:a16="http://schemas.microsoft.com/office/drawing/2014/main" id="{0C55CEE0-BAE8-92B5-F11E-944ADCEBECD5}"/>
              </a:ext>
            </a:extLst>
          </p:cNvPr>
          <p:cNvPicPr>
            <a:picLocks noChangeAspect="1"/>
          </p:cNvPicPr>
          <p:nvPr/>
        </p:nvPicPr>
        <p:blipFill>
          <a:blip r:embed="rId3"/>
          <a:stretch>
            <a:fillRect/>
          </a:stretch>
        </p:blipFill>
        <p:spPr>
          <a:xfrm rot="20570077">
            <a:off x="6844059" y="5559920"/>
            <a:ext cx="1032223" cy="1032223"/>
          </a:xfrm>
          <a:prstGeom prst="rect">
            <a:avLst/>
          </a:prstGeom>
        </p:spPr>
      </p:pic>
      <p:sp>
        <p:nvSpPr>
          <p:cNvPr id="3" name="TextBox 2">
            <a:extLst>
              <a:ext uri="{FF2B5EF4-FFF2-40B4-BE49-F238E27FC236}">
                <a16:creationId xmlns:a16="http://schemas.microsoft.com/office/drawing/2014/main" id="{5BCA861C-871E-03D3-144C-519FF6D244F3}"/>
              </a:ext>
            </a:extLst>
          </p:cNvPr>
          <p:cNvSpPr txBox="1"/>
          <p:nvPr/>
        </p:nvSpPr>
        <p:spPr>
          <a:xfrm>
            <a:off x="4628631" y="6258274"/>
            <a:ext cx="2127505" cy="646331"/>
          </a:xfrm>
          <a:prstGeom prst="rect">
            <a:avLst/>
          </a:prstGeom>
          <a:solidFill>
            <a:schemeClr val="bg2"/>
          </a:solidFill>
        </p:spPr>
        <p:txBody>
          <a:bodyPr wrap="none" rtlCol="0">
            <a:spAutoFit/>
          </a:bodyPr>
          <a:lstStyle/>
          <a:p>
            <a:r>
              <a:rPr lang="en-US" sz="3600" b="1" dirty="0" err="1"/>
              <a:t>Capítulo</a:t>
            </a:r>
            <a:r>
              <a:rPr lang="en-US" sz="3600" b="1" dirty="0"/>
              <a:t> 1</a:t>
            </a:r>
          </a:p>
        </p:txBody>
      </p:sp>
    </p:spTree>
    <p:extLst>
      <p:ext uri="{BB962C8B-B14F-4D97-AF65-F5344CB8AC3E}">
        <p14:creationId xmlns:p14="http://schemas.microsoft.com/office/powerpoint/2010/main" val="3574519731"/>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4794C3-C358-A545-8809-8EF902B62E70}"/>
              </a:ext>
            </a:extLst>
          </p:cNvPr>
          <p:cNvPicPr>
            <a:picLocks noChangeAspect="1"/>
          </p:cNvPicPr>
          <p:nvPr/>
        </p:nvPicPr>
        <p:blipFill>
          <a:blip r:embed="rId3"/>
          <a:stretch>
            <a:fillRect/>
          </a:stretch>
        </p:blipFill>
        <p:spPr>
          <a:xfrm>
            <a:off x="2504210" y="351879"/>
            <a:ext cx="4530436" cy="6382880"/>
          </a:xfrm>
          <a:prstGeom prst="rect">
            <a:avLst/>
          </a:prstGeom>
        </p:spPr>
      </p:pic>
    </p:spTree>
    <p:extLst>
      <p:ext uri="{BB962C8B-B14F-4D97-AF65-F5344CB8AC3E}">
        <p14:creationId xmlns:p14="http://schemas.microsoft.com/office/powerpoint/2010/main" val="407909202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DC406-A984-F461-56F2-ECE8C8F59C4D}"/>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C4E10ED9-0BC9-BDC3-ABC4-B46ED9559897}"/>
              </a:ext>
            </a:extLst>
          </p:cNvPr>
          <p:cNvGraphicFramePr>
            <a:graphicFrameLocks noGrp="1"/>
          </p:cNvGraphicFramePr>
          <p:nvPr>
            <p:ph idx="1"/>
          </p:nvPr>
        </p:nvGraphicFramePr>
        <p:xfrm>
          <a:off x="282575" y="438150"/>
          <a:ext cx="8691563" cy="5923544"/>
        </p:xfrm>
        <a:graphic>
          <a:graphicData uri="http://schemas.openxmlformats.org/drawingml/2006/table">
            <a:tbl>
              <a:tblPr firstRow="1" bandRow="1">
                <a:tableStyleId>{69CF1AB2-1976-4502-BF36-3FF5EA218861}</a:tableStyleId>
              </a:tblPr>
              <a:tblGrid>
                <a:gridCol w="4286169">
                  <a:extLst>
                    <a:ext uri="{9D8B030D-6E8A-4147-A177-3AD203B41FA5}">
                      <a16:colId xmlns:a16="http://schemas.microsoft.com/office/drawing/2014/main" val="20000"/>
                    </a:ext>
                  </a:extLst>
                </a:gridCol>
                <a:gridCol w="4405394">
                  <a:extLst>
                    <a:ext uri="{9D8B030D-6E8A-4147-A177-3AD203B41FA5}">
                      <a16:colId xmlns:a16="http://schemas.microsoft.com/office/drawing/2014/main" val="20001"/>
                    </a:ext>
                  </a:extLst>
                </a:gridCol>
              </a:tblGrid>
              <a:tr h="711460">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tc>
                <a:extLst>
                  <a:ext uri="{0D108BD9-81ED-4DB2-BD59-A6C34878D82A}">
                    <a16:rowId xmlns:a16="http://schemas.microsoft.com/office/drawing/2014/main" val="10000"/>
                  </a:ext>
                </a:extLst>
              </a:tr>
              <a:tr h="3749415">
                <a:tc>
                  <a:txBody>
                    <a:bodyPr/>
                    <a:lstStyle/>
                    <a:p>
                      <a:r>
                        <a:rPr lang="en-US" sz="4800" b="1" dirty="0">
                          <a:solidFill>
                            <a:srgbClr val="1225AC"/>
                          </a:solidFill>
                        </a:rPr>
                        <a:t>Todos</a:t>
                      </a:r>
                      <a:r>
                        <a:rPr lang="en-US" sz="4800" b="1" dirty="0"/>
                        <a:t> </a:t>
                      </a:r>
                      <a:r>
                        <a:rPr lang="en-US" sz="4800" b="1" dirty="0" err="1"/>
                        <a:t>los</a:t>
                      </a:r>
                      <a:r>
                        <a:rPr lang="en-US" sz="4800" b="1" dirty="0"/>
                        <a:t> </a:t>
                      </a:r>
                      <a:r>
                        <a:rPr lang="en-US" sz="4800" b="1" dirty="0" err="1"/>
                        <a:t>estudiantes</a:t>
                      </a:r>
                      <a:r>
                        <a:rPr lang="en-US" sz="4800" b="1" dirty="0"/>
                        <a:t> </a:t>
                      </a:r>
                      <a:r>
                        <a:rPr lang="en-US" sz="4800" b="1" dirty="0" err="1"/>
                        <a:t>tienen</a:t>
                      </a:r>
                      <a:r>
                        <a:rPr lang="en-US" sz="4800" b="1" dirty="0"/>
                        <a:t> un primer </a:t>
                      </a:r>
                      <a:r>
                        <a:rPr lang="en-US" sz="4800" b="1" dirty="0" err="1"/>
                        <a:t>lenguaje</a:t>
                      </a:r>
                      <a:r>
                        <a:rPr lang="en-US" sz="4800" b="1" dirty="0"/>
                        <a:t> (L1) y un </a:t>
                      </a:r>
                      <a:r>
                        <a:rPr lang="en-US" sz="4800" b="1" dirty="0" err="1"/>
                        <a:t>segundo</a:t>
                      </a:r>
                      <a:r>
                        <a:rPr lang="en-US" sz="4800" b="1" dirty="0"/>
                        <a:t> </a:t>
                      </a:r>
                      <a:r>
                        <a:rPr lang="en-US" sz="4800" b="1" dirty="0" err="1"/>
                        <a:t>lenguaje</a:t>
                      </a:r>
                      <a:r>
                        <a:rPr lang="en-US" sz="4800" b="1" dirty="0"/>
                        <a:t> (L2)</a:t>
                      </a:r>
                    </a:p>
                  </a:txBody>
                  <a:tcPr marL="91431" marR="91431" marT="45722" marB="45722"/>
                </a:tc>
                <a:tc>
                  <a:txBody>
                    <a:bodyPr/>
                    <a:lstStyle/>
                    <a:p>
                      <a:r>
                        <a:rPr lang="en-US" sz="4400" b="1" dirty="0">
                          <a:solidFill>
                            <a:srgbClr val="1225AC"/>
                          </a:solidFill>
                        </a:rPr>
                        <a:t>Muchos</a:t>
                      </a:r>
                      <a:r>
                        <a:rPr lang="en-US" sz="4400" b="1" dirty="0"/>
                        <a:t> </a:t>
                      </a:r>
                      <a:r>
                        <a:rPr lang="en-US" sz="4400" b="1" dirty="0" err="1"/>
                        <a:t>estudiantes</a:t>
                      </a:r>
                      <a:r>
                        <a:rPr lang="en-US" sz="4400" b="1" dirty="0"/>
                        <a:t> son </a:t>
                      </a:r>
                      <a:r>
                        <a:rPr lang="en-US" sz="4400" b="1" dirty="0" err="1"/>
                        <a:t>bilingües</a:t>
                      </a:r>
                      <a:r>
                        <a:rPr lang="en-US" sz="4400" b="1" dirty="0"/>
                        <a:t> </a:t>
                      </a:r>
                      <a:r>
                        <a:rPr lang="en-US" sz="4400" b="1" dirty="0" err="1"/>
                        <a:t>en</a:t>
                      </a:r>
                      <a:r>
                        <a:rPr lang="en-US" sz="4400" b="1" dirty="0"/>
                        <a:t> </a:t>
                      </a:r>
                      <a:r>
                        <a:rPr lang="en-US" sz="4400" b="1" dirty="0" err="1"/>
                        <a:t>desarrollo</a:t>
                      </a:r>
                      <a:r>
                        <a:rPr lang="en-US" sz="4400" b="1" dirty="0"/>
                        <a:t> </a:t>
                      </a:r>
                      <a:r>
                        <a:rPr lang="en-US" sz="4400" b="1" dirty="0" err="1"/>
                        <a:t>cuyo</a:t>
                      </a:r>
                      <a:r>
                        <a:rPr lang="en-US" sz="4400" b="1" dirty="0"/>
                        <a:t> primer </a:t>
                      </a:r>
                      <a:r>
                        <a:rPr lang="en-US" sz="4400" b="1" dirty="0" err="1"/>
                        <a:t>lenguaje</a:t>
                      </a:r>
                      <a:r>
                        <a:rPr lang="en-US" sz="4400" b="1" dirty="0"/>
                        <a:t> es </a:t>
                      </a:r>
                      <a:r>
                        <a:rPr lang="en-US" sz="4400" b="1" dirty="0" err="1"/>
                        <a:t>el</a:t>
                      </a:r>
                      <a:r>
                        <a:rPr lang="en-US" sz="4400" b="1" dirty="0"/>
                        <a:t> </a:t>
                      </a:r>
                      <a:r>
                        <a:rPr lang="en-US" sz="4400" b="1" dirty="0" err="1"/>
                        <a:t>bilingüismo</a:t>
                      </a:r>
                      <a:r>
                        <a:rPr lang="en-US" sz="4400" b="1" dirty="0"/>
                        <a:t> </a:t>
                      </a:r>
                    </a:p>
                  </a:txBody>
                  <a:tcPr marL="91431" marR="91431" marT="45722" marB="45722"/>
                </a:tc>
                <a:extLst>
                  <a:ext uri="{0D108BD9-81ED-4DB2-BD59-A6C34878D82A}">
                    <a16:rowId xmlns:a16="http://schemas.microsoft.com/office/drawing/2014/main" val="10001"/>
                  </a:ext>
                </a:extLst>
              </a:tr>
            </a:tbl>
          </a:graphicData>
        </a:graphic>
      </p:graphicFrame>
      <p:sp>
        <p:nvSpPr>
          <p:cNvPr id="117772" name="Footer Placeholder 1">
            <a:extLst>
              <a:ext uri="{FF2B5EF4-FFF2-40B4-BE49-F238E27FC236}">
                <a16:creationId xmlns:a16="http://schemas.microsoft.com/office/drawing/2014/main" id="{4D10C0F7-2A27-FC77-694D-41D2529496F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2" name="Picture 1">
            <a:extLst>
              <a:ext uri="{FF2B5EF4-FFF2-40B4-BE49-F238E27FC236}">
                <a16:creationId xmlns:a16="http://schemas.microsoft.com/office/drawing/2014/main" id="{A3591404-4A12-FDDA-AF17-61E0BF602C64}"/>
              </a:ext>
            </a:extLst>
          </p:cNvPr>
          <p:cNvPicPr>
            <a:picLocks noChangeAspect="1"/>
          </p:cNvPicPr>
          <p:nvPr/>
        </p:nvPicPr>
        <p:blipFill>
          <a:blip r:embed="rId3"/>
          <a:stretch>
            <a:fillRect/>
          </a:stretch>
        </p:blipFill>
        <p:spPr>
          <a:xfrm rot="20570077">
            <a:off x="6844059" y="5559920"/>
            <a:ext cx="1032223" cy="1032223"/>
          </a:xfrm>
          <a:prstGeom prst="rect">
            <a:avLst/>
          </a:prstGeom>
        </p:spPr>
      </p:pic>
      <p:sp>
        <p:nvSpPr>
          <p:cNvPr id="3" name="TextBox 2">
            <a:extLst>
              <a:ext uri="{FF2B5EF4-FFF2-40B4-BE49-F238E27FC236}">
                <a16:creationId xmlns:a16="http://schemas.microsoft.com/office/drawing/2014/main" id="{CFCEF0CB-0867-61CD-669A-090D69EEF55B}"/>
              </a:ext>
            </a:extLst>
          </p:cNvPr>
          <p:cNvSpPr txBox="1"/>
          <p:nvPr/>
        </p:nvSpPr>
        <p:spPr>
          <a:xfrm>
            <a:off x="4628631" y="6258274"/>
            <a:ext cx="2127505" cy="646331"/>
          </a:xfrm>
          <a:prstGeom prst="rect">
            <a:avLst/>
          </a:prstGeom>
          <a:solidFill>
            <a:schemeClr val="bg2"/>
          </a:solidFill>
        </p:spPr>
        <p:txBody>
          <a:bodyPr wrap="none" rtlCol="0">
            <a:spAutoFit/>
          </a:bodyPr>
          <a:lstStyle/>
          <a:p>
            <a:r>
              <a:rPr lang="en-US" sz="3600" b="1" dirty="0" err="1"/>
              <a:t>Capítulo</a:t>
            </a:r>
            <a:r>
              <a:rPr lang="en-US" sz="3600" b="1" dirty="0"/>
              <a:t> 1</a:t>
            </a:r>
          </a:p>
        </p:txBody>
      </p:sp>
    </p:spTree>
    <p:extLst>
      <p:ext uri="{BB962C8B-B14F-4D97-AF65-F5344CB8AC3E}">
        <p14:creationId xmlns:p14="http://schemas.microsoft.com/office/powerpoint/2010/main" val="2007279549"/>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4CC4CDA3-5ACE-644B-B8D6-29E10FE82D6B}"/>
              </a:ext>
            </a:extLst>
          </p:cNvPr>
          <p:cNvGraphicFramePr>
            <a:graphicFrameLocks noGrp="1"/>
          </p:cNvGraphicFramePr>
          <p:nvPr>
            <p:ph idx="1"/>
            <p:extLst>
              <p:ext uri="{D42A27DB-BD31-4B8C-83A1-F6EECF244321}">
                <p14:modId xmlns:p14="http://schemas.microsoft.com/office/powerpoint/2010/main" val="1970060339"/>
              </p:ext>
            </p:extLst>
          </p:nvPr>
        </p:nvGraphicFramePr>
        <p:xfrm>
          <a:off x="282575" y="438150"/>
          <a:ext cx="8691563" cy="6534386"/>
        </p:xfrm>
        <a:graphic>
          <a:graphicData uri="http://schemas.openxmlformats.org/drawingml/2006/table">
            <a:tbl>
              <a:tblPr/>
              <a:tblGrid>
                <a:gridCol w="4286250">
                  <a:extLst>
                    <a:ext uri="{9D8B030D-6E8A-4147-A177-3AD203B41FA5}">
                      <a16:colId xmlns:a16="http://schemas.microsoft.com/office/drawing/2014/main" val="20000"/>
                    </a:ext>
                  </a:extLst>
                </a:gridCol>
                <a:gridCol w="4405313">
                  <a:extLst>
                    <a:ext uri="{9D8B030D-6E8A-4147-A177-3AD203B41FA5}">
                      <a16:colId xmlns:a16="http://schemas.microsoft.com/office/drawing/2014/main" val="20001"/>
                    </a:ext>
                  </a:extLst>
                </a:gridCol>
              </a:tblGrid>
              <a:tr h="519793">
                <a:tc>
                  <a:txBody>
                    <a:bodyPr/>
                    <a:lstStyle/>
                    <a:p>
                      <a:pPr algn="ctr"/>
                      <a:r>
                        <a:rPr lang="en-US" sz="2800" b="1" dirty="0">
                          <a:solidFill>
                            <a:srgbClr val="FF0000"/>
                          </a:solidFill>
                        </a:rPr>
                        <a:t>Concept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a:solidFill>
                            <a:srgbClr val="FF0000"/>
                          </a:solidFill>
                        </a:rPr>
                        <a:t>Concept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1534065">
                <a:tc>
                  <a:txBody>
                    <a:bodyPr/>
                    <a:lstStyle/>
                    <a:p>
                      <a:r>
                        <a:rPr lang="en-US" sz="2400" b="0" dirty="0">
                          <a:solidFill>
                            <a:srgbClr val="1225AC"/>
                          </a:solidFill>
                        </a:rPr>
                        <a:t>Todos</a:t>
                      </a:r>
                      <a:r>
                        <a:rPr lang="en-US" sz="2400" b="0" dirty="0"/>
                        <a:t> </a:t>
                      </a:r>
                      <a:r>
                        <a:rPr lang="en-US" sz="2400" b="0" dirty="0" err="1"/>
                        <a:t>los</a:t>
                      </a:r>
                      <a:r>
                        <a:rPr lang="en-US" sz="2400" b="0" dirty="0"/>
                        <a:t> </a:t>
                      </a:r>
                      <a:r>
                        <a:rPr lang="en-US" sz="2400" b="0" dirty="0" err="1"/>
                        <a:t>estudiantes</a:t>
                      </a:r>
                      <a:r>
                        <a:rPr lang="en-US" sz="2400" b="0" dirty="0"/>
                        <a:t> </a:t>
                      </a:r>
                      <a:r>
                        <a:rPr lang="en-US" sz="2400" b="0" dirty="0" err="1"/>
                        <a:t>tienen</a:t>
                      </a:r>
                      <a:r>
                        <a:rPr lang="en-US" sz="2400" b="0" dirty="0"/>
                        <a:t> un primer </a:t>
                      </a:r>
                      <a:r>
                        <a:rPr lang="en-US" sz="2400" b="0" dirty="0" err="1"/>
                        <a:t>lenguaje</a:t>
                      </a:r>
                      <a:r>
                        <a:rPr lang="en-US" sz="2400" b="0" dirty="0"/>
                        <a:t> (L1) y un </a:t>
                      </a:r>
                      <a:r>
                        <a:rPr lang="en-US" sz="2400" b="0" dirty="0" err="1"/>
                        <a:t>segundo</a:t>
                      </a:r>
                      <a:r>
                        <a:rPr lang="en-US" sz="2400" b="0" dirty="0"/>
                        <a:t> </a:t>
                      </a:r>
                      <a:r>
                        <a:rPr lang="en-US" sz="2400" b="0" dirty="0" err="1"/>
                        <a:t>lenguaje</a:t>
                      </a:r>
                      <a:r>
                        <a:rPr lang="en-US" sz="24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2400" b="0" dirty="0">
                          <a:solidFill>
                            <a:srgbClr val="1225AC"/>
                          </a:solidFill>
                        </a:rPr>
                        <a:t>Muchos</a:t>
                      </a:r>
                      <a:r>
                        <a:rPr lang="en-US" sz="2400" b="0" dirty="0"/>
                        <a:t> </a:t>
                      </a:r>
                      <a:r>
                        <a:rPr lang="en-US" sz="2400" b="0" dirty="0" err="1"/>
                        <a:t>estudiantes</a:t>
                      </a:r>
                      <a:r>
                        <a:rPr lang="en-US" sz="2400" b="0" dirty="0"/>
                        <a:t> son </a:t>
                      </a:r>
                      <a:r>
                        <a:rPr lang="en-US" sz="2400" b="0" dirty="0" err="1"/>
                        <a:t>bilingües</a:t>
                      </a:r>
                      <a:r>
                        <a:rPr lang="en-US" sz="2400" b="0" dirty="0"/>
                        <a:t> </a:t>
                      </a:r>
                      <a:r>
                        <a:rPr lang="en-US" sz="2400" b="0" dirty="0" err="1"/>
                        <a:t>en</a:t>
                      </a:r>
                      <a:r>
                        <a:rPr lang="en-US" sz="2400" b="0" dirty="0"/>
                        <a:t> </a:t>
                      </a:r>
                      <a:r>
                        <a:rPr lang="en-US" sz="2400" b="0" dirty="0" err="1"/>
                        <a:t>desarrollo</a:t>
                      </a:r>
                      <a:r>
                        <a:rPr lang="en-US" sz="2400" b="0" dirty="0"/>
                        <a:t> </a:t>
                      </a:r>
                      <a:r>
                        <a:rPr lang="en-US" sz="2400" b="0" dirty="0" err="1"/>
                        <a:t>cuyo</a:t>
                      </a:r>
                      <a:r>
                        <a:rPr lang="en-US" sz="2400" b="0" dirty="0"/>
                        <a:t> primer </a:t>
                      </a:r>
                      <a:r>
                        <a:rPr lang="en-US" sz="2400" b="0" dirty="0" err="1"/>
                        <a:t>lenguaje</a:t>
                      </a:r>
                      <a:r>
                        <a:rPr lang="en-US" sz="2400" b="0" dirty="0"/>
                        <a:t> es </a:t>
                      </a:r>
                      <a:r>
                        <a:rPr lang="en-US" sz="2400" b="0" dirty="0" err="1"/>
                        <a:t>el</a:t>
                      </a:r>
                      <a:r>
                        <a:rPr lang="en-US" sz="2400" b="0" dirty="0"/>
                        <a:t> </a:t>
                      </a:r>
                      <a:r>
                        <a:rPr lang="en-US" sz="2400" b="0" dirty="0" err="1"/>
                        <a:t>bilingüismo</a:t>
                      </a:r>
                      <a:r>
                        <a:rPr lang="en-US" sz="24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38320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err="1">
                          <a:ln>
                            <a:noFill/>
                          </a:ln>
                          <a:solidFill>
                            <a:srgbClr val="000000"/>
                          </a:solidFill>
                          <a:effectLst/>
                          <a:latin typeface="Calibri" charset="0"/>
                          <a:ea typeface="ＭＳ Ｐゴシック" charset="-128"/>
                        </a:rPr>
                        <a:t>Cuando</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los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usan</a:t>
                      </a:r>
                      <a:r>
                        <a:rPr kumimoji="0" lang="en-US" altLang="en-US" sz="3600" b="1" i="0" u="none" strike="noStrike" cap="none" normalizeH="0" baseline="0" dirty="0">
                          <a:ln>
                            <a:noFill/>
                          </a:ln>
                          <a:solidFill>
                            <a:srgbClr val="000000"/>
                          </a:solidFill>
                          <a:effectLst/>
                          <a:latin typeface="Calibri" charset="0"/>
                          <a:ea typeface="ＭＳ Ｐゴシック" charset="-128"/>
                        </a:rPr>
                        <a:t> sus dos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juntos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Estoy</a:t>
                      </a:r>
                      <a:r>
                        <a:rPr kumimoji="0" lang="en-US" altLang="ja-JP"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estoquiado</a:t>
                      </a:r>
                      <a:r>
                        <a:rPr kumimoji="0" lang="en-US" altLang="en-US" sz="3600" b="1" i="0" u="none" strike="noStrike" cap="none" normalizeH="0" baseline="0" dirty="0">
                          <a:ln>
                            <a:noFill/>
                          </a:ln>
                          <a:solidFill>
                            <a:srgbClr val="000000"/>
                          </a:solidFill>
                          <a:effectLst/>
                          <a:latin typeface="Calibri" charset="0"/>
                          <a:ea typeface="ＭＳ Ｐゴシック" charset="-128"/>
                        </a:rPr>
                        <a:t>”</a:t>
                      </a:r>
                      <a:r>
                        <a:rPr kumimoji="0" lang="en-US" altLang="ja-JP" sz="3600" b="1" i="0" u="none" strike="noStrike" cap="none" normalizeH="0" baseline="0" dirty="0">
                          <a:ln>
                            <a:noFill/>
                          </a:ln>
                          <a:solidFill>
                            <a:srgbClr val="000000"/>
                          </a:solidFill>
                          <a:effectLst/>
                          <a:latin typeface="Calibri" charset="0"/>
                          <a:ea typeface="ＭＳ Ｐゴシック" charset="-128"/>
                        </a:rPr>
                        <a:t>), es </a:t>
                      </a:r>
                      <a:r>
                        <a:rPr kumimoji="0" lang="en-US" altLang="ja-JP" sz="3600" b="1" i="0" u="none" strike="noStrike" cap="none" normalizeH="0" baseline="0" dirty="0" err="1">
                          <a:ln>
                            <a:noFill/>
                          </a:ln>
                          <a:solidFill>
                            <a:srgbClr val="000000"/>
                          </a:solidFill>
                          <a:effectLst/>
                          <a:latin typeface="Calibri" charset="0"/>
                          <a:ea typeface="ＭＳ Ｐゴシック" charset="-128"/>
                        </a:rPr>
                        <a:t>una</a:t>
                      </a:r>
                      <a:r>
                        <a:rPr kumimoji="0" lang="en-US" altLang="ja-JP"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muestra</a:t>
                      </a:r>
                      <a:r>
                        <a:rPr kumimoji="0" lang="en-US" altLang="ja-JP" sz="3600" b="1" i="0" u="none" strike="noStrike" cap="none" normalizeH="0" baseline="0" dirty="0">
                          <a:ln>
                            <a:noFill/>
                          </a:ln>
                          <a:solidFill>
                            <a:srgbClr val="000000"/>
                          </a:solidFill>
                          <a:effectLst/>
                          <a:latin typeface="Calibri" charset="0"/>
                          <a:ea typeface="ＭＳ Ｐゴシック" charset="-128"/>
                        </a:rPr>
                        <a:t> de confusion y </a:t>
                      </a:r>
                      <a:r>
                        <a:rPr kumimoji="0" lang="en-US" altLang="ja-JP" sz="3600" b="1" i="0" u="none" strike="noStrike" cap="none" normalizeH="0" baseline="0" dirty="0" err="1">
                          <a:ln>
                            <a:noFill/>
                          </a:ln>
                          <a:solidFill>
                            <a:srgbClr val="000000"/>
                          </a:solidFill>
                          <a:effectLst/>
                          <a:latin typeface="Calibri" charset="0"/>
                          <a:ea typeface="ＭＳ Ｐゴシック" charset="-128"/>
                        </a:rPr>
                        <a:t>lenguaje</a:t>
                      </a:r>
                      <a:r>
                        <a:rPr kumimoji="0" lang="en-US" altLang="ja-JP" sz="3600" b="1" i="0" u="none" strike="noStrike" cap="none" normalizeH="0" baseline="0" dirty="0">
                          <a:ln>
                            <a:noFill/>
                          </a:ln>
                          <a:solidFill>
                            <a:srgbClr val="000000"/>
                          </a:solidFill>
                          <a:effectLst/>
                          <a:latin typeface="Calibri" charset="0"/>
                          <a:ea typeface="ＭＳ Ｐゴシック" charset="-128"/>
                        </a:rPr>
                        <a:t> bajo.</a:t>
                      </a:r>
                      <a:endParaRPr kumimoji="0" lang="en-US" altLang="en-US" sz="3600" b="1"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000000"/>
                          </a:solidFill>
                          <a:effectLst/>
                          <a:latin typeface="Calibri" charset="0"/>
                          <a:ea typeface="ＭＳ Ｐゴシック" charset="-128"/>
                        </a:rPr>
                        <a:t>Los </a:t>
                      </a:r>
                      <a:r>
                        <a:rPr kumimoji="0" lang="en-US" altLang="en-US" sz="36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en</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desarrollo</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utilizarán</a:t>
                      </a:r>
                      <a:r>
                        <a:rPr kumimoji="0" lang="en-US" altLang="en-US" sz="3600" b="1" i="0" u="none" strike="noStrike" cap="none" normalizeH="0" baseline="0" dirty="0">
                          <a:ln>
                            <a:noFill/>
                          </a:ln>
                          <a:solidFill>
                            <a:srgbClr val="000000"/>
                          </a:solidFill>
                          <a:effectLst/>
                          <a:latin typeface="Calibri" charset="0"/>
                          <a:ea typeface="ＭＳ Ｐゴシック" charset="-128"/>
                        </a:rPr>
                        <a:t> sus dos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juntos</a:t>
                      </a:r>
                      <a:r>
                        <a:rPr kumimoji="0" lang="en-US" altLang="en-US" sz="3600" b="1" i="0" u="none" strike="noStrike" cap="none" normalizeH="0" baseline="0" dirty="0">
                          <a:ln>
                            <a:noFill/>
                          </a:ln>
                          <a:solidFill>
                            <a:srgbClr val="000000"/>
                          </a:solidFill>
                          <a:effectLst/>
                          <a:latin typeface="Calibri" charset="0"/>
                          <a:ea typeface="ＭＳ Ｐゴシック" charset="-128"/>
                        </a:rPr>
                        <a:t>.  Este </a:t>
                      </a:r>
                      <a:r>
                        <a:rPr kumimoji="0" lang="en-US" altLang="en-US" sz="3600" b="1" i="0" u="none" strike="noStrike" cap="none" normalizeH="0" baseline="0" dirty="0" err="1">
                          <a:ln>
                            <a:noFill/>
                          </a:ln>
                          <a:solidFill>
                            <a:srgbClr val="000000"/>
                          </a:solidFill>
                          <a:effectLst/>
                          <a:latin typeface="Calibri" charset="0"/>
                          <a:ea typeface="ＭＳ Ｐゴシック" charset="-128"/>
                        </a:rPr>
                        <a:t>uso</a:t>
                      </a:r>
                      <a:r>
                        <a:rPr kumimoji="0" lang="en-US" altLang="en-US" sz="3600" b="1" i="0" u="none" strike="noStrike" cap="none" normalizeH="0" baseline="0" dirty="0">
                          <a:ln>
                            <a:noFill/>
                          </a:ln>
                          <a:solidFill>
                            <a:srgbClr val="000000"/>
                          </a:solidFill>
                          <a:effectLst/>
                          <a:latin typeface="Calibri" charset="0"/>
                          <a:ea typeface="ＭＳ Ｐゴシック" charset="-128"/>
                        </a:rPr>
                        <a:t> de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3600" b="1" i="0" u="none" strike="noStrike" cap="none" normalizeH="0" baseline="0" dirty="0">
                          <a:ln>
                            <a:noFill/>
                          </a:ln>
                          <a:solidFill>
                            <a:srgbClr val="000000"/>
                          </a:solidFill>
                          <a:effectLst/>
                          <a:latin typeface="Calibri" charset="0"/>
                          <a:ea typeface="ＭＳ Ｐゴシック" charset="-128"/>
                        </a:rPr>
                        <a:t> es </a:t>
                      </a:r>
                      <a:r>
                        <a:rPr kumimoji="0" lang="en-US" altLang="en-US" sz="3600" b="1" i="0" u="none" strike="noStrike" cap="none" normalizeH="0" baseline="0" dirty="0" err="1">
                          <a:ln>
                            <a:noFill/>
                          </a:ln>
                          <a:solidFill>
                            <a:srgbClr val="000000"/>
                          </a:solidFill>
                          <a:effectLst/>
                          <a:latin typeface="Calibri" charset="0"/>
                          <a:ea typeface="ＭＳ Ｐゴシック" charset="-128"/>
                        </a:rPr>
                        <a:t>predecible</a:t>
                      </a:r>
                      <a:r>
                        <a:rPr kumimoji="0" lang="en-US" altLang="en-US" sz="3600" b="1" i="0" u="none" strike="noStrike" cap="none" normalizeH="0" baseline="0" dirty="0">
                          <a:ln>
                            <a:noFill/>
                          </a:ln>
                          <a:solidFill>
                            <a:srgbClr val="000000"/>
                          </a:solidFill>
                          <a:effectLst/>
                          <a:latin typeface="Calibri" charset="0"/>
                          <a:ea typeface="ＭＳ Ｐゴシック" charset="-128"/>
                        </a:rPr>
                        <a:t> y </a:t>
                      </a:r>
                      <a:r>
                        <a:rPr kumimoji="0" lang="en-US" altLang="en-US" sz="3600" b="1" i="0" u="none" strike="noStrike" cap="none" normalizeH="0" baseline="0" dirty="0" err="1">
                          <a:ln>
                            <a:noFill/>
                          </a:ln>
                          <a:solidFill>
                            <a:srgbClr val="000000"/>
                          </a:solidFill>
                          <a:effectLst/>
                          <a:latin typeface="Calibri" charset="0"/>
                          <a:ea typeface="ＭＳ Ｐゴシック" charset="-128"/>
                        </a:rPr>
                        <a:t>esperado</a:t>
                      </a:r>
                      <a:r>
                        <a:rPr kumimoji="0" lang="en-US" altLang="en-US" sz="3600" b="1"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34726986"/>
      </p:ext>
    </p:extLst>
  </p:cSld>
  <p:clrMapOvr>
    <a:masterClrMapping/>
  </p:clrMapOv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C78BA-FCFC-7AA0-0F06-E8248B6FDC49}"/>
            </a:ext>
          </a:extLst>
        </p:cNvPr>
        <p:cNvGrpSpPr/>
        <p:nvPr/>
      </p:nvGrpSpPr>
      <p:grpSpPr>
        <a:xfrm>
          <a:off x="0" y="0"/>
          <a:ext cx="0" cy="0"/>
          <a:chOff x="0" y="0"/>
          <a:chExt cx="0" cy="0"/>
        </a:xfrm>
      </p:grpSpPr>
      <p:sp>
        <p:nvSpPr>
          <p:cNvPr id="51201" name="TextBox 1">
            <a:extLst>
              <a:ext uri="{FF2B5EF4-FFF2-40B4-BE49-F238E27FC236}">
                <a16:creationId xmlns:a16="http://schemas.microsoft.com/office/drawing/2014/main" id="{4CD6AF22-9921-4E23-42FA-1507BDBB9C69}"/>
              </a:ext>
            </a:extLst>
          </p:cNvPr>
          <p:cNvSpPr txBox="1">
            <a:spLocks noChangeArrowheads="1"/>
          </p:cNvSpPr>
          <p:nvPr/>
        </p:nvSpPr>
        <p:spPr bwMode="auto">
          <a:xfrm>
            <a:off x="258691" y="236220"/>
            <a:ext cx="834876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dirty="0"/>
              <a:t>El </a:t>
            </a:r>
            <a:r>
              <a:rPr lang="en-US" altLang="en-US" sz="4000" b="1" dirty="0" err="1"/>
              <a:t>bilingüismo</a:t>
            </a:r>
            <a:r>
              <a:rPr lang="en-US" altLang="en-US" sz="4000" b="1" dirty="0"/>
              <a:t> de </a:t>
            </a:r>
            <a:r>
              <a:rPr lang="en-US" altLang="en-US" sz="4000" b="1" dirty="0" err="1"/>
              <a:t>nuestros</a:t>
            </a:r>
            <a:r>
              <a:rPr lang="en-US" altLang="en-US" sz="4000" b="1" dirty="0"/>
              <a:t> </a:t>
            </a:r>
            <a:r>
              <a:rPr lang="en-US" altLang="en-US" sz="4000" b="1" dirty="0" err="1"/>
              <a:t>estudiantes</a:t>
            </a:r>
            <a:endParaRPr lang="en-US" altLang="en-US" dirty="0"/>
          </a:p>
        </p:txBody>
      </p:sp>
      <p:sp>
        <p:nvSpPr>
          <p:cNvPr id="2" name="Rectangle 5">
            <a:extLst>
              <a:ext uri="{FF2B5EF4-FFF2-40B4-BE49-F238E27FC236}">
                <a16:creationId xmlns:a16="http://schemas.microsoft.com/office/drawing/2014/main" id="{7DED3571-9104-8D06-25E1-9B0FEFC18C33}"/>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7" descr="Image of ">
            <a:extLst>
              <a:ext uri="{FF2B5EF4-FFF2-40B4-BE49-F238E27FC236}">
                <a16:creationId xmlns:a16="http://schemas.microsoft.com/office/drawing/2014/main" id="{8BB8B75F-C84A-7DA9-3A84-CEB18FEDE320}"/>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F81C8FA5-5F0A-4CAC-7D9C-6820DC255E22}"/>
              </a:ext>
            </a:extLst>
          </p:cNvPr>
          <p:cNvSpPr txBox="1">
            <a:spLocks noChangeArrowheads="1"/>
          </p:cNvSpPr>
          <p:nvPr/>
        </p:nvSpPr>
        <p:spPr bwMode="auto">
          <a:xfrm>
            <a:off x="85395" y="1213485"/>
            <a:ext cx="5956817"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571500" indent="-571500">
              <a:buFont typeface="Arial" panose="020B0604020202020204" pitchFamily="34" charset="0"/>
              <a:buChar char="•"/>
            </a:pPr>
            <a:r>
              <a:rPr lang="en-US" altLang="en-US" sz="4000" dirty="0">
                <a:solidFill>
                  <a:srgbClr val="00896F"/>
                </a:solidFill>
              </a:rPr>
              <a:t>Mamá</a:t>
            </a:r>
            <a:r>
              <a:rPr lang="en-US" altLang="en-US" sz="4000" dirty="0"/>
              <a:t>, ¿</a:t>
            </a:r>
            <a:r>
              <a:rPr lang="en-US" altLang="en-US" sz="4000" dirty="0" err="1">
                <a:solidFill>
                  <a:srgbClr val="00896F"/>
                </a:solidFill>
              </a:rPr>
              <a:t>cuándo</a:t>
            </a:r>
            <a:r>
              <a:rPr lang="en-US" altLang="en-US" sz="4000" dirty="0">
                <a:solidFill>
                  <a:srgbClr val="00896F"/>
                </a:solidFill>
              </a:rPr>
              <a:t> </a:t>
            </a:r>
            <a:r>
              <a:rPr lang="en-US" altLang="en-US" sz="4000" dirty="0" err="1">
                <a:solidFill>
                  <a:srgbClr val="00896F"/>
                </a:solidFill>
              </a:rPr>
              <a:t>vamos</a:t>
            </a:r>
            <a:r>
              <a:rPr lang="en-US" altLang="en-US" sz="4000" dirty="0">
                <a:solidFill>
                  <a:srgbClr val="00896F"/>
                </a:solidFill>
              </a:rPr>
              <a:t> a </a:t>
            </a:r>
            <a:r>
              <a:rPr lang="en-US" altLang="en-US" sz="4000" dirty="0" err="1">
                <a:solidFill>
                  <a:srgbClr val="00896F"/>
                </a:solidFill>
              </a:rPr>
              <a:t>comprar</a:t>
            </a:r>
            <a:r>
              <a:rPr lang="en-US" altLang="en-US" sz="4000" dirty="0">
                <a:solidFill>
                  <a:srgbClr val="00896F"/>
                </a:solidFill>
              </a:rPr>
              <a:t> las </a:t>
            </a:r>
            <a:r>
              <a:rPr lang="en-US" altLang="en-US" sz="4000" dirty="0" err="1">
                <a:solidFill>
                  <a:srgbClr val="1225AC"/>
                </a:solidFill>
              </a:rPr>
              <a:t>groserías</a:t>
            </a:r>
            <a:r>
              <a:rPr lang="en-US" altLang="en-US" sz="4000" dirty="0"/>
              <a:t>?</a:t>
            </a:r>
          </a:p>
          <a:p>
            <a:pPr marL="571500" indent="-571500">
              <a:buFont typeface="Arial" panose="020B0604020202020204" pitchFamily="34" charset="0"/>
              <a:buChar char="•"/>
            </a:pPr>
            <a:r>
              <a:rPr lang="en-US" altLang="en-US" sz="4000" dirty="0">
                <a:solidFill>
                  <a:srgbClr val="00896F"/>
                </a:solidFill>
              </a:rPr>
              <a:t>Mi </a:t>
            </a:r>
            <a:r>
              <a:rPr lang="en-US" altLang="en-US" sz="4000" dirty="0" err="1">
                <a:solidFill>
                  <a:srgbClr val="00896F"/>
                </a:solidFill>
              </a:rPr>
              <a:t>hermano</a:t>
            </a:r>
            <a:r>
              <a:rPr lang="en-US" altLang="en-US" sz="4000" dirty="0">
                <a:solidFill>
                  <a:srgbClr val="00896F"/>
                </a:solidFill>
              </a:rPr>
              <a:t> me </a:t>
            </a:r>
            <a:r>
              <a:rPr lang="en-US" altLang="en-US" sz="4000" dirty="0" err="1">
                <a:solidFill>
                  <a:srgbClr val="1225AC"/>
                </a:solidFill>
              </a:rPr>
              <a:t>puch</a:t>
            </a:r>
            <a:r>
              <a:rPr lang="en-US" altLang="en-US" sz="4000" dirty="0" err="1">
                <a:solidFill>
                  <a:srgbClr val="00896F"/>
                </a:solidFill>
              </a:rPr>
              <a:t>ó</a:t>
            </a:r>
            <a:r>
              <a:rPr lang="en-US" altLang="en-US" sz="4000" dirty="0"/>
              <a:t>.</a:t>
            </a:r>
          </a:p>
          <a:p>
            <a:pPr marL="571500" indent="-571500">
              <a:buFont typeface="Arial" panose="020B0604020202020204" pitchFamily="34" charset="0"/>
              <a:buChar char="•"/>
            </a:pPr>
            <a:r>
              <a:rPr lang="en-US" altLang="en-US" sz="4000" dirty="0"/>
              <a:t>I want to go to the house of Lucía.</a:t>
            </a:r>
          </a:p>
          <a:p>
            <a:pPr marL="571500" indent="-571500">
              <a:buFont typeface="Arial" panose="020B0604020202020204" pitchFamily="34" charset="0"/>
              <a:buChar char="•"/>
            </a:pPr>
            <a:r>
              <a:rPr lang="en-US" altLang="en-US" sz="4000" dirty="0">
                <a:solidFill>
                  <a:srgbClr val="1225AC"/>
                </a:solidFill>
              </a:rPr>
              <a:t>I have to do </a:t>
            </a:r>
            <a:r>
              <a:rPr lang="en-US" altLang="en-US" sz="4000" dirty="0">
                <a:solidFill>
                  <a:srgbClr val="00896F"/>
                </a:solidFill>
              </a:rPr>
              <a:t>my </a:t>
            </a:r>
            <a:r>
              <a:rPr lang="en-US" altLang="en-US" sz="4000" dirty="0" err="1">
                <a:solidFill>
                  <a:srgbClr val="00896F"/>
                </a:solidFill>
              </a:rPr>
              <a:t>tarea</a:t>
            </a:r>
            <a:r>
              <a:rPr lang="en-US" altLang="en-US" sz="4000" dirty="0">
                <a:solidFill>
                  <a:srgbClr val="00896F"/>
                </a:solidFill>
              </a:rPr>
              <a:t> de </a:t>
            </a:r>
            <a:r>
              <a:rPr lang="en-US" altLang="en-US" sz="4000" dirty="0" err="1">
                <a:solidFill>
                  <a:srgbClr val="00896F"/>
                </a:solidFill>
              </a:rPr>
              <a:t>matemáticas</a:t>
            </a:r>
            <a:r>
              <a:rPr lang="en-US" altLang="en-US" sz="4000" dirty="0"/>
              <a:t>. </a:t>
            </a:r>
          </a:p>
          <a:p>
            <a:pPr marL="571500" indent="-571500">
              <a:buFont typeface="Arial" panose="020B0604020202020204" pitchFamily="34" charset="0"/>
              <a:buChar char="•"/>
            </a:pPr>
            <a:r>
              <a:rPr lang="en-US" altLang="en-US" sz="4000" dirty="0" err="1">
                <a:solidFill>
                  <a:srgbClr val="00896F"/>
                </a:solidFill>
              </a:rPr>
              <a:t>Dile</a:t>
            </a:r>
            <a:r>
              <a:rPr lang="en-US" altLang="en-US" sz="4000" dirty="0">
                <a:solidFill>
                  <a:srgbClr val="00896F"/>
                </a:solidFill>
              </a:rPr>
              <a:t> a mi abuela</a:t>
            </a:r>
            <a:r>
              <a:rPr lang="en-US" altLang="en-US" sz="4000" dirty="0"/>
              <a:t>, </a:t>
            </a:r>
            <a:r>
              <a:rPr lang="en-US" altLang="en-US" sz="4000" dirty="0">
                <a:solidFill>
                  <a:srgbClr val="00896F"/>
                </a:solidFill>
              </a:rPr>
              <a:t>que</a:t>
            </a:r>
            <a:r>
              <a:rPr lang="en-US" altLang="en-US" sz="4000" dirty="0"/>
              <a:t> </a:t>
            </a:r>
            <a:r>
              <a:rPr lang="en-US" altLang="en-US" sz="4000" dirty="0">
                <a:solidFill>
                  <a:srgbClr val="1225AC"/>
                </a:solidFill>
              </a:rPr>
              <a:t>I don’t want to go.</a:t>
            </a:r>
          </a:p>
          <a:p>
            <a:pPr marL="571500" indent="-571500">
              <a:buFont typeface="Arial" panose="020B0604020202020204" pitchFamily="34" charset="0"/>
              <a:buChar char="•"/>
            </a:pPr>
            <a:endParaRPr lang="en-US" altLang="en-US" sz="3600" dirty="0"/>
          </a:p>
        </p:txBody>
      </p:sp>
      <p:pic>
        <p:nvPicPr>
          <p:cNvPr id="7" name="Picture 6" descr="A shopping cart full of groceries&#10;&#10;Description automatically generated">
            <a:extLst>
              <a:ext uri="{FF2B5EF4-FFF2-40B4-BE49-F238E27FC236}">
                <a16:creationId xmlns:a16="http://schemas.microsoft.com/office/drawing/2014/main" id="{70351C77-7EAD-1686-FEDB-1DF495DF0054}"/>
              </a:ext>
            </a:extLst>
          </p:cNvPr>
          <p:cNvPicPr>
            <a:picLocks noChangeAspect="1"/>
          </p:cNvPicPr>
          <p:nvPr/>
        </p:nvPicPr>
        <p:blipFill>
          <a:blip r:embed="rId3"/>
          <a:stretch>
            <a:fillRect/>
          </a:stretch>
        </p:blipFill>
        <p:spPr>
          <a:xfrm>
            <a:off x="6531428" y="941284"/>
            <a:ext cx="1078049" cy="1189121"/>
          </a:xfrm>
          <a:prstGeom prst="rect">
            <a:avLst/>
          </a:prstGeom>
        </p:spPr>
      </p:pic>
      <p:pic>
        <p:nvPicPr>
          <p:cNvPr id="13" name="Picture 12" descr="A cartoon of a child pulling another child's back&#10;&#10;Description automatically generated">
            <a:extLst>
              <a:ext uri="{FF2B5EF4-FFF2-40B4-BE49-F238E27FC236}">
                <a16:creationId xmlns:a16="http://schemas.microsoft.com/office/drawing/2014/main" id="{65C10206-645E-EDF6-BD3B-EC33452764B2}"/>
              </a:ext>
            </a:extLst>
          </p:cNvPr>
          <p:cNvPicPr>
            <a:picLocks noChangeAspect="1"/>
          </p:cNvPicPr>
          <p:nvPr/>
        </p:nvPicPr>
        <p:blipFill>
          <a:blip r:embed="rId4"/>
          <a:stretch>
            <a:fillRect/>
          </a:stretch>
        </p:blipFill>
        <p:spPr>
          <a:xfrm>
            <a:off x="5999143" y="2185003"/>
            <a:ext cx="1193800" cy="1244600"/>
          </a:xfrm>
          <a:prstGeom prst="rect">
            <a:avLst/>
          </a:prstGeom>
        </p:spPr>
      </p:pic>
      <p:pic>
        <p:nvPicPr>
          <p:cNvPr id="15" name="Picture 14" descr="A child with her arms crossed&#10;&#10;Description automatically generated">
            <a:extLst>
              <a:ext uri="{FF2B5EF4-FFF2-40B4-BE49-F238E27FC236}">
                <a16:creationId xmlns:a16="http://schemas.microsoft.com/office/drawing/2014/main" id="{5DFDF3F5-703A-DD23-7C83-ECFC4C079CD5}"/>
              </a:ext>
            </a:extLst>
          </p:cNvPr>
          <p:cNvPicPr>
            <a:picLocks noChangeAspect="1"/>
          </p:cNvPicPr>
          <p:nvPr/>
        </p:nvPicPr>
        <p:blipFill>
          <a:blip r:embed="rId5"/>
          <a:stretch>
            <a:fillRect/>
          </a:stretch>
        </p:blipFill>
        <p:spPr>
          <a:xfrm>
            <a:off x="5783243" y="5413274"/>
            <a:ext cx="1409700" cy="1253067"/>
          </a:xfrm>
          <a:prstGeom prst="rect">
            <a:avLst/>
          </a:prstGeom>
        </p:spPr>
      </p:pic>
      <p:pic>
        <p:nvPicPr>
          <p:cNvPr id="5" name="Picture 12" descr="3 Ways to Check Math Homework - wikiHow ...">
            <a:extLst>
              <a:ext uri="{FF2B5EF4-FFF2-40B4-BE49-F238E27FC236}">
                <a16:creationId xmlns:a16="http://schemas.microsoft.com/office/drawing/2014/main" id="{EBAEA1B4-0205-76EE-AA0D-2AF38A0AF2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6225" y="4330317"/>
            <a:ext cx="1303735" cy="9765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house behind trees&#10;&#10;Description automatically generated">
            <a:extLst>
              <a:ext uri="{FF2B5EF4-FFF2-40B4-BE49-F238E27FC236}">
                <a16:creationId xmlns:a16="http://schemas.microsoft.com/office/drawing/2014/main" id="{099FB6D6-C790-C2A5-1531-D3607B613AC7}"/>
              </a:ext>
            </a:extLst>
          </p:cNvPr>
          <p:cNvPicPr>
            <a:picLocks noChangeAspect="1"/>
          </p:cNvPicPr>
          <p:nvPr/>
        </p:nvPicPr>
        <p:blipFill>
          <a:blip r:embed="rId7"/>
          <a:stretch>
            <a:fillRect/>
          </a:stretch>
        </p:blipFill>
        <p:spPr>
          <a:xfrm>
            <a:off x="6152847" y="3497788"/>
            <a:ext cx="819150" cy="819150"/>
          </a:xfrm>
          <a:prstGeom prst="rect">
            <a:avLst/>
          </a:prstGeom>
        </p:spPr>
      </p:pic>
    </p:spTree>
    <p:extLst>
      <p:ext uri="{BB962C8B-B14F-4D97-AF65-F5344CB8AC3E}">
        <p14:creationId xmlns:p14="http://schemas.microsoft.com/office/powerpoint/2010/main" val="252873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par>
                                <p:cTn id="31" presetID="9"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dissolv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D360A-234F-5E80-77E1-DAA4CB709499}"/>
            </a:ext>
          </a:extLst>
        </p:cNvPr>
        <p:cNvGrpSpPr/>
        <p:nvPr/>
      </p:nvGrpSpPr>
      <p:grpSpPr>
        <a:xfrm>
          <a:off x="0" y="0"/>
          <a:ext cx="0" cy="0"/>
          <a:chOff x="0" y="0"/>
          <a:chExt cx="0" cy="0"/>
        </a:xfrm>
      </p:grpSpPr>
      <p:sp>
        <p:nvSpPr>
          <p:cNvPr id="51201" name="TextBox 1">
            <a:extLst>
              <a:ext uri="{FF2B5EF4-FFF2-40B4-BE49-F238E27FC236}">
                <a16:creationId xmlns:a16="http://schemas.microsoft.com/office/drawing/2014/main" id="{380DE9F9-F337-FA57-46C0-C38606CD37B3}"/>
              </a:ext>
            </a:extLst>
          </p:cNvPr>
          <p:cNvSpPr txBox="1">
            <a:spLocks noChangeArrowheads="1"/>
          </p:cNvSpPr>
          <p:nvPr/>
        </p:nvSpPr>
        <p:spPr bwMode="auto">
          <a:xfrm>
            <a:off x="258691" y="236220"/>
            <a:ext cx="80986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dirty="0"/>
              <a:t>Un </a:t>
            </a:r>
            <a:r>
              <a:rPr lang="en-US" altLang="en-US" sz="4000" b="1" dirty="0" err="1"/>
              <a:t>ejemplo</a:t>
            </a:r>
            <a:r>
              <a:rPr lang="en-US" altLang="en-US" sz="4000" b="1" dirty="0"/>
              <a:t> del </a:t>
            </a:r>
            <a:r>
              <a:rPr lang="en-US" altLang="en-US" sz="4000" b="1" dirty="0" err="1"/>
              <a:t>uso</a:t>
            </a:r>
            <a:r>
              <a:rPr lang="en-US" altLang="en-US" sz="4000" b="1" dirty="0"/>
              <a:t> del </a:t>
            </a:r>
            <a:r>
              <a:rPr lang="en-US" altLang="en-US" sz="4000" b="1" dirty="0" err="1">
                <a:solidFill>
                  <a:srgbClr val="FF0000"/>
                </a:solidFill>
              </a:rPr>
              <a:t>translenguaje</a:t>
            </a:r>
            <a:endParaRPr lang="en-US" altLang="en-US" dirty="0">
              <a:solidFill>
                <a:srgbClr val="FF0000"/>
              </a:solidFill>
            </a:endParaRPr>
          </a:p>
        </p:txBody>
      </p:sp>
      <p:sp>
        <p:nvSpPr>
          <p:cNvPr id="2" name="Rectangle 5">
            <a:extLst>
              <a:ext uri="{FF2B5EF4-FFF2-40B4-BE49-F238E27FC236}">
                <a16:creationId xmlns:a16="http://schemas.microsoft.com/office/drawing/2014/main" id="{FCA0AFAA-0D93-2B91-EE5E-4FD1109AB6F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7" descr="Image of ">
            <a:extLst>
              <a:ext uri="{FF2B5EF4-FFF2-40B4-BE49-F238E27FC236}">
                <a16:creationId xmlns:a16="http://schemas.microsoft.com/office/drawing/2014/main" id="{E9EF1B77-DCDF-80E2-F7BD-3F215527B4BC}"/>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TextBox 3">
            <a:extLst>
              <a:ext uri="{FF2B5EF4-FFF2-40B4-BE49-F238E27FC236}">
                <a16:creationId xmlns:a16="http://schemas.microsoft.com/office/drawing/2014/main" id="{201C171A-1FF5-35E5-454E-46E039FC79FA}"/>
              </a:ext>
            </a:extLst>
          </p:cNvPr>
          <p:cNvSpPr txBox="1">
            <a:spLocks noChangeArrowheads="1"/>
          </p:cNvSpPr>
          <p:nvPr/>
        </p:nvSpPr>
        <p:spPr bwMode="auto">
          <a:xfrm>
            <a:off x="85395" y="1213485"/>
            <a:ext cx="5956817"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571500" indent="-571500">
              <a:buFont typeface="Arial" panose="020B0604020202020204" pitchFamily="34" charset="0"/>
              <a:buChar char="•"/>
            </a:pPr>
            <a:r>
              <a:rPr lang="en-US" altLang="en-US" sz="4000" dirty="0">
                <a:solidFill>
                  <a:srgbClr val="00896F"/>
                </a:solidFill>
              </a:rPr>
              <a:t>Mamá</a:t>
            </a:r>
            <a:r>
              <a:rPr lang="en-US" altLang="en-US" sz="4000" dirty="0"/>
              <a:t>, ¿</a:t>
            </a:r>
            <a:r>
              <a:rPr lang="en-US" altLang="en-US" sz="4000" dirty="0" err="1">
                <a:solidFill>
                  <a:srgbClr val="00896F"/>
                </a:solidFill>
              </a:rPr>
              <a:t>cuándo</a:t>
            </a:r>
            <a:r>
              <a:rPr lang="en-US" altLang="en-US" sz="4000" dirty="0">
                <a:solidFill>
                  <a:srgbClr val="00896F"/>
                </a:solidFill>
              </a:rPr>
              <a:t> </a:t>
            </a:r>
            <a:r>
              <a:rPr lang="en-US" altLang="en-US" sz="4000" dirty="0" err="1">
                <a:solidFill>
                  <a:srgbClr val="00896F"/>
                </a:solidFill>
              </a:rPr>
              <a:t>vamos</a:t>
            </a:r>
            <a:r>
              <a:rPr lang="en-US" altLang="en-US" sz="4000" dirty="0">
                <a:solidFill>
                  <a:srgbClr val="00896F"/>
                </a:solidFill>
              </a:rPr>
              <a:t> a </a:t>
            </a:r>
            <a:r>
              <a:rPr lang="en-US" altLang="en-US" sz="4000" dirty="0" err="1">
                <a:solidFill>
                  <a:srgbClr val="00896F"/>
                </a:solidFill>
              </a:rPr>
              <a:t>comprar</a:t>
            </a:r>
            <a:r>
              <a:rPr lang="en-US" altLang="en-US" sz="4000" dirty="0">
                <a:solidFill>
                  <a:srgbClr val="00896F"/>
                </a:solidFill>
              </a:rPr>
              <a:t> las </a:t>
            </a:r>
            <a:r>
              <a:rPr lang="en-US" altLang="en-US" sz="4000" dirty="0" err="1">
                <a:solidFill>
                  <a:srgbClr val="1225AC"/>
                </a:solidFill>
              </a:rPr>
              <a:t>groserías</a:t>
            </a:r>
            <a:r>
              <a:rPr lang="en-US" altLang="en-US" sz="4000" dirty="0"/>
              <a:t>?</a:t>
            </a:r>
          </a:p>
          <a:p>
            <a:pPr marL="571500" indent="-571500">
              <a:buFont typeface="Arial" panose="020B0604020202020204" pitchFamily="34" charset="0"/>
              <a:buChar char="•"/>
            </a:pPr>
            <a:r>
              <a:rPr lang="en-US" altLang="en-US" sz="4000" dirty="0">
                <a:solidFill>
                  <a:srgbClr val="00896F"/>
                </a:solidFill>
              </a:rPr>
              <a:t>Mi </a:t>
            </a:r>
            <a:r>
              <a:rPr lang="en-US" altLang="en-US" sz="4000" dirty="0" err="1">
                <a:solidFill>
                  <a:srgbClr val="00896F"/>
                </a:solidFill>
              </a:rPr>
              <a:t>hermano</a:t>
            </a:r>
            <a:r>
              <a:rPr lang="en-US" altLang="en-US" sz="4000" dirty="0">
                <a:solidFill>
                  <a:srgbClr val="00896F"/>
                </a:solidFill>
              </a:rPr>
              <a:t> me </a:t>
            </a:r>
            <a:r>
              <a:rPr lang="en-US" altLang="en-US" sz="4000" dirty="0" err="1">
                <a:solidFill>
                  <a:srgbClr val="1225AC"/>
                </a:solidFill>
              </a:rPr>
              <a:t>puch</a:t>
            </a:r>
            <a:r>
              <a:rPr lang="en-US" altLang="en-US" sz="4000" dirty="0" err="1">
                <a:solidFill>
                  <a:srgbClr val="00896F"/>
                </a:solidFill>
              </a:rPr>
              <a:t>ó</a:t>
            </a:r>
            <a:r>
              <a:rPr lang="en-US" altLang="en-US" sz="4000" dirty="0"/>
              <a:t>.</a:t>
            </a:r>
          </a:p>
          <a:p>
            <a:pPr marL="571500" indent="-571500">
              <a:buFont typeface="Arial" panose="020B0604020202020204" pitchFamily="34" charset="0"/>
              <a:buChar char="•"/>
            </a:pPr>
            <a:r>
              <a:rPr lang="en-US" altLang="en-US" sz="4000" dirty="0"/>
              <a:t>I want to go to the house of Lucía.</a:t>
            </a:r>
          </a:p>
          <a:p>
            <a:pPr marL="571500" indent="-571500">
              <a:buFont typeface="Arial" panose="020B0604020202020204" pitchFamily="34" charset="0"/>
              <a:buChar char="•"/>
            </a:pPr>
            <a:r>
              <a:rPr lang="en-US" altLang="en-US" sz="4000" dirty="0">
                <a:solidFill>
                  <a:srgbClr val="1225AC"/>
                </a:solidFill>
              </a:rPr>
              <a:t>I have to do </a:t>
            </a:r>
            <a:r>
              <a:rPr lang="en-US" altLang="en-US" sz="4000" dirty="0">
                <a:solidFill>
                  <a:srgbClr val="00896F"/>
                </a:solidFill>
              </a:rPr>
              <a:t>my </a:t>
            </a:r>
            <a:r>
              <a:rPr lang="en-US" altLang="en-US" sz="4000" dirty="0" err="1">
                <a:solidFill>
                  <a:srgbClr val="00896F"/>
                </a:solidFill>
              </a:rPr>
              <a:t>tarea</a:t>
            </a:r>
            <a:r>
              <a:rPr lang="en-US" altLang="en-US" sz="4000" dirty="0">
                <a:solidFill>
                  <a:srgbClr val="00896F"/>
                </a:solidFill>
              </a:rPr>
              <a:t> de </a:t>
            </a:r>
            <a:r>
              <a:rPr lang="en-US" altLang="en-US" sz="4000" dirty="0" err="1">
                <a:solidFill>
                  <a:srgbClr val="00896F"/>
                </a:solidFill>
              </a:rPr>
              <a:t>matemáticas</a:t>
            </a:r>
            <a:r>
              <a:rPr lang="en-US" altLang="en-US" sz="4000" dirty="0"/>
              <a:t>. </a:t>
            </a:r>
          </a:p>
          <a:p>
            <a:pPr marL="571500" indent="-571500">
              <a:buFont typeface="Arial" panose="020B0604020202020204" pitchFamily="34" charset="0"/>
              <a:buChar char="•"/>
            </a:pPr>
            <a:r>
              <a:rPr lang="en-US" altLang="en-US" sz="4000" dirty="0" err="1">
                <a:solidFill>
                  <a:srgbClr val="00896F"/>
                </a:solidFill>
              </a:rPr>
              <a:t>Dile</a:t>
            </a:r>
            <a:r>
              <a:rPr lang="en-US" altLang="en-US" sz="4000" dirty="0">
                <a:solidFill>
                  <a:srgbClr val="00896F"/>
                </a:solidFill>
              </a:rPr>
              <a:t> a mi abuela</a:t>
            </a:r>
            <a:r>
              <a:rPr lang="en-US" altLang="en-US" sz="4000" dirty="0"/>
              <a:t>, </a:t>
            </a:r>
            <a:r>
              <a:rPr lang="en-US" altLang="en-US" sz="4000" dirty="0">
                <a:solidFill>
                  <a:srgbClr val="00896F"/>
                </a:solidFill>
              </a:rPr>
              <a:t>que</a:t>
            </a:r>
            <a:r>
              <a:rPr lang="en-US" altLang="en-US" sz="4000" dirty="0"/>
              <a:t> </a:t>
            </a:r>
            <a:r>
              <a:rPr lang="en-US" altLang="en-US" sz="4000" dirty="0">
                <a:solidFill>
                  <a:srgbClr val="1225AC"/>
                </a:solidFill>
              </a:rPr>
              <a:t>I don’t want to go.</a:t>
            </a:r>
          </a:p>
          <a:p>
            <a:pPr marL="571500" indent="-571500">
              <a:buFont typeface="Arial" panose="020B0604020202020204" pitchFamily="34" charset="0"/>
              <a:buChar char="•"/>
            </a:pPr>
            <a:endParaRPr lang="en-US" altLang="en-US" sz="3600" dirty="0"/>
          </a:p>
        </p:txBody>
      </p:sp>
      <p:pic>
        <p:nvPicPr>
          <p:cNvPr id="7" name="Picture 6" descr="A shopping cart full of groceries&#10;&#10;Description automatically generated">
            <a:extLst>
              <a:ext uri="{FF2B5EF4-FFF2-40B4-BE49-F238E27FC236}">
                <a16:creationId xmlns:a16="http://schemas.microsoft.com/office/drawing/2014/main" id="{EADF9725-9DE4-02BB-FFAA-3114289D8F84}"/>
              </a:ext>
            </a:extLst>
          </p:cNvPr>
          <p:cNvPicPr>
            <a:picLocks noChangeAspect="1"/>
          </p:cNvPicPr>
          <p:nvPr/>
        </p:nvPicPr>
        <p:blipFill>
          <a:blip r:embed="rId3"/>
          <a:stretch>
            <a:fillRect/>
          </a:stretch>
        </p:blipFill>
        <p:spPr>
          <a:xfrm>
            <a:off x="6531428" y="941284"/>
            <a:ext cx="1078049" cy="1189121"/>
          </a:xfrm>
          <a:prstGeom prst="rect">
            <a:avLst/>
          </a:prstGeom>
        </p:spPr>
      </p:pic>
      <p:pic>
        <p:nvPicPr>
          <p:cNvPr id="13" name="Picture 12" descr="A cartoon of a child pulling another child's back&#10;&#10;Description automatically generated">
            <a:extLst>
              <a:ext uri="{FF2B5EF4-FFF2-40B4-BE49-F238E27FC236}">
                <a16:creationId xmlns:a16="http://schemas.microsoft.com/office/drawing/2014/main" id="{511BDF36-6A8C-989F-D4AF-DCDAC7F79490}"/>
              </a:ext>
            </a:extLst>
          </p:cNvPr>
          <p:cNvPicPr>
            <a:picLocks noChangeAspect="1"/>
          </p:cNvPicPr>
          <p:nvPr/>
        </p:nvPicPr>
        <p:blipFill>
          <a:blip r:embed="rId4"/>
          <a:stretch>
            <a:fillRect/>
          </a:stretch>
        </p:blipFill>
        <p:spPr>
          <a:xfrm>
            <a:off x="5999143" y="2185003"/>
            <a:ext cx="1193800" cy="1244600"/>
          </a:xfrm>
          <a:prstGeom prst="rect">
            <a:avLst/>
          </a:prstGeom>
        </p:spPr>
      </p:pic>
      <p:pic>
        <p:nvPicPr>
          <p:cNvPr id="15" name="Picture 14" descr="A child with her arms crossed&#10;&#10;Description automatically generated">
            <a:extLst>
              <a:ext uri="{FF2B5EF4-FFF2-40B4-BE49-F238E27FC236}">
                <a16:creationId xmlns:a16="http://schemas.microsoft.com/office/drawing/2014/main" id="{6F3421CB-6CA2-9215-08DE-D49C0C9D6904}"/>
              </a:ext>
            </a:extLst>
          </p:cNvPr>
          <p:cNvPicPr>
            <a:picLocks noChangeAspect="1"/>
          </p:cNvPicPr>
          <p:nvPr/>
        </p:nvPicPr>
        <p:blipFill>
          <a:blip r:embed="rId5"/>
          <a:stretch>
            <a:fillRect/>
          </a:stretch>
        </p:blipFill>
        <p:spPr>
          <a:xfrm>
            <a:off x="5783243" y="5413274"/>
            <a:ext cx="1409700" cy="1253067"/>
          </a:xfrm>
          <a:prstGeom prst="rect">
            <a:avLst/>
          </a:prstGeom>
        </p:spPr>
      </p:pic>
      <p:pic>
        <p:nvPicPr>
          <p:cNvPr id="5" name="Picture 12" descr="3 Ways to Check Math Homework - wikiHow ...">
            <a:extLst>
              <a:ext uri="{FF2B5EF4-FFF2-40B4-BE49-F238E27FC236}">
                <a16:creationId xmlns:a16="http://schemas.microsoft.com/office/drawing/2014/main" id="{856741C9-B0B8-35A1-171A-ED6FFB42AB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36225" y="4330317"/>
            <a:ext cx="1303735" cy="9765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house behind trees&#10;&#10;Description automatically generated">
            <a:extLst>
              <a:ext uri="{FF2B5EF4-FFF2-40B4-BE49-F238E27FC236}">
                <a16:creationId xmlns:a16="http://schemas.microsoft.com/office/drawing/2014/main" id="{9FF631D0-6A98-4FCA-3507-EC69259F46BE}"/>
              </a:ext>
            </a:extLst>
          </p:cNvPr>
          <p:cNvPicPr>
            <a:picLocks noChangeAspect="1"/>
          </p:cNvPicPr>
          <p:nvPr/>
        </p:nvPicPr>
        <p:blipFill>
          <a:blip r:embed="rId7"/>
          <a:stretch>
            <a:fillRect/>
          </a:stretch>
        </p:blipFill>
        <p:spPr>
          <a:xfrm>
            <a:off x="6152847" y="3497788"/>
            <a:ext cx="819150" cy="819150"/>
          </a:xfrm>
          <a:prstGeom prst="rect">
            <a:avLst/>
          </a:prstGeom>
        </p:spPr>
      </p:pic>
    </p:spTree>
    <p:extLst>
      <p:ext uri="{BB962C8B-B14F-4D97-AF65-F5344CB8AC3E}">
        <p14:creationId xmlns:p14="http://schemas.microsoft.com/office/powerpoint/2010/main" val="4032303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par>
                                <p:cTn id="31" presetID="9"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dissolv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endParaRPr lang="en-US"/>
          </a:p>
        </p:txBody>
      </p:sp>
      <p:pic>
        <p:nvPicPr>
          <p:cNvPr id="3" name="Picture 2" descr="Grama and suete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5100"/>
            <a:ext cx="9144000" cy="6527698"/>
          </a:xfrm>
          <a:prstGeom prst="rect">
            <a:avLst/>
          </a:prstGeom>
        </p:spPr>
      </p:pic>
    </p:spTree>
    <p:extLst>
      <p:ext uri="{BB962C8B-B14F-4D97-AF65-F5344CB8AC3E}">
        <p14:creationId xmlns:p14="http://schemas.microsoft.com/office/powerpoint/2010/main" val="291921175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endParaRPr lang="en-US" altLang="en-US">
              <a:ea typeface="ＭＳ Ｐゴシック" charset="-128"/>
            </a:endParaRPr>
          </a:p>
        </p:txBody>
      </p:sp>
      <p:sp>
        <p:nvSpPr>
          <p:cNvPr id="4" name="Footer Placeholder 3"/>
          <p:cNvSpPr>
            <a:spLocks noGrp="1"/>
          </p:cNvSpPr>
          <p:nvPr>
            <p:ph type="ftr" sz="quarter" idx="11"/>
          </p:nvPr>
        </p:nvSpPr>
        <p:spPr/>
        <p:txBody>
          <a:bodyPr/>
          <a:lstStyle/>
          <a:p>
            <a:pPr fontAlgn="auto">
              <a:spcBef>
                <a:spcPts val="0"/>
              </a:spcBef>
              <a:spcAft>
                <a:spcPts val="0"/>
              </a:spcAft>
              <a:defRPr/>
            </a:pPr>
            <a:r>
              <a:rPr lang="en-US">
                <a:latin typeface="+mn-lt"/>
                <a:ea typeface="+mn-ea"/>
              </a:rPr>
              <a:t>Beeman &amp; Urow, Teaching for Biliteracy SI, 2015</a:t>
            </a:r>
          </a:p>
        </p:txBody>
      </p:sp>
      <p:pic>
        <p:nvPicPr>
          <p:cNvPr id="5017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013" y="-7905750"/>
            <a:ext cx="26992263" cy="2016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nut 7">
            <a:extLst>
              <a:ext uri="{FF2B5EF4-FFF2-40B4-BE49-F238E27FC236}">
                <a16:creationId xmlns:a16="http://schemas.microsoft.com/office/drawing/2014/main" id="{0A802CDF-DD47-7149-BA55-785E1872EA26}"/>
              </a:ext>
            </a:extLst>
          </p:cNvPr>
          <p:cNvSpPr>
            <a:spLocks/>
          </p:cNvSpPr>
          <p:nvPr/>
        </p:nvSpPr>
        <p:spPr bwMode="auto">
          <a:xfrm>
            <a:off x="5461821" y="2435155"/>
            <a:ext cx="3990127" cy="1987689"/>
          </a:xfrm>
          <a:custGeom>
            <a:avLst/>
            <a:gdLst>
              <a:gd name="T0" fmla="*/ 0 w 1882276"/>
              <a:gd name="T1" fmla="*/ 815449 h 1634066"/>
              <a:gd name="T2" fmla="*/ 942638 w 1882276"/>
              <a:gd name="T3" fmla="*/ 0 h 1634066"/>
              <a:gd name="T4" fmla="*/ 1885272 w 1882276"/>
              <a:gd name="T5" fmla="*/ 815449 h 1634066"/>
              <a:gd name="T6" fmla="*/ 942638 w 1882276"/>
              <a:gd name="T7" fmla="*/ 1630901 h 1634066"/>
              <a:gd name="T8" fmla="*/ 0 w 1882276"/>
              <a:gd name="T9" fmla="*/ 815449 h 1634066"/>
              <a:gd name="T10" fmla="*/ 210379 w 1882276"/>
              <a:gd name="T11" fmla="*/ 815449 h 1634066"/>
              <a:gd name="T12" fmla="*/ 942638 w 1882276"/>
              <a:gd name="T13" fmla="*/ 1421264 h 1634066"/>
              <a:gd name="T14" fmla="*/ 1674895 w 1882276"/>
              <a:gd name="T15" fmla="*/ 815449 h 1634066"/>
              <a:gd name="T16" fmla="*/ 942638 w 1882276"/>
              <a:gd name="T17" fmla="*/ 209635 h 1634066"/>
              <a:gd name="T18" fmla="*/ 210379 w 1882276"/>
              <a:gd name="T19" fmla="*/ 815449 h 16340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82276" h="1634066">
                <a:moveTo>
                  <a:pt x="0" y="817033"/>
                </a:moveTo>
                <a:cubicBezTo>
                  <a:pt x="0" y="365798"/>
                  <a:pt x="421362" y="0"/>
                  <a:pt x="941138" y="0"/>
                </a:cubicBezTo>
                <a:cubicBezTo>
                  <a:pt x="1460914" y="0"/>
                  <a:pt x="1882276" y="365798"/>
                  <a:pt x="1882276" y="817033"/>
                </a:cubicBezTo>
                <a:cubicBezTo>
                  <a:pt x="1882276" y="1268268"/>
                  <a:pt x="1460914" y="1634066"/>
                  <a:pt x="941138" y="1634066"/>
                </a:cubicBezTo>
                <a:cubicBezTo>
                  <a:pt x="421362" y="1634066"/>
                  <a:pt x="0" y="1268268"/>
                  <a:pt x="0" y="817033"/>
                </a:cubicBezTo>
                <a:close/>
                <a:moveTo>
                  <a:pt x="210043" y="817033"/>
                </a:moveTo>
                <a:cubicBezTo>
                  <a:pt x="210043" y="1152264"/>
                  <a:pt x="537365" y="1424023"/>
                  <a:pt x="941138" y="1424023"/>
                </a:cubicBezTo>
                <a:cubicBezTo>
                  <a:pt x="1344911" y="1424023"/>
                  <a:pt x="1672233" y="1152264"/>
                  <a:pt x="1672233" y="817033"/>
                </a:cubicBezTo>
                <a:cubicBezTo>
                  <a:pt x="1672233" y="481802"/>
                  <a:pt x="1344911" y="210043"/>
                  <a:pt x="941138" y="210043"/>
                </a:cubicBezTo>
                <a:cubicBezTo>
                  <a:pt x="537365" y="210043"/>
                  <a:pt x="210043" y="481802"/>
                  <a:pt x="210043" y="817033"/>
                </a:cubicBezTo>
                <a:close/>
              </a:path>
            </a:pathLst>
          </a:custGeom>
          <a:solidFill>
            <a:srgbClr val="FF0000"/>
          </a:solidFill>
          <a:ln w="57150" cap="flat" cmpd="sng">
            <a:solidFill>
              <a:schemeClr val="tx1"/>
            </a:solidFill>
            <a:prstDash val="solid"/>
            <a:round/>
            <a:headEnd/>
            <a:tailEnd/>
          </a:ln>
          <a:effectLst>
            <a:outerShdw blurRad="40000" dist="23000" dir="5400000" rotWithShape="0">
              <a:srgbClr val="000000">
                <a:alpha val="34998"/>
              </a:srgbClr>
            </a:outerShdw>
          </a:effectLst>
        </p:spPr>
        <p:txBody>
          <a:bodyPr anchor="ctr"/>
          <a:lstStyle/>
          <a:p>
            <a:endParaRPr lang="en-US"/>
          </a:p>
        </p:txBody>
      </p:sp>
    </p:spTree>
    <p:extLst>
      <p:ext uri="{BB962C8B-B14F-4D97-AF65-F5344CB8AC3E}">
        <p14:creationId xmlns:p14="http://schemas.microsoft.com/office/powerpoint/2010/main" val="3006939867"/>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94639" y="2263987"/>
          <a:ext cx="8554721" cy="5547360"/>
        </p:xfrm>
        <a:graphic>
          <a:graphicData uri="http://schemas.openxmlformats.org/drawingml/2006/table">
            <a:tbl>
              <a:tblPr firstRow="1" bandRow="1">
                <a:tableStyleId>{2D5ABB26-0587-4C30-8999-92F81FD0307C}</a:tableStyleId>
              </a:tblPr>
              <a:tblGrid>
                <a:gridCol w="2099462">
                  <a:extLst>
                    <a:ext uri="{9D8B030D-6E8A-4147-A177-3AD203B41FA5}">
                      <a16:colId xmlns:a16="http://schemas.microsoft.com/office/drawing/2014/main" val="20000"/>
                    </a:ext>
                  </a:extLst>
                </a:gridCol>
                <a:gridCol w="2151753">
                  <a:extLst>
                    <a:ext uri="{9D8B030D-6E8A-4147-A177-3AD203B41FA5}">
                      <a16:colId xmlns:a16="http://schemas.microsoft.com/office/drawing/2014/main" val="20001"/>
                    </a:ext>
                  </a:extLst>
                </a:gridCol>
                <a:gridCol w="2151753">
                  <a:extLst>
                    <a:ext uri="{9D8B030D-6E8A-4147-A177-3AD203B41FA5}">
                      <a16:colId xmlns:a16="http://schemas.microsoft.com/office/drawing/2014/main" val="20002"/>
                    </a:ext>
                  </a:extLst>
                </a:gridCol>
                <a:gridCol w="2151753">
                  <a:extLst>
                    <a:ext uri="{9D8B030D-6E8A-4147-A177-3AD203B41FA5}">
                      <a16:colId xmlns:a16="http://schemas.microsoft.com/office/drawing/2014/main" val="20003"/>
                    </a:ext>
                  </a:extLst>
                </a:gridCol>
              </a:tblGrid>
              <a:tr h="9550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a:solidFill>
                            <a:srgbClr val="008000"/>
                          </a:solidFill>
                        </a:rPr>
                        <a:t>H h</a:t>
                      </a:r>
                    </a:p>
                    <a:p>
                      <a:pPr algn="ct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a:solidFill>
                            <a:srgbClr val="008000"/>
                          </a:solidFill>
                        </a:rPr>
                        <a:t>G 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a:solidFill>
                            <a:srgbClr val="008000"/>
                          </a:solidFill>
                        </a:rPr>
                        <a:t>J j</a:t>
                      </a:r>
                    </a:p>
                    <a:p>
                      <a:pPr algn="ct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a:solidFill>
                            <a:srgbClr val="0000FF"/>
                          </a:solidFill>
                        </a:rPr>
                        <a:t>H h</a:t>
                      </a:r>
                    </a:p>
                    <a:p>
                      <a:pPr algn="ct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952775">
                <a:tc>
                  <a:txBody>
                    <a:bodyPr/>
                    <a:lstStyle/>
                    <a:p>
                      <a:pPr algn="ctr"/>
                      <a:r>
                        <a:rPr lang="es-ES" sz="3200" b="1" noProof="0" dirty="0">
                          <a:solidFill>
                            <a:srgbClr val="008000"/>
                          </a:solidFill>
                        </a:rPr>
                        <a:t>Hernández</a:t>
                      </a:r>
                    </a:p>
                    <a:p>
                      <a:pPr algn="ctr"/>
                      <a:r>
                        <a:rPr lang="es-ES" sz="3200" b="1" noProof="0" dirty="0">
                          <a:solidFill>
                            <a:srgbClr val="008000"/>
                          </a:solidFill>
                        </a:rPr>
                        <a:t>hijo</a:t>
                      </a:r>
                    </a:p>
                    <a:p>
                      <a:pPr algn="ctr"/>
                      <a:r>
                        <a:rPr lang="es-ES" sz="3200" b="1" noProof="0" dirty="0">
                          <a:solidFill>
                            <a:srgbClr val="008000"/>
                          </a:solidFill>
                        </a:rPr>
                        <a:t>hermana</a:t>
                      </a:r>
                    </a:p>
                    <a:p>
                      <a:pPr algn="ctr"/>
                      <a:r>
                        <a:rPr lang="es-ES" sz="3200" b="1" noProof="0" dirty="0">
                          <a:solidFill>
                            <a:srgbClr val="008000"/>
                          </a:solidFill>
                        </a:rPr>
                        <a:t>había</a:t>
                      </a:r>
                    </a:p>
                    <a:p>
                      <a:pPr algn="ctr"/>
                      <a:r>
                        <a:rPr lang="es-ES" sz="3200" b="1" noProof="0" dirty="0">
                          <a:solidFill>
                            <a:srgbClr val="008000"/>
                          </a:solidFill>
                        </a:rPr>
                        <a:t>hace</a:t>
                      </a:r>
                    </a:p>
                    <a:p>
                      <a:pPr algn="ctr"/>
                      <a:r>
                        <a:rPr lang="es-ES" sz="3200" b="1" noProof="0" dirty="0">
                          <a:solidFill>
                            <a:srgbClr val="008000"/>
                          </a:solidFill>
                        </a:rPr>
                        <a:t>hizo</a:t>
                      </a:r>
                    </a:p>
                    <a:p>
                      <a:pPr algn="ctr"/>
                      <a:r>
                        <a:rPr lang="es-ES" sz="3200" b="1" noProof="0" dirty="0">
                          <a:solidFill>
                            <a:srgbClr val="008000"/>
                          </a:solidFill>
                        </a:rPr>
                        <a:t>hospital</a:t>
                      </a:r>
                    </a:p>
                    <a:p>
                      <a:pPr algn="ctr"/>
                      <a:endParaRPr lang="en-US" sz="3200" b="1" dirty="0">
                        <a:solidFill>
                          <a:srgbClr val="008000"/>
                        </a:solidFill>
                      </a:endParaRPr>
                    </a:p>
                    <a:p>
                      <a:pPr algn="ct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ES" sz="3200" b="1" noProof="0" dirty="0">
                          <a:solidFill>
                            <a:srgbClr val="008000"/>
                          </a:solidFill>
                        </a:rPr>
                        <a:t>Gema</a:t>
                      </a:r>
                    </a:p>
                    <a:p>
                      <a:pPr algn="ctr"/>
                      <a:r>
                        <a:rPr lang="es-ES" sz="3200" b="1" noProof="0" dirty="0">
                          <a:solidFill>
                            <a:srgbClr val="008000"/>
                          </a:solidFill>
                        </a:rPr>
                        <a:t>recoger</a:t>
                      </a: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s-ES" sz="3200" b="1" noProof="0" dirty="0">
                          <a:solidFill>
                            <a:srgbClr val="008000"/>
                          </a:solidFill>
                        </a:rPr>
                        <a:t>jirafa</a:t>
                      </a:r>
                    </a:p>
                    <a:p>
                      <a:pPr algn="ctr"/>
                      <a:r>
                        <a:rPr lang="es-ES" sz="3200" b="1" noProof="0" dirty="0">
                          <a:solidFill>
                            <a:srgbClr val="008000"/>
                          </a:solidFill>
                        </a:rPr>
                        <a:t>jugar</a:t>
                      </a: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3200" b="1" dirty="0">
                          <a:solidFill>
                            <a:srgbClr val="0000FF"/>
                          </a:solidFill>
                        </a:rPr>
                        <a:t>Hospital</a:t>
                      </a:r>
                    </a:p>
                    <a:p>
                      <a:r>
                        <a:rPr lang="en-US" sz="3200" b="1" dirty="0">
                          <a:solidFill>
                            <a:srgbClr val="0000FF"/>
                          </a:solidFill>
                        </a:rPr>
                        <a:t>happy</a:t>
                      </a:r>
                    </a:p>
                    <a:p>
                      <a:r>
                        <a:rPr lang="en-US" sz="3200" b="1" dirty="0">
                          <a:solidFill>
                            <a:srgbClr val="0000FF"/>
                          </a:solidFill>
                        </a:rPr>
                        <a:t>hi</a:t>
                      </a:r>
                    </a:p>
                    <a:p>
                      <a:r>
                        <a:rPr lang="en-US" sz="3200" b="1" dirty="0">
                          <a:solidFill>
                            <a:srgbClr val="0000FF"/>
                          </a:solidFill>
                        </a:rPr>
                        <a:t>hungry</a:t>
                      </a:r>
                    </a:p>
                    <a:p>
                      <a:pPr algn="ctr"/>
                      <a:endParaRPr lang="en-US" sz="32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Title 1"/>
          <p:cNvSpPr>
            <a:spLocks noGrp="1"/>
          </p:cNvSpPr>
          <p:nvPr>
            <p:ph type="title"/>
          </p:nvPr>
        </p:nvSpPr>
        <p:spPr>
          <a:xfrm>
            <a:off x="-1" y="193242"/>
            <a:ext cx="9013371" cy="1143000"/>
          </a:xfrm>
        </p:spPr>
        <p:txBody>
          <a:bodyPr>
            <a:noAutofit/>
          </a:bodyPr>
          <a:lstStyle/>
          <a:p>
            <a:pPr>
              <a:spcBef>
                <a:spcPts val="0"/>
              </a:spcBef>
              <a:defRPr/>
            </a:pPr>
            <a:r>
              <a:rPr lang="en-US" sz="3600" b="1" dirty="0"/>
              <a:t>La </a:t>
            </a:r>
            <a:r>
              <a:rPr lang="en-US" sz="3600" b="1" dirty="0" err="1"/>
              <a:t>lectoescritura</a:t>
            </a:r>
            <a:r>
              <a:rPr lang="en-US" sz="3600" b="1" dirty="0"/>
              <a:t> </a:t>
            </a:r>
            <a:r>
              <a:rPr lang="en-US" sz="3600" b="1" dirty="0" err="1"/>
              <a:t>bilingüe</a:t>
            </a:r>
            <a:r>
              <a:rPr lang="en-US" sz="3600" b="1" dirty="0"/>
              <a:t> </a:t>
            </a:r>
            <a:r>
              <a:rPr lang="en-US" sz="3600" b="1" dirty="0" err="1"/>
              <a:t>espera</a:t>
            </a:r>
            <a:r>
              <a:rPr lang="en-US" sz="3600" b="1" dirty="0"/>
              <a:t> </a:t>
            </a:r>
            <a:r>
              <a:rPr lang="en-US" sz="3600" b="1" dirty="0" err="1"/>
              <a:t>el</a:t>
            </a:r>
            <a:r>
              <a:rPr lang="en-US" sz="3600" b="1" dirty="0"/>
              <a:t> </a:t>
            </a:r>
            <a:r>
              <a:rPr lang="en-US" sz="3600" b="1" dirty="0" err="1"/>
              <a:t>uso</a:t>
            </a:r>
            <a:r>
              <a:rPr lang="en-US" sz="3600" b="1" dirty="0"/>
              <a:t> </a:t>
            </a:r>
            <a:r>
              <a:rPr lang="en-US" sz="3600" b="1" dirty="0" err="1"/>
              <a:t>bilingüe</a:t>
            </a:r>
            <a:r>
              <a:rPr lang="en-US" sz="3600" b="1" dirty="0"/>
              <a:t> de </a:t>
            </a:r>
            <a:r>
              <a:rPr lang="en-US" sz="3600" b="1" dirty="0" err="1"/>
              <a:t>los</a:t>
            </a:r>
            <a:r>
              <a:rPr lang="en-US" sz="3600" b="1" dirty="0"/>
              <a:t> </a:t>
            </a:r>
            <a:r>
              <a:rPr lang="en-US" sz="3600" b="1" dirty="0" err="1"/>
              <a:t>estudiantes</a:t>
            </a:r>
            <a:r>
              <a:rPr lang="en-US" sz="3600" b="1" dirty="0"/>
              <a:t>, </a:t>
            </a:r>
            <a:r>
              <a:rPr lang="en-US" sz="3600" b="1" dirty="0" err="1"/>
              <a:t>creando</a:t>
            </a:r>
            <a:r>
              <a:rPr lang="en-US" sz="3600" b="1" dirty="0"/>
              <a:t> </a:t>
            </a:r>
            <a:r>
              <a:rPr lang="en-US" sz="3600" b="1" dirty="0" err="1"/>
              <a:t>estructuras</a:t>
            </a:r>
            <a:r>
              <a:rPr lang="en-US" sz="3600" b="1" dirty="0"/>
              <a:t> que </a:t>
            </a:r>
            <a:r>
              <a:rPr lang="en-US" sz="3600" b="1" dirty="0" err="1"/>
              <a:t>apoyan</a:t>
            </a:r>
            <a:r>
              <a:rPr lang="en-US" sz="3600" b="1" dirty="0"/>
              <a:t> </a:t>
            </a:r>
            <a:r>
              <a:rPr lang="en-US" sz="3600" b="1" dirty="0" err="1"/>
              <a:t>su</a:t>
            </a:r>
            <a:r>
              <a:rPr lang="en-US" sz="3600" b="1" dirty="0"/>
              <a:t> </a:t>
            </a:r>
            <a:r>
              <a:rPr lang="en-US" sz="3600" b="1" dirty="0" err="1"/>
              <a:t>desarrollo</a:t>
            </a:r>
            <a:r>
              <a:rPr lang="en-US" sz="3600" b="1" dirty="0"/>
              <a:t> de </a:t>
            </a:r>
            <a:r>
              <a:rPr lang="en-US" sz="3600" b="1" dirty="0" err="1"/>
              <a:t>lenguaje</a:t>
            </a:r>
            <a:endParaRPr lang="en-US" sz="3600" b="1" dirty="0"/>
          </a:p>
        </p:txBody>
      </p:sp>
      <p:sp>
        <p:nvSpPr>
          <p:cNvPr id="2" name="Donut 1">
            <a:extLst>
              <a:ext uri="{FF2B5EF4-FFF2-40B4-BE49-F238E27FC236}">
                <a16:creationId xmlns:a16="http://schemas.microsoft.com/office/drawing/2014/main" id="{CEA71C89-94BB-1E70-6569-6EDC31836868}"/>
              </a:ext>
            </a:extLst>
          </p:cNvPr>
          <p:cNvSpPr/>
          <p:nvPr/>
        </p:nvSpPr>
        <p:spPr>
          <a:xfrm>
            <a:off x="7244862" y="2123307"/>
            <a:ext cx="1097280" cy="914400"/>
          </a:xfrm>
          <a:prstGeom prst="donut">
            <a:avLst>
              <a:gd name="adj" fmla="val 14099"/>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Donut 2">
            <a:extLst>
              <a:ext uri="{FF2B5EF4-FFF2-40B4-BE49-F238E27FC236}">
                <a16:creationId xmlns:a16="http://schemas.microsoft.com/office/drawing/2014/main" id="{DD1F22DC-4857-62F4-DCF4-AE682A7AA96D}"/>
              </a:ext>
            </a:extLst>
          </p:cNvPr>
          <p:cNvSpPr/>
          <p:nvPr/>
        </p:nvSpPr>
        <p:spPr>
          <a:xfrm>
            <a:off x="801858" y="2123307"/>
            <a:ext cx="1097280" cy="914400"/>
          </a:xfrm>
          <a:prstGeom prst="donut">
            <a:avLst>
              <a:gd name="adj" fmla="val 14099"/>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8393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31629-55F8-7B38-EA40-DD2661E74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0D284B-1AE9-DD75-1380-12DF0D6AEE4C}"/>
              </a:ext>
            </a:extLst>
          </p:cNvPr>
          <p:cNvSpPr>
            <a:spLocks noGrp="1"/>
          </p:cNvSpPr>
          <p:nvPr>
            <p:ph type="title" idx="4294967295"/>
          </p:nvPr>
        </p:nvSpPr>
        <p:spPr>
          <a:xfrm>
            <a:off x="472384" y="153271"/>
            <a:ext cx="8229600" cy="1143000"/>
          </a:xfrm>
          <a:prstGeom prst="rect">
            <a:avLst/>
          </a:prstGeom>
        </p:spPr>
        <p:txBody>
          <a:bodyPr/>
          <a:lstStyle/>
          <a:p>
            <a:r>
              <a:rPr lang="en-US" sz="4800" b="1" dirty="0"/>
              <a:t>Agenda</a:t>
            </a:r>
          </a:p>
        </p:txBody>
      </p:sp>
      <p:sp>
        <p:nvSpPr>
          <p:cNvPr id="3" name="Content Placeholder 2">
            <a:extLst>
              <a:ext uri="{FF2B5EF4-FFF2-40B4-BE49-F238E27FC236}">
                <a16:creationId xmlns:a16="http://schemas.microsoft.com/office/drawing/2014/main" id="{9DF65FB6-B22F-D029-54BA-BCE83CF473B8}"/>
              </a:ext>
            </a:extLst>
          </p:cNvPr>
          <p:cNvSpPr>
            <a:spLocks noGrp="1"/>
          </p:cNvSpPr>
          <p:nvPr>
            <p:ph idx="4294967295"/>
          </p:nvPr>
        </p:nvSpPr>
        <p:spPr>
          <a:xfrm>
            <a:off x="0" y="928914"/>
            <a:ext cx="9144000" cy="5602515"/>
          </a:xfrm>
          <a:prstGeom prst="rect">
            <a:avLst/>
          </a:prstGeom>
        </p:spPr>
        <p:txBody>
          <a:bodyPr/>
          <a:lstStyle/>
          <a:p>
            <a:r>
              <a:rPr lang="en-US" b="1" dirty="0">
                <a:solidFill>
                  <a:srgbClr val="FF0000"/>
                </a:solidFill>
              </a:rPr>
              <a:t>Bienvenida y </a:t>
            </a:r>
            <a:r>
              <a:rPr lang="en-US" b="1" dirty="0" err="1">
                <a:solidFill>
                  <a:srgbClr val="FF0000"/>
                </a:solidFill>
              </a:rPr>
              <a:t>presentaciones</a:t>
            </a:r>
            <a:endParaRPr lang="en-US" b="1" dirty="0">
              <a:solidFill>
                <a:srgbClr val="FF0000"/>
              </a:solidFill>
            </a:endParaRPr>
          </a:p>
          <a:p>
            <a:r>
              <a:rPr lang="en-US" dirty="0"/>
              <a:t>Las </a:t>
            </a:r>
            <a:r>
              <a:rPr lang="en-US" dirty="0" err="1"/>
              <a:t>metas</a:t>
            </a:r>
            <a:r>
              <a:rPr lang="en-US" dirty="0"/>
              <a:t> y </a:t>
            </a:r>
            <a:r>
              <a:rPr lang="en-US" dirty="0" err="1"/>
              <a:t>los</a:t>
            </a:r>
            <a:r>
              <a:rPr lang="en-US" dirty="0"/>
              <a:t> </a:t>
            </a:r>
            <a:r>
              <a:rPr lang="en-US" dirty="0" err="1"/>
              <a:t>estudiantes</a:t>
            </a:r>
            <a:r>
              <a:rPr lang="en-US" dirty="0"/>
              <a:t> de </a:t>
            </a:r>
            <a:r>
              <a:rPr lang="en-US" dirty="0" err="1"/>
              <a:t>los</a:t>
            </a:r>
            <a:r>
              <a:rPr lang="en-US" dirty="0"/>
              <a:t> </a:t>
            </a:r>
            <a:r>
              <a:rPr lang="en-US" dirty="0" err="1"/>
              <a:t>programas</a:t>
            </a:r>
            <a:r>
              <a:rPr lang="en-US" dirty="0"/>
              <a:t> </a:t>
            </a:r>
            <a:r>
              <a:rPr lang="en-US" dirty="0" err="1"/>
              <a:t>duales</a:t>
            </a:r>
            <a:endParaRPr lang="en-US" dirty="0"/>
          </a:p>
          <a:p>
            <a:r>
              <a:rPr lang="en-US" dirty="0"/>
              <a:t>La </a:t>
            </a:r>
            <a:r>
              <a:rPr lang="en-US" dirty="0" err="1"/>
              <a:t>lectoescritura</a:t>
            </a:r>
            <a:r>
              <a:rPr lang="en-US" dirty="0"/>
              <a:t> </a:t>
            </a:r>
            <a:r>
              <a:rPr lang="en-US" dirty="0" err="1"/>
              <a:t>bilingüe</a:t>
            </a:r>
            <a:r>
              <a:rPr lang="en-US" dirty="0"/>
              <a:t> y </a:t>
            </a:r>
            <a:r>
              <a:rPr lang="en-US" dirty="0" err="1"/>
              <a:t>el</a:t>
            </a:r>
            <a:r>
              <a:rPr lang="en-US" dirty="0"/>
              <a:t> BUF (</a:t>
            </a:r>
            <a:r>
              <a:rPr lang="en-US" i="1" dirty="0"/>
              <a:t>Biliteracy Unit Framework</a:t>
            </a:r>
            <a:r>
              <a:rPr lang="en-US" dirty="0"/>
              <a:t>)</a:t>
            </a:r>
          </a:p>
          <a:p>
            <a:r>
              <a:rPr lang="en-US" dirty="0"/>
              <a:t>La </a:t>
            </a:r>
            <a:r>
              <a:rPr lang="en-US" dirty="0" err="1"/>
              <a:t>perspectiva</a:t>
            </a:r>
            <a:r>
              <a:rPr lang="en-US" dirty="0"/>
              <a:t> </a:t>
            </a:r>
            <a:r>
              <a:rPr lang="en-US" dirty="0" err="1"/>
              <a:t>multilingüe</a:t>
            </a:r>
            <a:r>
              <a:rPr lang="en-US" dirty="0"/>
              <a:t> </a:t>
            </a:r>
          </a:p>
          <a:p>
            <a:r>
              <a:rPr lang="en-US" dirty="0"/>
              <a:t>Los </a:t>
            </a:r>
            <a:r>
              <a:rPr lang="en-US" dirty="0" err="1"/>
              <a:t>tres</a:t>
            </a:r>
            <a:r>
              <a:rPr lang="en-US" dirty="0"/>
              <a:t> </a:t>
            </a:r>
            <a:r>
              <a:rPr lang="en-US" dirty="0" err="1"/>
              <a:t>espacios</a:t>
            </a:r>
            <a:r>
              <a:rPr lang="en-US" dirty="0"/>
              <a:t> </a:t>
            </a:r>
            <a:r>
              <a:rPr lang="en-US" dirty="0" err="1"/>
              <a:t>lingüísticos</a:t>
            </a:r>
            <a:r>
              <a:rPr lang="en-US" dirty="0"/>
              <a:t> y </a:t>
            </a:r>
            <a:r>
              <a:rPr lang="en-US" dirty="0" err="1"/>
              <a:t>el</a:t>
            </a:r>
            <a:r>
              <a:rPr lang="en-US" dirty="0"/>
              <a:t> </a:t>
            </a:r>
            <a:r>
              <a:rPr lang="en-US" dirty="0" err="1"/>
              <a:t>ambiente</a:t>
            </a:r>
            <a:r>
              <a:rPr lang="en-US" dirty="0"/>
              <a:t> </a:t>
            </a:r>
            <a:r>
              <a:rPr lang="en-US" dirty="0" err="1"/>
              <a:t>propicio</a:t>
            </a:r>
            <a:r>
              <a:rPr lang="en-US" dirty="0"/>
              <a:t> para </a:t>
            </a:r>
            <a:r>
              <a:rPr lang="en-US" dirty="0" err="1"/>
              <a:t>el</a:t>
            </a:r>
            <a:r>
              <a:rPr lang="en-US" dirty="0"/>
              <a:t> </a:t>
            </a:r>
            <a:r>
              <a:rPr lang="en-US" dirty="0" err="1"/>
              <a:t>desarrollo</a:t>
            </a:r>
            <a:r>
              <a:rPr lang="en-US" dirty="0"/>
              <a:t> </a:t>
            </a:r>
            <a:r>
              <a:rPr lang="en-US" dirty="0" err="1"/>
              <a:t>óptimo</a:t>
            </a:r>
            <a:r>
              <a:rPr lang="en-US" dirty="0"/>
              <a:t> de la </a:t>
            </a:r>
            <a:r>
              <a:rPr lang="en-US" dirty="0" err="1"/>
              <a:t>lectoescritura</a:t>
            </a:r>
            <a:r>
              <a:rPr lang="en-US" dirty="0"/>
              <a:t> </a:t>
            </a:r>
            <a:r>
              <a:rPr lang="en-US" dirty="0" err="1"/>
              <a:t>bilingüe</a:t>
            </a:r>
            <a:r>
              <a:rPr lang="en-US" dirty="0"/>
              <a:t> </a:t>
            </a:r>
          </a:p>
          <a:p>
            <a:r>
              <a:rPr lang="en-US" dirty="0" err="1"/>
              <a:t>Instrucción</a:t>
            </a:r>
            <a:r>
              <a:rPr lang="en-US" dirty="0"/>
              <a:t> </a:t>
            </a:r>
            <a:r>
              <a:rPr lang="en-US" dirty="0" err="1"/>
              <a:t>modelo</a:t>
            </a:r>
            <a:endParaRPr lang="en-US" dirty="0"/>
          </a:p>
          <a:p>
            <a:r>
              <a:rPr lang="en-US" dirty="0"/>
              <a:t>Clausura</a:t>
            </a:r>
          </a:p>
        </p:txBody>
      </p:sp>
    </p:spTree>
    <p:extLst>
      <p:ext uri="{BB962C8B-B14F-4D97-AF65-F5344CB8AC3E}">
        <p14:creationId xmlns:p14="http://schemas.microsoft.com/office/powerpoint/2010/main" val="297612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15B21-6296-1B62-F99C-BE350535541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BDC0FF-11F2-00D8-A6B0-C74E72943473}"/>
              </a:ext>
            </a:extLst>
          </p:cNvPr>
          <p:cNvSpPr txBox="1">
            <a:spLocks/>
          </p:cNvSpPr>
          <p:nvPr/>
        </p:nvSpPr>
        <p:spPr>
          <a:xfrm>
            <a:off x="0" y="274638"/>
            <a:ext cx="9017000" cy="109537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Bef>
                <a:spcPts val="0"/>
              </a:spcBef>
              <a:defRPr/>
            </a:pPr>
            <a:r>
              <a:rPr lang="en-US" b="1" dirty="0"/>
              <a:t>La </a:t>
            </a:r>
            <a:r>
              <a:rPr lang="en-US" b="1" dirty="0" err="1"/>
              <a:t>instrucción</a:t>
            </a:r>
            <a:r>
              <a:rPr lang="en-US" b="1" dirty="0"/>
              <a:t> </a:t>
            </a:r>
            <a:r>
              <a:rPr lang="en-US" b="1" dirty="0" err="1"/>
              <a:t>incluye</a:t>
            </a:r>
            <a:r>
              <a:rPr lang="en-US" b="1" dirty="0"/>
              <a:t> </a:t>
            </a:r>
            <a:r>
              <a:rPr lang="en-US" b="1" dirty="0" err="1"/>
              <a:t>el</a:t>
            </a:r>
            <a:r>
              <a:rPr lang="en-US" b="1" dirty="0"/>
              <a:t> </a:t>
            </a:r>
            <a:r>
              <a:rPr lang="en-US" b="1" dirty="0" err="1"/>
              <a:t>uso</a:t>
            </a:r>
            <a:r>
              <a:rPr lang="en-US" b="1" dirty="0"/>
              <a:t> de </a:t>
            </a:r>
            <a:r>
              <a:rPr lang="en-US" b="1" dirty="0" err="1"/>
              <a:t>los</a:t>
            </a:r>
            <a:r>
              <a:rPr lang="en-US" b="1" dirty="0"/>
              <a:t> dos </a:t>
            </a:r>
            <a:r>
              <a:rPr lang="en-US" b="1" dirty="0" err="1"/>
              <a:t>lenguajes</a:t>
            </a:r>
            <a:r>
              <a:rPr lang="en-US" b="1" dirty="0"/>
              <a:t> de </a:t>
            </a:r>
            <a:r>
              <a:rPr lang="en-US" b="1" dirty="0" err="1"/>
              <a:t>manera</a:t>
            </a:r>
            <a:r>
              <a:rPr lang="en-US" b="1" dirty="0"/>
              <a:t> </a:t>
            </a:r>
            <a:r>
              <a:rPr lang="en-US" b="1" dirty="0" err="1"/>
              <a:t>estratégica</a:t>
            </a:r>
            <a:r>
              <a:rPr lang="en-US" b="1" dirty="0"/>
              <a:t>. </a:t>
            </a:r>
          </a:p>
        </p:txBody>
      </p:sp>
      <p:graphicFrame>
        <p:nvGraphicFramePr>
          <p:cNvPr id="3" name="Table 2">
            <a:extLst>
              <a:ext uri="{FF2B5EF4-FFF2-40B4-BE49-F238E27FC236}">
                <a16:creationId xmlns:a16="http://schemas.microsoft.com/office/drawing/2014/main" id="{3E79C55F-0621-1FED-54B2-91C6864CC117}"/>
              </a:ext>
            </a:extLst>
          </p:cNvPr>
          <p:cNvGraphicFramePr>
            <a:graphicFrameLocks noGrp="1"/>
          </p:cNvGraphicFramePr>
          <p:nvPr/>
        </p:nvGraphicFramePr>
        <p:xfrm>
          <a:off x="258418" y="1828801"/>
          <a:ext cx="8500164" cy="4261088"/>
        </p:xfrm>
        <a:graphic>
          <a:graphicData uri="http://schemas.openxmlformats.org/drawingml/2006/table">
            <a:tbl>
              <a:tblPr firstRow="1" bandRow="1">
                <a:tableStyleId>{2D5ABB26-0587-4C30-8999-92F81FD0307C}</a:tableStyleId>
              </a:tblPr>
              <a:tblGrid>
                <a:gridCol w="2833388">
                  <a:extLst>
                    <a:ext uri="{9D8B030D-6E8A-4147-A177-3AD203B41FA5}">
                      <a16:colId xmlns:a16="http://schemas.microsoft.com/office/drawing/2014/main" val="20000"/>
                    </a:ext>
                  </a:extLst>
                </a:gridCol>
                <a:gridCol w="2833388">
                  <a:extLst>
                    <a:ext uri="{9D8B030D-6E8A-4147-A177-3AD203B41FA5}">
                      <a16:colId xmlns:a16="http://schemas.microsoft.com/office/drawing/2014/main" val="20001"/>
                    </a:ext>
                  </a:extLst>
                </a:gridCol>
                <a:gridCol w="2833388">
                  <a:extLst>
                    <a:ext uri="{9D8B030D-6E8A-4147-A177-3AD203B41FA5}">
                      <a16:colId xmlns:a16="http://schemas.microsoft.com/office/drawing/2014/main" val="20002"/>
                    </a:ext>
                  </a:extLst>
                </a:gridCol>
              </a:tblGrid>
              <a:tr h="642988">
                <a:tc>
                  <a:txBody>
                    <a:bodyPr/>
                    <a:lstStyle/>
                    <a:p>
                      <a:pPr algn="ctr"/>
                      <a:r>
                        <a:rPr lang="en-US" sz="3200" b="1" dirty="0">
                          <a:solidFill>
                            <a:srgbClr val="1826AA"/>
                          </a:solidFill>
                        </a:rPr>
                        <a:t>the farmer</a:t>
                      </a: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3200" b="1" dirty="0">
                          <a:solidFill>
                            <a:srgbClr val="00B050"/>
                          </a:solidFill>
                        </a:rPr>
                        <a:t>el </a:t>
                      </a:r>
                      <a:r>
                        <a:rPr lang="en-US" sz="3200" b="1" dirty="0" err="1">
                          <a:solidFill>
                            <a:srgbClr val="1826AA"/>
                          </a:solidFill>
                        </a:rPr>
                        <a:t>farm</a:t>
                      </a:r>
                      <a:r>
                        <a:rPr lang="en-US" sz="3200" b="1" dirty="0" err="1">
                          <a:solidFill>
                            <a:srgbClr val="00B050"/>
                          </a:solidFill>
                        </a:rPr>
                        <a:t>ero</a:t>
                      </a:r>
                      <a:endParaRPr lang="en-US" sz="3200" b="1" dirty="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sz="3200" b="1" dirty="0">
                          <a:solidFill>
                            <a:srgbClr val="00B050"/>
                          </a:solidFill>
                        </a:rPr>
                        <a:t>el </a:t>
                      </a:r>
                      <a:r>
                        <a:rPr lang="en-US" sz="3200" b="1" dirty="0" err="1">
                          <a:solidFill>
                            <a:srgbClr val="00B050"/>
                          </a:solidFill>
                        </a:rPr>
                        <a:t>granjero</a:t>
                      </a:r>
                      <a:endParaRPr lang="en-US" sz="32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0"/>
                  </a:ext>
                </a:extLst>
              </a:tr>
              <a:tr h="642988">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a:solidFill>
                            <a:srgbClr val="00B050"/>
                          </a:solidFill>
                        </a:rPr>
                        <a:t>el </a:t>
                      </a:r>
                      <a:r>
                        <a:rPr lang="en-US" sz="3200" b="1" dirty="0" err="1">
                          <a:solidFill>
                            <a:srgbClr val="00B050"/>
                          </a:solidFill>
                        </a:rPr>
                        <a:t>finquero</a:t>
                      </a:r>
                      <a:endParaRPr lang="en-US" sz="32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22336">
                <a:tc>
                  <a:txBody>
                    <a:bodyPr/>
                    <a:lstStyle/>
                    <a:p>
                      <a:pPr algn="ctr"/>
                      <a:r>
                        <a:rPr lang="en-US" sz="3200" b="1" dirty="0">
                          <a:solidFill>
                            <a:srgbClr val="1826AA"/>
                          </a:solidFill>
                        </a:rPr>
                        <a:t>to push</a:t>
                      </a:r>
                      <a:endParaRPr lang="en-US" sz="3200" b="1" dirty="0">
                        <a:solidFill>
                          <a:srgbClr val="202059"/>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err="1">
                          <a:solidFill>
                            <a:srgbClr val="1826AA"/>
                          </a:solidFill>
                        </a:rPr>
                        <a:t>puch</a:t>
                      </a:r>
                      <a:r>
                        <a:rPr lang="en-US" sz="3200" b="1" dirty="0" err="1">
                          <a:solidFill>
                            <a:srgbClr val="00B050"/>
                          </a:solidFill>
                        </a:rPr>
                        <a:t>ar</a:t>
                      </a:r>
                      <a:endParaRPr lang="en-US" sz="3200" b="1" dirty="0">
                        <a:solidFill>
                          <a:srgbClr val="0070C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err="1">
                          <a:solidFill>
                            <a:srgbClr val="00B050"/>
                          </a:solidFill>
                        </a:rPr>
                        <a:t>empujar</a:t>
                      </a:r>
                      <a:endParaRPr lang="en-US" sz="32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4298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3200" b="1" dirty="0">
                          <a:solidFill>
                            <a:srgbClr val="1826AA"/>
                          </a:solidFill>
                        </a:rPr>
                        <a:t>ironing</a:t>
                      </a:r>
                      <a:endParaRPr lang="en-US" sz="3200" b="1" dirty="0">
                        <a:solidFill>
                          <a:srgbClr val="202059"/>
                        </a:solidFill>
                      </a:endParaRPr>
                    </a:p>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err="1">
                          <a:solidFill>
                            <a:srgbClr val="00B050"/>
                          </a:solidFill>
                        </a:rPr>
                        <a:t>planch</a:t>
                      </a:r>
                      <a:r>
                        <a:rPr lang="en-US" sz="3200" b="1" dirty="0" err="1">
                          <a:solidFill>
                            <a:srgbClr val="1826AA"/>
                          </a:solidFill>
                        </a:rPr>
                        <a:t>ing</a:t>
                      </a:r>
                      <a:endParaRPr lang="en-US" sz="32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3200" b="1" dirty="0" err="1">
                          <a:solidFill>
                            <a:srgbClr val="00B050"/>
                          </a:solidFill>
                        </a:rPr>
                        <a:t>planchando</a:t>
                      </a:r>
                      <a:endParaRPr lang="en-US" sz="32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42988">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642988">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US" sz="3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8959775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262330" y="274638"/>
            <a:ext cx="8686800" cy="1143000"/>
          </a:xfrm>
          <a:prstGeom prst="rect">
            <a:avLst/>
          </a:prstGeom>
        </p:spPr>
        <p:txBody>
          <a:bodyPr vert="horz" wrap="square" lIns="91440" tIns="45720" rIns="91440" bIns="45720" numCol="1" rtlCol="0" anchor="ctr" anchorCtr="0" compatLnSpc="1">
            <a:prstTxWarp prst="textNoShape">
              <a:avLst/>
            </a:prstTxWarp>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b="1" dirty="0"/>
              <a:t>Las </a:t>
            </a:r>
            <a:r>
              <a:rPr lang="en-US" b="1" dirty="0" err="1"/>
              <a:t>características</a:t>
            </a:r>
            <a:r>
              <a:rPr lang="en-US" b="1" dirty="0"/>
              <a:t> de las lenguas </a:t>
            </a:r>
            <a:r>
              <a:rPr lang="en-US" b="1" dirty="0" err="1"/>
              <a:t>en</a:t>
            </a:r>
            <a:r>
              <a:rPr lang="en-US" b="1" dirty="0"/>
              <a:t> </a:t>
            </a:r>
            <a:r>
              <a:rPr lang="en-US" b="1" dirty="0" err="1"/>
              <a:t>contacto</a:t>
            </a:r>
            <a:endParaRPr lang="en-US" sz="3900" b="1" dirty="0">
              <a:effectLst>
                <a:outerShdw blurRad="38100" dist="38100" dir="2700000" algn="tl">
                  <a:srgbClr val="DDDDDD"/>
                </a:outerShdw>
              </a:effectLst>
              <a:latin typeface="Gill Sans MT" charset="0"/>
              <a:ea typeface="ＭＳ Ｐゴシック" charset="0"/>
              <a:cs typeface="ＭＳ Ｐゴシック" charset="0"/>
            </a:endParaRPr>
          </a:p>
        </p:txBody>
      </p:sp>
      <p:sp>
        <p:nvSpPr>
          <p:cNvPr id="6" name="_s37898"/>
          <p:cNvSpPr>
            <a:spLocks noChangeArrowheads="1"/>
          </p:cNvSpPr>
          <p:nvPr/>
        </p:nvSpPr>
        <p:spPr bwMode="auto">
          <a:xfrm>
            <a:off x="3324770" y="2057400"/>
            <a:ext cx="2047330" cy="1765300"/>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wrap="none" lIns="0" tIns="0" rIns="0" bIns="0" anchor="ctr"/>
          <a:lstStyle/>
          <a:p>
            <a:pPr algn="ctr">
              <a:defRPr/>
            </a:pPr>
            <a:r>
              <a:rPr lang="en-US" sz="2400" b="1" dirty="0"/>
              <a:t>El </a:t>
            </a:r>
            <a:r>
              <a:rPr lang="en-US" sz="2400" b="1" dirty="0" err="1"/>
              <a:t>español</a:t>
            </a:r>
            <a:endParaRPr lang="en-US" sz="2400" b="1" dirty="0"/>
          </a:p>
          <a:p>
            <a:pPr algn="ctr">
              <a:defRPr/>
            </a:pPr>
            <a:r>
              <a:rPr lang="en-US" sz="2400" b="1" dirty="0" err="1"/>
              <a:t>estadounidense</a:t>
            </a:r>
            <a:endParaRPr lang="en-US" sz="2400" b="1" dirty="0"/>
          </a:p>
        </p:txBody>
      </p:sp>
      <p:cxnSp>
        <p:nvCxnSpPr>
          <p:cNvPr id="93191" name="_s37902"/>
          <p:cNvCxnSpPr>
            <a:cxnSpLocks noChangeShapeType="1"/>
          </p:cNvCxnSpPr>
          <p:nvPr/>
        </p:nvCxnSpPr>
        <p:spPr bwMode="auto">
          <a:xfrm rot="-5400000">
            <a:off x="2628900" y="2794000"/>
            <a:ext cx="881063" cy="2932113"/>
          </a:xfrm>
          <a:prstGeom prst="bentConnector3">
            <a:avLst>
              <a:gd name="adj1" fmla="val 1297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sp>
        <p:nvSpPr>
          <p:cNvPr id="65543" name="_s37899"/>
          <p:cNvSpPr>
            <a:spLocks noChangeArrowheads="1"/>
          </p:cNvSpPr>
          <p:nvPr/>
        </p:nvSpPr>
        <p:spPr bwMode="auto">
          <a:xfrm>
            <a:off x="0" y="4703763"/>
            <a:ext cx="2438400" cy="17653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lIns="0" tIns="0" rIns="0" bIns="0" anchor="ctr"/>
          <a:lstStyle/>
          <a:p>
            <a:pPr algn="ctr">
              <a:defRPr/>
            </a:pPr>
            <a:r>
              <a:rPr lang="en-US" sz="2400" b="1" dirty="0">
                <a:solidFill>
                  <a:srgbClr val="000000"/>
                </a:solidFill>
              </a:rPr>
              <a:t>#1</a:t>
            </a:r>
          </a:p>
          <a:p>
            <a:pPr algn="ctr">
              <a:defRPr/>
            </a:pPr>
            <a:r>
              <a:rPr lang="en-US" sz="2400" b="1" dirty="0" err="1">
                <a:solidFill>
                  <a:srgbClr val="000000"/>
                </a:solidFill>
              </a:rPr>
              <a:t>Cambiar</a:t>
            </a:r>
            <a:r>
              <a:rPr lang="en-US" sz="2400" b="1" dirty="0">
                <a:solidFill>
                  <a:srgbClr val="000000"/>
                </a:solidFill>
              </a:rPr>
              <a:t> de </a:t>
            </a:r>
            <a:r>
              <a:rPr lang="en-US" sz="2400" b="1" dirty="0" err="1">
                <a:solidFill>
                  <a:srgbClr val="000000"/>
                </a:solidFill>
              </a:rPr>
              <a:t>código</a:t>
            </a:r>
            <a:endParaRPr lang="en-US" sz="2400" b="1" dirty="0">
              <a:solidFill>
                <a:srgbClr val="000000"/>
              </a:solidFill>
            </a:endParaRPr>
          </a:p>
          <a:p>
            <a:pPr algn="ctr">
              <a:defRPr/>
            </a:pPr>
            <a:r>
              <a:rPr lang="en-US" sz="2400" kern="0" dirty="0" err="1"/>
              <a:t>T</a:t>
            </a:r>
            <a:r>
              <a:rPr lang="en-US" sz="2000" kern="0" dirty="0" err="1"/>
              <a:t>engo</a:t>
            </a:r>
            <a:r>
              <a:rPr lang="en-US" sz="2000" kern="0" dirty="0"/>
              <a:t> el </a:t>
            </a:r>
            <a:r>
              <a:rPr lang="en-US" sz="2000" i="1" kern="0" dirty="0"/>
              <a:t>eight</a:t>
            </a:r>
            <a:r>
              <a:rPr lang="en-US" sz="2400" kern="0" dirty="0"/>
              <a:t>.</a:t>
            </a:r>
            <a:endParaRPr lang="en-US" sz="2400" b="1" dirty="0">
              <a:solidFill>
                <a:srgbClr val="000000"/>
              </a:solidFill>
            </a:endParaRPr>
          </a:p>
        </p:txBody>
      </p:sp>
      <p:sp>
        <p:nvSpPr>
          <p:cNvPr id="65544" name="_s37900"/>
          <p:cNvSpPr>
            <a:spLocks noChangeArrowheads="1"/>
          </p:cNvSpPr>
          <p:nvPr/>
        </p:nvSpPr>
        <p:spPr bwMode="auto">
          <a:xfrm>
            <a:off x="2717800" y="4703763"/>
            <a:ext cx="1676400" cy="17653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lIns="0" tIns="0" rIns="0" bIns="0" anchor="ctr"/>
          <a:lstStyle/>
          <a:p>
            <a:pPr algn="ctr">
              <a:defRPr/>
            </a:pPr>
            <a:r>
              <a:rPr lang="en-US" sz="2400" b="1" dirty="0">
                <a:solidFill>
                  <a:srgbClr val="000000"/>
                </a:solidFill>
              </a:rPr>
              <a:t>#2</a:t>
            </a:r>
          </a:p>
          <a:p>
            <a:pPr algn="ctr">
              <a:defRPr/>
            </a:pPr>
            <a:r>
              <a:rPr lang="en-US" sz="2400" b="1" dirty="0" err="1">
                <a:solidFill>
                  <a:srgbClr val="000000"/>
                </a:solidFill>
              </a:rPr>
              <a:t>Préstamos</a:t>
            </a:r>
            <a:endParaRPr lang="en-US" sz="2400" b="1" dirty="0">
              <a:solidFill>
                <a:srgbClr val="000000"/>
              </a:solidFill>
            </a:endParaRPr>
          </a:p>
          <a:p>
            <a:pPr algn="ctr">
              <a:defRPr/>
            </a:pPr>
            <a:r>
              <a:rPr lang="en-US" sz="2400" kern="0" dirty="0" err="1"/>
              <a:t>Rufa</a:t>
            </a:r>
            <a:endParaRPr lang="en-US" sz="2400" b="1" dirty="0">
              <a:solidFill>
                <a:srgbClr val="000000"/>
              </a:solidFill>
            </a:endParaRPr>
          </a:p>
        </p:txBody>
      </p:sp>
      <p:sp>
        <p:nvSpPr>
          <p:cNvPr id="65545" name="_s37901"/>
          <p:cNvSpPr>
            <a:spLocks noChangeArrowheads="1"/>
          </p:cNvSpPr>
          <p:nvPr/>
        </p:nvSpPr>
        <p:spPr bwMode="auto">
          <a:xfrm>
            <a:off x="4673600" y="4703763"/>
            <a:ext cx="1676400" cy="17653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lIns="0" tIns="0" rIns="0" bIns="0" anchor="ctr"/>
          <a:lstStyle/>
          <a:p>
            <a:pPr algn="ctr">
              <a:defRPr/>
            </a:pPr>
            <a:endParaRPr lang="en-US" sz="2400" b="1" dirty="0" err="1">
              <a:solidFill>
                <a:schemeClr val="accent6"/>
              </a:solidFill>
            </a:endParaRPr>
          </a:p>
          <a:p>
            <a:pPr algn="ctr">
              <a:defRPr/>
            </a:pPr>
            <a:r>
              <a:rPr lang="en-US" sz="2400" b="1" dirty="0" err="1">
                <a:solidFill>
                  <a:srgbClr val="000000"/>
                </a:solidFill>
              </a:rPr>
              <a:t>#3</a:t>
            </a:r>
          </a:p>
          <a:p>
            <a:pPr algn="ctr">
              <a:defRPr/>
            </a:pPr>
            <a:r>
              <a:rPr lang="en-US" sz="2400" b="1" dirty="0" err="1">
                <a:solidFill>
                  <a:srgbClr val="000000"/>
                </a:solidFill>
              </a:rPr>
              <a:t>Extensiones</a:t>
            </a:r>
            <a:endParaRPr lang="en-US" sz="2400" b="1" dirty="0">
              <a:solidFill>
                <a:srgbClr val="000000"/>
              </a:solidFill>
            </a:endParaRPr>
          </a:p>
          <a:p>
            <a:pPr algn="ctr">
              <a:defRPr/>
            </a:pPr>
            <a:r>
              <a:rPr lang="en-US" sz="2400" kern="0" dirty="0" err="1"/>
              <a:t>Carpeta</a:t>
            </a:r>
            <a:endParaRPr lang="en-US" sz="2400" b="1" dirty="0">
              <a:solidFill>
                <a:srgbClr val="000000"/>
              </a:solidFill>
            </a:endParaRPr>
          </a:p>
          <a:p>
            <a:pPr algn="ctr">
              <a:defRPr/>
            </a:pPr>
            <a:endParaRPr lang="en-US" sz="2400" b="1" dirty="0" err="1">
              <a:solidFill>
                <a:schemeClr val="accent6"/>
              </a:solidFill>
            </a:endParaRPr>
          </a:p>
        </p:txBody>
      </p:sp>
      <p:sp>
        <p:nvSpPr>
          <p:cNvPr id="65546" name="_s37906"/>
          <p:cNvSpPr>
            <a:spLocks noChangeArrowheads="1"/>
          </p:cNvSpPr>
          <p:nvPr/>
        </p:nvSpPr>
        <p:spPr bwMode="auto">
          <a:xfrm>
            <a:off x="6629400" y="4703763"/>
            <a:ext cx="1676400" cy="1765300"/>
          </a:xfrm>
          <a:prstGeom prst="roundRect">
            <a:avLst>
              <a:gd name="adj" fmla="val 16667"/>
            </a:avLst>
          </a:prstGeom>
          <a:ln>
            <a:headEnd/>
            <a:tailEnd/>
          </a:ln>
        </p:spPr>
        <p:style>
          <a:lnRef idx="1">
            <a:schemeClr val="accent1"/>
          </a:lnRef>
          <a:fillRef idx="3">
            <a:schemeClr val="accent1"/>
          </a:fillRef>
          <a:effectRef idx="2">
            <a:schemeClr val="accent1"/>
          </a:effectRef>
          <a:fontRef idx="minor">
            <a:schemeClr val="lt1"/>
          </a:fontRef>
        </p:style>
        <p:txBody>
          <a:bodyPr wrap="none" lIns="0" tIns="0" rIns="0" bIns="0" anchor="ctr"/>
          <a:lstStyle/>
          <a:p>
            <a:pPr algn="ctr">
              <a:defRPr/>
            </a:pPr>
            <a:r>
              <a:rPr lang="en-US" sz="2400" b="1" dirty="0" err="1">
                <a:solidFill>
                  <a:srgbClr val="000000"/>
                </a:solidFill>
              </a:rPr>
              <a:t>#4</a:t>
            </a:r>
          </a:p>
          <a:p>
            <a:pPr algn="ctr">
              <a:defRPr/>
            </a:pPr>
            <a:r>
              <a:rPr lang="en-US" sz="2400" b="1" dirty="0" err="1">
                <a:solidFill>
                  <a:srgbClr val="000000"/>
                </a:solidFill>
              </a:rPr>
              <a:t>Calcos</a:t>
            </a:r>
            <a:endParaRPr lang="en-US" sz="2400" b="1" dirty="0">
              <a:solidFill>
                <a:srgbClr val="000000"/>
              </a:solidFill>
            </a:endParaRPr>
          </a:p>
          <a:p>
            <a:pPr algn="ctr">
              <a:defRPr/>
            </a:pPr>
            <a:r>
              <a:rPr lang="en-US" sz="2000" dirty="0">
                <a:solidFill>
                  <a:srgbClr val="000000"/>
                </a:solidFill>
              </a:rPr>
              <a:t>Mi </a:t>
            </a:r>
            <a:r>
              <a:rPr lang="en-US" sz="2000" dirty="0" err="1">
                <a:solidFill>
                  <a:srgbClr val="000000"/>
                </a:solidFill>
              </a:rPr>
              <a:t>tío’s</a:t>
            </a:r>
            <a:r>
              <a:rPr lang="en-US" sz="2000" dirty="0">
                <a:solidFill>
                  <a:srgbClr val="000000"/>
                </a:solidFill>
              </a:rPr>
              <a:t> casa.</a:t>
            </a:r>
          </a:p>
        </p:txBody>
      </p:sp>
      <p:cxnSp>
        <p:nvCxnSpPr>
          <p:cNvPr id="93196" name="_s37907"/>
          <p:cNvCxnSpPr>
            <a:cxnSpLocks noChangeShapeType="1"/>
          </p:cNvCxnSpPr>
          <p:nvPr/>
        </p:nvCxnSpPr>
        <p:spPr bwMode="auto">
          <a:xfrm rot="5400000" flipH="1">
            <a:off x="5562600" y="2792413"/>
            <a:ext cx="881063" cy="2935287"/>
          </a:xfrm>
          <a:prstGeom prst="bentConnector3">
            <a:avLst>
              <a:gd name="adj1" fmla="val 12972"/>
            </a:avLst>
          </a:prstGeom>
          <a:noFill/>
          <a:ln w="28575">
            <a:solidFill>
              <a:schemeClr val="tx1"/>
            </a:solidFill>
            <a:miter lim="800000"/>
            <a:headEnd/>
            <a:tailEnd/>
          </a:ln>
          <a:extLst>
            <a:ext uri="{909E8E84-426E-40dd-AFC4-6F175D3DCCD1}">
              <a14:hiddenFill xmlns:a14="http://schemas.microsoft.com/office/drawing/2010/main" xmlns="">
                <a:noFill/>
              </a14:hiddenFill>
            </a:ext>
          </a:extLst>
        </p:spPr>
      </p:cxnSp>
      <p:sp>
        <p:nvSpPr>
          <p:cNvPr id="93197" name="TextBox 12"/>
          <p:cNvSpPr txBox="1">
            <a:spLocks noChangeArrowheads="1"/>
          </p:cNvSpPr>
          <p:nvPr/>
        </p:nvSpPr>
        <p:spPr bwMode="auto">
          <a:xfrm>
            <a:off x="2438400" y="1417638"/>
            <a:ext cx="483235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t>Dr. Kim Potowski, UIC</a:t>
            </a:r>
          </a:p>
        </p:txBody>
      </p:sp>
      <p:sp>
        <p:nvSpPr>
          <p:cNvPr id="2" name="Footer Placeholder 1"/>
          <p:cNvSpPr>
            <a:spLocks noGrp="1"/>
          </p:cNvSpPr>
          <p:nvPr>
            <p:ph type="ftr" sz="quarter" idx="11"/>
          </p:nvPr>
        </p:nvSpPr>
        <p:spPr/>
        <p:txBody>
          <a:bodyPr/>
          <a:lstStyle/>
          <a:p>
            <a:endParaRPr lang="en-US"/>
          </a:p>
        </p:txBody>
      </p:sp>
      <p:pic>
        <p:nvPicPr>
          <p:cNvPr id="14" name="Picture 13"/>
          <p:cNvPicPr>
            <a:picLocks noChangeAspect="1"/>
          </p:cNvPicPr>
          <p:nvPr/>
        </p:nvPicPr>
        <p:blipFill>
          <a:blip r:embed="rId3"/>
          <a:stretch>
            <a:fillRect/>
          </a:stretch>
        </p:blipFill>
        <p:spPr>
          <a:xfrm rot="20570077">
            <a:off x="7056697" y="1650045"/>
            <a:ext cx="1854896" cy="1854896"/>
          </a:xfrm>
          <a:prstGeom prst="rect">
            <a:avLst/>
          </a:prstGeom>
        </p:spPr>
      </p:pic>
      <p:sp>
        <p:nvSpPr>
          <p:cNvPr id="3" name="TextBox 2"/>
          <p:cNvSpPr txBox="1"/>
          <p:nvPr/>
        </p:nvSpPr>
        <p:spPr>
          <a:xfrm>
            <a:off x="5638800" y="3166533"/>
            <a:ext cx="2127505" cy="646331"/>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sz="3600" b="1" dirty="0" err="1"/>
              <a:t>Capítulo</a:t>
            </a:r>
            <a:r>
              <a:rPr lang="en-US" sz="3600" b="1" dirty="0"/>
              <a:t> 5</a:t>
            </a:r>
          </a:p>
        </p:txBody>
      </p:sp>
    </p:spTree>
    <p:extLst>
      <p:ext uri="{BB962C8B-B14F-4D97-AF65-F5344CB8AC3E}">
        <p14:creationId xmlns:p14="http://schemas.microsoft.com/office/powerpoint/2010/main" val="148446302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Footer Placeholder 3">
            <a:extLst>
              <a:ext uri="{FF2B5EF4-FFF2-40B4-BE49-F238E27FC236}">
                <a16:creationId xmlns:a16="http://schemas.microsoft.com/office/drawing/2014/main" id="{BA1138FD-746D-F145-9EFF-480DF82D1D5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137218" name="Picture 4" descr="images.jpg">
            <a:extLst>
              <a:ext uri="{FF2B5EF4-FFF2-40B4-BE49-F238E27FC236}">
                <a16:creationId xmlns:a16="http://schemas.microsoft.com/office/drawing/2014/main" id="{C5687BAA-DB12-A746-BF95-61B5CFF3C7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68288"/>
            <a:ext cx="4684713"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722909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1" name="Picture 1" descr="Casa Escuela cropped.jpg">
            <a:extLst>
              <a:ext uri="{FF2B5EF4-FFF2-40B4-BE49-F238E27FC236}">
                <a16:creationId xmlns:a16="http://schemas.microsoft.com/office/drawing/2014/main" id="{A0D2A017-565B-7340-8D1A-51272A6D1B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70000" y="0"/>
            <a:ext cx="6581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24E1BE6-1110-4B48-955C-5CFF17E14E83}"/>
              </a:ext>
            </a:extLst>
          </p:cNvPr>
          <p:cNvSpPr txBox="1"/>
          <p:nvPr/>
        </p:nvSpPr>
        <p:spPr>
          <a:xfrm>
            <a:off x="2278505" y="6056026"/>
            <a:ext cx="3059171" cy="369332"/>
          </a:xfrm>
          <a:prstGeom prst="rect">
            <a:avLst/>
          </a:prstGeom>
          <a:solidFill>
            <a:schemeClr val="accent3">
              <a:lumMod val="20000"/>
              <a:lumOff val="80000"/>
            </a:schemeClr>
          </a:solidFill>
        </p:spPr>
        <p:txBody>
          <a:bodyPr wrap="none" rtlCol="0">
            <a:spAutoFit/>
          </a:bodyPr>
          <a:lstStyle/>
          <a:p>
            <a:r>
              <a:rPr lang="en-US" dirty="0"/>
              <a:t>Crystal Ramos, Kennewick, WA</a:t>
            </a:r>
          </a:p>
        </p:txBody>
      </p:sp>
      <p:sp>
        <p:nvSpPr>
          <p:cNvPr id="3" name="TextBox 2">
            <a:extLst>
              <a:ext uri="{FF2B5EF4-FFF2-40B4-BE49-F238E27FC236}">
                <a16:creationId xmlns:a16="http://schemas.microsoft.com/office/drawing/2014/main" id="{A2C741AD-4085-3322-6B5A-01EF73308F4C}"/>
              </a:ext>
            </a:extLst>
          </p:cNvPr>
          <p:cNvSpPr txBox="1"/>
          <p:nvPr/>
        </p:nvSpPr>
        <p:spPr>
          <a:xfrm>
            <a:off x="1292225" y="-151970"/>
            <a:ext cx="6604000" cy="1323439"/>
          </a:xfrm>
          <a:prstGeom prst="rect">
            <a:avLst/>
          </a:prstGeom>
          <a:solidFill>
            <a:schemeClr val="bg1">
              <a:lumMod val="95000"/>
            </a:schemeClr>
          </a:solidFill>
        </p:spPr>
        <p:txBody>
          <a:bodyPr wrap="square" rtlCol="0">
            <a:spAutoFit/>
          </a:bodyPr>
          <a:lstStyle/>
          <a:p>
            <a:pPr algn="ctr"/>
            <a:endParaRPr lang="en-US" sz="3600" b="1" dirty="0"/>
          </a:p>
          <a:p>
            <a:pPr algn="ctr"/>
            <a:r>
              <a:rPr lang="en-US" sz="4400" b="1" dirty="0" err="1"/>
              <a:t>También</a:t>
            </a:r>
            <a:r>
              <a:rPr lang="en-US" sz="4400" b="1" dirty="0"/>
              <a:t> se dice</a:t>
            </a:r>
          </a:p>
        </p:txBody>
      </p:sp>
      <p:pic>
        <p:nvPicPr>
          <p:cNvPr id="4" name="Picture 3">
            <a:extLst>
              <a:ext uri="{FF2B5EF4-FFF2-40B4-BE49-F238E27FC236}">
                <a16:creationId xmlns:a16="http://schemas.microsoft.com/office/drawing/2014/main" id="{2A5B994C-1DF7-D0BE-D1C7-AA527D52F892}"/>
              </a:ext>
            </a:extLst>
          </p:cNvPr>
          <p:cNvPicPr>
            <a:picLocks noChangeAspect="1"/>
          </p:cNvPicPr>
          <p:nvPr/>
        </p:nvPicPr>
        <p:blipFill>
          <a:blip r:embed="rId3"/>
          <a:stretch>
            <a:fillRect/>
          </a:stretch>
        </p:blipFill>
        <p:spPr>
          <a:xfrm rot="20570077">
            <a:off x="7481411" y="202896"/>
            <a:ext cx="1619351" cy="1619351"/>
          </a:xfrm>
          <a:prstGeom prst="rect">
            <a:avLst/>
          </a:prstGeom>
        </p:spPr>
      </p:pic>
      <p:sp>
        <p:nvSpPr>
          <p:cNvPr id="5" name="TextBox 4">
            <a:extLst>
              <a:ext uri="{FF2B5EF4-FFF2-40B4-BE49-F238E27FC236}">
                <a16:creationId xmlns:a16="http://schemas.microsoft.com/office/drawing/2014/main" id="{A913B0AD-0118-2744-25BA-1A471F74F1BE}"/>
              </a:ext>
            </a:extLst>
          </p:cNvPr>
          <p:cNvSpPr txBox="1"/>
          <p:nvPr/>
        </p:nvSpPr>
        <p:spPr>
          <a:xfrm>
            <a:off x="7416800" y="2598057"/>
            <a:ext cx="1696298" cy="523220"/>
          </a:xfrm>
          <a:prstGeom prst="rect">
            <a:avLst/>
          </a:prstGeom>
          <a:noFill/>
        </p:spPr>
        <p:txBody>
          <a:bodyPr wrap="none" rtlCol="0">
            <a:spAutoFit/>
          </a:bodyPr>
          <a:lstStyle/>
          <a:p>
            <a:r>
              <a:rPr lang="en-US" sz="2800" b="1" dirty="0" err="1">
                <a:highlight>
                  <a:srgbClr val="FFFF00"/>
                </a:highlight>
              </a:rPr>
              <a:t>Capítulo</a:t>
            </a:r>
            <a:r>
              <a:rPr lang="en-US" sz="2800" b="1" dirty="0">
                <a:highlight>
                  <a:srgbClr val="FFFF00"/>
                </a:highlight>
              </a:rPr>
              <a:t> 9</a:t>
            </a:r>
          </a:p>
        </p:txBody>
      </p:sp>
      <p:pic>
        <p:nvPicPr>
          <p:cNvPr id="6" name="Picture 5">
            <a:extLst>
              <a:ext uri="{FF2B5EF4-FFF2-40B4-BE49-F238E27FC236}">
                <a16:creationId xmlns:a16="http://schemas.microsoft.com/office/drawing/2014/main" id="{C323013C-FDC4-E4AE-324B-F4AF1FBC5C2D}"/>
              </a:ext>
            </a:extLst>
          </p:cNvPr>
          <p:cNvPicPr>
            <a:picLocks noChangeAspect="1"/>
          </p:cNvPicPr>
          <p:nvPr/>
        </p:nvPicPr>
        <p:blipFill>
          <a:blip r:embed="rId3"/>
          <a:stretch>
            <a:fillRect/>
          </a:stretch>
        </p:blipFill>
        <p:spPr>
          <a:xfrm rot="20570077">
            <a:off x="7633811" y="355296"/>
            <a:ext cx="1619351" cy="1619351"/>
          </a:xfrm>
          <a:prstGeom prst="rect">
            <a:avLst/>
          </a:prstGeom>
        </p:spPr>
      </p:pic>
    </p:spTree>
    <p:extLst>
      <p:ext uri="{BB962C8B-B14F-4D97-AF65-F5344CB8AC3E}">
        <p14:creationId xmlns:p14="http://schemas.microsoft.com/office/powerpoint/2010/main" val="75764983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3" name="Picture 7">
            <a:extLst>
              <a:ext uri="{FF2B5EF4-FFF2-40B4-BE49-F238E27FC236}">
                <a16:creationId xmlns:a16="http://schemas.microsoft.com/office/drawing/2014/main" id="{B2D0D8F6-7359-F74D-AF11-7B86DF780D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0"/>
            <a:ext cx="66230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5A3CFEDF-5E7C-FF42-850A-8D4C79F03161}"/>
              </a:ext>
            </a:extLst>
          </p:cNvPr>
          <p:cNvSpPr>
            <a:spLocks noGrp="1"/>
          </p:cNvSpPr>
          <p:nvPr>
            <p:ph type="ftr" sz="quarter" idx="11"/>
          </p:nvPr>
        </p:nvSpPr>
        <p:spPr/>
        <p:txBody>
          <a:bodyPr/>
          <a:lstStyle/>
          <a:p>
            <a:endParaRPr lang="en-US"/>
          </a:p>
        </p:txBody>
      </p:sp>
      <p:pic>
        <p:nvPicPr>
          <p:cNvPr id="3" name="Picture 2">
            <a:extLst>
              <a:ext uri="{FF2B5EF4-FFF2-40B4-BE49-F238E27FC236}">
                <a16:creationId xmlns:a16="http://schemas.microsoft.com/office/drawing/2014/main" id="{6C6A2928-7BDA-D626-0DE2-BC1AA943A119}"/>
              </a:ext>
            </a:extLst>
          </p:cNvPr>
          <p:cNvPicPr>
            <a:picLocks noChangeAspect="1"/>
          </p:cNvPicPr>
          <p:nvPr/>
        </p:nvPicPr>
        <p:blipFill>
          <a:blip r:embed="rId3"/>
          <a:stretch>
            <a:fillRect/>
          </a:stretch>
        </p:blipFill>
        <p:spPr>
          <a:xfrm rot="20570077">
            <a:off x="7841789" y="490052"/>
            <a:ext cx="1483251" cy="1483251"/>
          </a:xfrm>
          <a:prstGeom prst="rect">
            <a:avLst/>
          </a:prstGeom>
        </p:spPr>
      </p:pic>
      <p:sp>
        <p:nvSpPr>
          <p:cNvPr id="4" name="TextBox 3">
            <a:extLst>
              <a:ext uri="{FF2B5EF4-FFF2-40B4-BE49-F238E27FC236}">
                <a16:creationId xmlns:a16="http://schemas.microsoft.com/office/drawing/2014/main" id="{69FB4DB5-D2FF-FC24-F12E-23226540B3FD}"/>
              </a:ext>
            </a:extLst>
          </p:cNvPr>
          <p:cNvSpPr txBox="1"/>
          <p:nvPr/>
        </p:nvSpPr>
        <p:spPr>
          <a:xfrm>
            <a:off x="7416800" y="2598057"/>
            <a:ext cx="1696298" cy="523220"/>
          </a:xfrm>
          <a:prstGeom prst="rect">
            <a:avLst/>
          </a:prstGeom>
          <a:noFill/>
        </p:spPr>
        <p:txBody>
          <a:bodyPr wrap="none" rtlCol="0">
            <a:spAutoFit/>
          </a:bodyPr>
          <a:lstStyle/>
          <a:p>
            <a:r>
              <a:rPr lang="en-US" sz="2800" b="1" dirty="0" err="1">
                <a:highlight>
                  <a:srgbClr val="FFFF00"/>
                </a:highlight>
              </a:rPr>
              <a:t>Capítulo</a:t>
            </a:r>
            <a:r>
              <a:rPr lang="en-US" sz="2800" b="1" dirty="0">
                <a:highlight>
                  <a:srgbClr val="FFFF00"/>
                </a:highlight>
              </a:rPr>
              <a:t> 9</a:t>
            </a:r>
          </a:p>
        </p:txBody>
      </p:sp>
    </p:spTree>
    <p:extLst>
      <p:ext uri="{BB962C8B-B14F-4D97-AF65-F5344CB8AC3E}">
        <p14:creationId xmlns:p14="http://schemas.microsoft.com/office/powerpoint/2010/main" val="220803337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Footer Placeholder 3">
            <a:extLst>
              <a:ext uri="{FF2B5EF4-FFF2-40B4-BE49-F238E27FC236}">
                <a16:creationId xmlns:a16="http://schemas.microsoft.com/office/drawing/2014/main" id="{16D3B14C-8800-2B45-9D66-15F7C95B3B1F}"/>
              </a:ext>
            </a:extLst>
          </p:cNvPr>
          <p:cNvSpPr>
            <a:spLocks noGrp="1" noChangeArrowheads="1"/>
          </p:cNvSpPr>
          <p:nvPr>
            <p:ph type="ftr" sz="quarter" idx="11"/>
          </p:nvPr>
        </p:nvSpPr>
        <p:spPr bwMode="auto">
          <a:xfrm>
            <a:off x="130175" y="6356350"/>
            <a:ext cx="8548688"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142338" name="Picture 7">
            <a:extLst>
              <a:ext uri="{FF2B5EF4-FFF2-40B4-BE49-F238E27FC236}">
                <a16:creationId xmlns:a16="http://schemas.microsoft.com/office/drawing/2014/main" id="{08062C56-916A-F84D-AE32-AEC036B816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1713"/>
            <a:ext cx="9144000"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EBA6D609-D91D-5FF5-B4D6-B57A203B9890}"/>
              </a:ext>
            </a:extLst>
          </p:cNvPr>
          <p:cNvSpPr txBox="1"/>
          <p:nvPr/>
        </p:nvSpPr>
        <p:spPr>
          <a:xfrm>
            <a:off x="6982565" y="1001712"/>
            <a:ext cx="1696298" cy="523220"/>
          </a:xfrm>
          <a:prstGeom prst="rect">
            <a:avLst/>
          </a:prstGeom>
          <a:noFill/>
        </p:spPr>
        <p:txBody>
          <a:bodyPr wrap="none" rtlCol="0">
            <a:spAutoFit/>
          </a:bodyPr>
          <a:lstStyle/>
          <a:p>
            <a:r>
              <a:rPr lang="en-US" sz="2800" b="1" dirty="0" err="1">
                <a:highlight>
                  <a:srgbClr val="FFFF00"/>
                </a:highlight>
              </a:rPr>
              <a:t>Capítulo</a:t>
            </a:r>
            <a:r>
              <a:rPr lang="en-US" sz="2800" b="1" dirty="0">
                <a:highlight>
                  <a:srgbClr val="FFFF00"/>
                </a:highlight>
              </a:rPr>
              <a:t> 9</a:t>
            </a:r>
          </a:p>
        </p:txBody>
      </p:sp>
      <p:pic>
        <p:nvPicPr>
          <p:cNvPr id="3" name="Picture 2">
            <a:extLst>
              <a:ext uri="{FF2B5EF4-FFF2-40B4-BE49-F238E27FC236}">
                <a16:creationId xmlns:a16="http://schemas.microsoft.com/office/drawing/2014/main" id="{1B0EDD11-6859-2118-EEB9-4AB2659F6C74}"/>
              </a:ext>
            </a:extLst>
          </p:cNvPr>
          <p:cNvPicPr>
            <a:picLocks noChangeAspect="1"/>
          </p:cNvPicPr>
          <p:nvPr/>
        </p:nvPicPr>
        <p:blipFill>
          <a:blip r:embed="rId3"/>
          <a:stretch>
            <a:fillRect/>
          </a:stretch>
        </p:blipFill>
        <p:spPr>
          <a:xfrm rot="20570077">
            <a:off x="7282247" y="128420"/>
            <a:ext cx="776057" cy="776057"/>
          </a:xfrm>
          <a:prstGeom prst="rect">
            <a:avLst/>
          </a:prstGeom>
        </p:spPr>
      </p:pic>
    </p:spTree>
    <p:extLst>
      <p:ext uri="{BB962C8B-B14F-4D97-AF65-F5344CB8AC3E}">
        <p14:creationId xmlns:p14="http://schemas.microsoft.com/office/powerpoint/2010/main" val="416824269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5"/>
          <p:cNvSpPr>
            <a:spLocks noGrp="1" noChangeArrowheads="1"/>
          </p:cNvSpPr>
          <p:nvPr>
            <p:ph type="title"/>
          </p:nvPr>
        </p:nvSpPr>
        <p:spPr/>
        <p:txBody>
          <a:bodyPr/>
          <a:lstStyle/>
          <a:p>
            <a:pPr eaLnBrk="1" fontAlgn="auto" hangingPunct="1">
              <a:spcAft>
                <a:spcPts val="0"/>
              </a:spcAft>
              <a:defRPr/>
            </a:pPr>
            <a:endParaRPr lang="en-US">
              <a:solidFill>
                <a:schemeClr val="tx2">
                  <a:satMod val="130000"/>
                </a:schemeClr>
              </a:solidFill>
              <a:ea typeface="+mj-ea"/>
              <a:cs typeface="+mj-cs"/>
            </a:endParaRPr>
          </a:p>
        </p:txBody>
      </p:sp>
      <p:sp>
        <p:nvSpPr>
          <p:cNvPr id="429058" name="Rectangle 2"/>
          <p:cNvSpPr>
            <a:spLocks noGrp="1" noChangeArrowheads="1"/>
          </p:cNvSpPr>
          <p:nvPr>
            <p:ph type="body" sz="half" idx="1"/>
          </p:nvPr>
        </p:nvSpPr>
        <p:spPr>
          <a:xfrm>
            <a:off x="457200" y="1600200"/>
            <a:ext cx="8686800" cy="2286000"/>
          </a:xfrm>
        </p:spPr>
        <p:txBody>
          <a:bodyPr>
            <a:normAutofit/>
          </a:bodyPr>
          <a:lstStyle/>
          <a:p>
            <a:pPr algn="ctr">
              <a:buFont typeface="Wingdings 2" charset="0"/>
              <a:buNone/>
              <a:defRPr/>
            </a:pPr>
            <a:r>
              <a:rPr lang="en-US" sz="4200" b="1" dirty="0" err="1">
                <a:latin typeface="+mj-lt"/>
                <a:ea typeface="ＭＳ Ｐゴシック" charset="0"/>
                <a:cs typeface="ＭＳ Ｐゴシック" charset="0"/>
              </a:rPr>
              <a:t>Veamos</a:t>
            </a:r>
            <a:r>
              <a:rPr lang="en-US" sz="4200" b="1" dirty="0">
                <a:latin typeface="+mj-lt"/>
                <a:ea typeface="ＭＳ Ｐゴシック" charset="0"/>
                <a:cs typeface="ＭＳ Ｐゴシック" charset="0"/>
              </a:rPr>
              <a:t> las </a:t>
            </a:r>
            <a:r>
              <a:rPr lang="en-US" sz="4200" b="1" dirty="0" err="1">
                <a:latin typeface="+mj-lt"/>
                <a:ea typeface="ＭＳ Ｐゴシック" charset="0"/>
                <a:cs typeface="ＭＳ Ｐゴシック" charset="0"/>
              </a:rPr>
              <a:t>comunidades</a:t>
            </a:r>
            <a:r>
              <a:rPr lang="en-US" sz="4200" b="1" dirty="0">
                <a:latin typeface="+mj-lt"/>
                <a:ea typeface="ＭＳ Ｐゴシック" charset="0"/>
                <a:cs typeface="ＭＳ Ｐゴシック" charset="0"/>
              </a:rPr>
              <a:t> de</a:t>
            </a:r>
          </a:p>
          <a:p>
            <a:pPr algn="ctr">
              <a:buFont typeface="Wingdings 2" charset="0"/>
              <a:buNone/>
              <a:defRPr/>
            </a:pPr>
            <a:r>
              <a:rPr lang="en-US" sz="4200" b="1" dirty="0" err="1">
                <a:solidFill>
                  <a:srgbClr val="000000"/>
                </a:solidFill>
                <a:effectLst>
                  <a:outerShdw blurRad="38100" dist="38100" dir="2700000" algn="tl">
                    <a:srgbClr val="DDDDDD"/>
                  </a:outerShdw>
                </a:effectLst>
                <a:latin typeface="+mj-lt"/>
              </a:rPr>
              <a:t>nuestros</a:t>
            </a:r>
            <a:r>
              <a:rPr lang="en-US" sz="4200" b="1" dirty="0">
                <a:solidFill>
                  <a:srgbClr val="000000"/>
                </a:solidFill>
                <a:effectLst>
                  <a:outerShdw blurRad="38100" dist="38100" dir="2700000" algn="tl">
                    <a:srgbClr val="DDDDDD"/>
                  </a:outerShdw>
                </a:effectLst>
                <a:latin typeface="+mj-lt"/>
              </a:rPr>
              <a:t> </a:t>
            </a:r>
            <a:r>
              <a:rPr lang="en-US" sz="4200" b="1" dirty="0" err="1">
                <a:solidFill>
                  <a:srgbClr val="000000"/>
                </a:solidFill>
                <a:effectLst>
                  <a:outerShdw blurRad="38100" dist="38100" dir="2700000" algn="tl">
                    <a:srgbClr val="DDDDDD"/>
                  </a:outerShdw>
                </a:effectLst>
                <a:latin typeface="+mj-lt"/>
              </a:rPr>
              <a:t>estudiantes</a:t>
            </a:r>
            <a:endParaRPr lang="en-US" sz="4200" b="1" dirty="0">
              <a:solidFill>
                <a:srgbClr val="000000"/>
              </a:solidFill>
              <a:effectLst>
                <a:outerShdw blurRad="38100" dist="38100" dir="2700000" algn="tl">
                  <a:srgbClr val="DDDDDD"/>
                </a:outerShdw>
              </a:effectLst>
              <a:latin typeface="+mj-lt"/>
              <a:ea typeface="ＭＳ Ｐゴシック" charset="0"/>
              <a:cs typeface="ＭＳ Ｐゴシック" charset="0"/>
            </a:endParaRPr>
          </a:p>
        </p:txBody>
      </p:sp>
      <p:pic>
        <p:nvPicPr>
          <p:cNvPr id="98307" name="Picture 4" descr="j0285466"/>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454400" y="3312756"/>
            <a:ext cx="2603500" cy="2600682"/>
          </a:xfrm>
        </p:spPr>
      </p:pic>
      <p:sp>
        <p:nvSpPr>
          <p:cNvPr id="98309" name="Text Box 8"/>
          <p:cNvSpPr txBox="1">
            <a:spLocks noChangeArrowheads="1"/>
          </p:cNvSpPr>
          <p:nvPr/>
        </p:nvSpPr>
        <p:spPr bwMode="auto">
          <a:xfrm>
            <a:off x="7010400" y="6477000"/>
            <a:ext cx="477838" cy="21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800"/>
              <a:t>Cheryl</a:t>
            </a:r>
          </a:p>
        </p:txBody>
      </p:sp>
      <p:sp>
        <p:nvSpPr>
          <p:cNvPr id="2" name="Footer Placeholder 1"/>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2947394619"/>
      </p:ext>
    </p:extLst>
  </p:cSld>
  <p:clrMapOvr>
    <a:masterClrMapping/>
  </p:clrMapOvr>
  <p:transition>
    <p:dissolve/>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go de bi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60400"/>
            <a:ext cx="9144000" cy="5535083"/>
          </a:xfrm>
          <a:prstGeom prst="rect">
            <a:avLst/>
          </a:prstGeom>
        </p:spPr>
      </p:pic>
      <p:sp>
        <p:nvSpPr>
          <p:cNvPr id="2" name="Footer Placeholder 1"/>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33733780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18625" cy="6950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318788004"/>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98341" y="888264"/>
            <a:ext cx="6674670" cy="4999559"/>
          </a:xfrm>
          <a:prstGeom prst="rect">
            <a:avLst/>
          </a:prstGeom>
        </p:spPr>
      </p:pic>
      <p:sp>
        <p:nvSpPr>
          <p:cNvPr id="3" name="Footer Placeholder 2"/>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559842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90500"/>
            <a:ext cx="9144000" cy="1143000"/>
          </a:xfrm>
          <a:prstGeom prst="rect">
            <a:avLst/>
          </a:prstGeom>
        </p:spPr>
        <p:txBody>
          <a:bodyPr>
            <a:normAutofit fontScale="90000"/>
          </a:bodyPr>
          <a:lstStyle/>
          <a:p>
            <a:r>
              <a:rPr lang="en-US" b="1" dirty="0"/>
              <a:t>A </a:t>
            </a:r>
            <a:r>
              <a:rPr lang="en-US" b="1" dirty="0" err="1"/>
              <a:t>raíz</a:t>
            </a:r>
            <a:r>
              <a:rPr lang="en-US" b="1" dirty="0"/>
              <a:t> de la </a:t>
            </a:r>
            <a:r>
              <a:rPr lang="en-US" b="1" dirty="0" err="1"/>
              <a:t>capacitación</a:t>
            </a:r>
            <a:r>
              <a:rPr lang="en-US" b="1" dirty="0"/>
              <a:t> </a:t>
            </a:r>
            <a:r>
              <a:rPr lang="en-US" b="1" dirty="0" err="1"/>
              <a:t>profesional</a:t>
            </a:r>
            <a:r>
              <a:rPr lang="en-US" b="1" dirty="0"/>
              <a:t> de hoy</a:t>
            </a:r>
            <a:r>
              <a:rPr lang="is-IS" b="1" dirty="0"/>
              <a:t>, los participantes podrán...</a:t>
            </a:r>
            <a:endParaRPr lang="en-US" b="1" dirty="0"/>
          </a:p>
        </p:txBody>
      </p:sp>
      <p:sp>
        <p:nvSpPr>
          <p:cNvPr id="3" name="Content Placeholder 2"/>
          <p:cNvSpPr>
            <a:spLocks noGrp="1"/>
          </p:cNvSpPr>
          <p:nvPr>
            <p:ph idx="4294967295"/>
          </p:nvPr>
        </p:nvSpPr>
        <p:spPr>
          <a:xfrm>
            <a:off x="0" y="1449388"/>
            <a:ext cx="8415338" cy="5287962"/>
          </a:xfrm>
          <a:prstGeom prst="rect">
            <a:avLst/>
          </a:prstGeom>
        </p:spPr>
        <p:txBody>
          <a:bodyPr>
            <a:normAutofit fontScale="92500"/>
          </a:bodyPr>
          <a:lstStyle/>
          <a:p>
            <a:pPr lvl="0"/>
            <a:r>
              <a:rPr lang="es-ES" sz="4000" dirty="0"/>
              <a:t>Describir la meta general y los pilares de los programas duales</a:t>
            </a:r>
            <a:endParaRPr lang="en-US" sz="4000" dirty="0"/>
          </a:p>
          <a:p>
            <a:pPr lvl="0"/>
            <a:r>
              <a:rPr lang="es-ES" sz="4000" dirty="0"/>
              <a:t>Describir e identificar a los estudiantes secuenciales y simultáneos del programa dual de N. Clackamas y las implicaciones pedagógicas</a:t>
            </a:r>
            <a:endParaRPr lang="en-US" sz="4000" dirty="0"/>
          </a:p>
          <a:p>
            <a:pPr lvl="0"/>
            <a:r>
              <a:rPr lang="es-ES" sz="4000" dirty="0"/>
              <a:t>Explicar el significado de la lectoescritura y la plantilla de la lectoescritura bilingüe</a:t>
            </a:r>
            <a:endParaRPr lang="en-US" sz="4000" dirty="0"/>
          </a:p>
          <a:p>
            <a:endParaRPr lang="es-MX" dirty="0"/>
          </a:p>
        </p:txBody>
      </p:sp>
    </p:spTree>
    <p:extLst>
      <p:ext uri="{BB962C8B-B14F-4D97-AF65-F5344CB8AC3E}">
        <p14:creationId xmlns:p14="http://schemas.microsoft.com/office/powerpoint/2010/main" val="95148352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Footer Placeholder 3"/>
          <p:cNvSpPr>
            <a:spLocks noGrp="1"/>
          </p:cNvSpPr>
          <p:nvPr>
            <p:ph type="ftr" sz="quarter" idx="11"/>
          </p:nvPr>
        </p:nvSpPr>
        <p:spPr/>
        <p:txBody>
          <a:bodyPr/>
          <a:lstStyle/>
          <a:p>
            <a:pPr>
              <a:defRPr/>
            </a:pPr>
            <a:r>
              <a:rPr lang="en-US"/>
              <a:t>Beeman and Urow, 2012</a:t>
            </a:r>
          </a:p>
        </p:txBody>
      </p:sp>
      <p:pic>
        <p:nvPicPr>
          <p:cNvPr id="45059" name="Content Placeholder 3" descr="Code-switching billboard[1].JPG"/>
          <p:cNvPicPr>
            <a:picLocks noGrp="1" noChangeAspect="1"/>
          </p:cNvPicPr>
          <p:nvPr>
            <p:ph idx="4294967295"/>
          </p:nvPr>
        </p:nvPicPr>
        <p:blipFill>
          <a:blip r:embed="rId2"/>
          <a:srcRect/>
          <a:stretch>
            <a:fillRect/>
          </a:stretch>
        </p:blipFill>
        <p:spPr>
          <a:xfrm>
            <a:off x="0" y="457199"/>
            <a:ext cx="8648054" cy="6526833"/>
          </a:xfrm>
        </p:spPr>
      </p:pic>
      <p:pic>
        <p:nvPicPr>
          <p:cNvPr id="4" name="Content Placeholder 3" descr="Code-switching billboard[1].JPG">
            <a:extLst>
              <a:ext uri="{FF2B5EF4-FFF2-40B4-BE49-F238E27FC236}">
                <a16:creationId xmlns:a16="http://schemas.microsoft.com/office/drawing/2014/main" id="{8781A710-4CEC-954B-94BF-DC1205043483}"/>
              </a:ext>
            </a:extLst>
          </p:cNvPr>
          <p:cNvPicPr>
            <a:picLocks noChangeAspect="1"/>
          </p:cNvPicPr>
          <p:nvPr/>
        </p:nvPicPr>
        <p:blipFill>
          <a:blip r:embed="rId2"/>
          <a:srcRect/>
          <a:stretch>
            <a:fillRect/>
          </a:stretch>
        </p:blipFill>
        <p:spPr>
          <a:xfrm>
            <a:off x="152400" y="609599"/>
            <a:ext cx="8648054" cy="6526833"/>
          </a:xfrm>
          <a:prstGeom prst="rect">
            <a:avLst/>
          </a:prstGeom>
        </p:spPr>
      </p:pic>
    </p:spTree>
    <p:extLst>
      <p:ext uri="{BB962C8B-B14F-4D97-AF65-F5344CB8AC3E}">
        <p14:creationId xmlns:p14="http://schemas.microsoft.com/office/powerpoint/2010/main" val="153967474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4CA284-307F-D040-83D1-C37A9B64E982}"/>
              </a:ext>
            </a:extLst>
          </p:cNvPr>
          <p:cNvPicPr>
            <a:picLocks noChangeAspect="1"/>
          </p:cNvPicPr>
          <p:nvPr/>
        </p:nvPicPr>
        <p:blipFill>
          <a:blip r:embed="rId2"/>
          <a:stretch>
            <a:fillRect/>
          </a:stretch>
        </p:blipFill>
        <p:spPr>
          <a:xfrm>
            <a:off x="2449285" y="-1158408"/>
            <a:ext cx="5551713" cy="8340600"/>
          </a:xfrm>
          <a:prstGeom prst="rect">
            <a:avLst/>
          </a:prstGeom>
        </p:spPr>
      </p:pic>
      <p:sp>
        <p:nvSpPr>
          <p:cNvPr id="2" name="Footer Placeholder 1">
            <a:extLst>
              <a:ext uri="{FF2B5EF4-FFF2-40B4-BE49-F238E27FC236}">
                <a16:creationId xmlns:a16="http://schemas.microsoft.com/office/drawing/2014/main" id="{6359B2BB-51AF-DB42-979F-3C547EB775EA}"/>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0513139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3A34-14A1-EE12-9659-65DE27D42CC1}"/>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D9F8CD3C-83F9-EFD3-4903-F774DC555F60}"/>
              </a:ext>
            </a:extLst>
          </p:cNvPr>
          <p:cNvGraphicFramePr>
            <a:graphicFrameLocks noGrp="1"/>
          </p:cNvGraphicFramePr>
          <p:nvPr>
            <p:ph idx="1"/>
            <p:extLst>
              <p:ext uri="{D42A27DB-BD31-4B8C-83A1-F6EECF244321}">
                <p14:modId xmlns:p14="http://schemas.microsoft.com/office/powerpoint/2010/main" val="3310919999"/>
              </p:ext>
            </p:extLst>
          </p:nvPr>
        </p:nvGraphicFramePr>
        <p:xfrm>
          <a:off x="282575" y="438150"/>
          <a:ext cx="8691563" cy="6534386"/>
        </p:xfrm>
        <a:graphic>
          <a:graphicData uri="http://schemas.openxmlformats.org/drawingml/2006/table">
            <a:tbl>
              <a:tblPr/>
              <a:tblGrid>
                <a:gridCol w="4286250">
                  <a:extLst>
                    <a:ext uri="{9D8B030D-6E8A-4147-A177-3AD203B41FA5}">
                      <a16:colId xmlns:a16="http://schemas.microsoft.com/office/drawing/2014/main" val="20000"/>
                    </a:ext>
                  </a:extLst>
                </a:gridCol>
                <a:gridCol w="4405313">
                  <a:extLst>
                    <a:ext uri="{9D8B030D-6E8A-4147-A177-3AD203B41FA5}">
                      <a16:colId xmlns:a16="http://schemas.microsoft.com/office/drawing/2014/main" val="20001"/>
                    </a:ext>
                  </a:extLst>
                </a:gridCol>
              </a:tblGrid>
              <a:tr h="519793">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1534065">
                <a:tc>
                  <a:txBody>
                    <a:bodyPr/>
                    <a:lstStyle/>
                    <a:p>
                      <a:r>
                        <a:rPr lang="en-US" sz="2400" b="0" dirty="0">
                          <a:solidFill>
                            <a:srgbClr val="1225AC"/>
                          </a:solidFill>
                        </a:rPr>
                        <a:t>Todos</a:t>
                      </a:r>
                      <a:r>
                        <a:rPr lang="en-US" sz="2400" b="0" dirty="0"/>
                        <a:t> </a:t>
                      </a:r>
                      <a:r>
                        <a:rPr lang="en-US" sz="2400" b="0" dirty="0" err="1"/>
                        <a:t>los</a:t>
                      </a:r>
                      <a:r>
                        <a:rPr lang="en-US" sz="2400" b="0" dirty="0"/>
                        <a:t> </a:t>
                      </a:r>
                      <a:r>
                        <a:rPr lang="en-US" sz="2400" b="0" dirty="0" err="1"/>
                        <a:t>estudiantes</a:t>
                      </a:r>
                      <a:r>
                        <a:rPr lang="en-US" sz="2400" b="0" dirty="0"/>
                        <a:t> </a:t>
                      </a:r>
                      <a:r>
                        <a:rPr lang="en-US" sz="2400" b="0" dirty="0" err="1"/>
                        <a:t>tienen</a:t>
                      </a:r>
                      <a:r>
                        <a:rPr lang="en-US" sz="2400" b="0" dirty="0"/>
                        <a:t> un primer </a:t>
                      </a:r>
                      <a:r>
                        <a:rPr lang="en-US" sz="2400" b="0" dirty="0" err="1"/>
                        <a:t>lenguaje</a:t>
                      </a:r>
                      <a:r>
                        <a:rPr lang="en-US" sz="2400" b="0" dirty="0"/>
                        <a:t> (L1) y un </a:t>
                      </a:r>
                      <a:r>
                        <a:rPr lang="en-US" sz="2400" b="0" dirty="0" err="1"/>
                        <a:t>segundo</a:t>
                      </a:r>
                      <a:r>
                        <a:rPr lang="en-US" sz="2400" b="0" dirty="0"/>
                        <a:t> </a:t>
                      </a:r>
                      <a:r>
                        <a:rPr lang="en-US" sz="2400" b="0" dirty="0" err="1"/>
                        <a:t>lenguaje</a:t>
                      </a:r>
                      <a:r>
                        <a:rPr lang="en-US" sz="24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2400" b="0" dirty="0">
                          <a:solidFill>
                            <a:srgbClr val="1225AC"/>
                          </a:solidFill>
                        </a:rPr>
                        <a:t>Muchos</a:t>
                      </a:r>
                      <a:r>
                        <a:rPr lang="en-US" sz="2400" b="0" dirty="0"/>
                        <a:t> </a:t>
                      </a:r>
                      <a:r>
                        <a:rPr lang="en-US" sz="2400" b="0" dirty="0" err="1"/>
                        <a:t>estudiantes</a:t>
                      </a:r>
                      <a:r>
                        <a:rPr lang="en-US" sz="2400" b="0" dirty="0"/>
                        <a:t> son </a:t>
                      </a:r>
                      <a:r>
                        <a:rPr lang="en-US" sz="2400" b="0" dirty="0" err="1"/>
                        <a:t>bilingües</a:t>
                      </a:r>
                      <a:r>
                        <a:rPr lang="en-US" sz="2400" b="0" dirty="0"/>
                        <a:t> </a:t>
                      </a:r>
                      <a:r>
                        <a:rPr lang="en-US" sz="2400" b="0" dirty="0" err="1"/>
                        <a:t>en</a:t>
                      </a:r>
                      <a:r>
                        <a:rPr lang="en-US" sz="2400" b="0" dirty="0"/>
                        <a:t> </a:t>
                      </a:r>
                      <a:r>
                        <a:rPr lang="en-US" sz="2400" b="0" dirty="0" err="1"/>
                        <a:t>desarrollo</a:t>
                      </a:r>
                      <a:r>
                        <a:rPr lang="en-US" sz="2400" b="0" dirty="0"/>
                        <a:t> </a:t>
                      </a:r>
                      <a:r>
                        <a:rPr lang="en-US" sz="2400" b="0" dirty="0" err="1"/>
                        <a:t>cuyo</a:t>
                      </a:r>
                      <a:r>
                        <a:rPr lang="en-US" sz="2400" b="0" dirty="0"/>
                        <a:t> primer </a:t>
                      </a:r>
                      <a:r>
                        <a:rPr lang="en-US" sz="2400" b="0" dirty="0" err="1"/>
                        <a:t>lenguaje</a:t>
                      </a:r>
                      <a:r>
                        <a:rPr lang="en-US" sz="2400" b="0" dirty="0"/>
                        <a:t> es </a:t>
                      </a:r>
                      <a:r>
                        <a:rPr lang="en-US" sz="2400" b="0" dirty="0" err="1"/>
                        <a:t>el</a:t>
                      </a:r>
                      <a:r>
                        <a:rPr lang="en-US" sz="2400" b="0" dirty="0"/>
                        <a:t> </a:t>
                      </a:r>
                      <a:r>
                        <a:rPr lang="en-US" sz="2400" b="0" dirty="0" err="1"/>
                        <a:t>bilingüismo</a:t>
                      </a:r>
                      <a:r>
                        <a:rPr lang="en-US" sz="24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38320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err="1">
                          <a:ln>
                            <a:noFill/>
                          </a:ln>
                          <a:solidFill>
                            <a:srgbClr val="000000"/>
                          </a:solidFill>
                          <a:effectLst/>
                          <a:latin typeface="Calibri" charset="0"/>
                          <a:ea typeface="ＭＳ Ｐゴシック" charset="-128"/>
                        </a:rPr>
                        <a:t>Cuando</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los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usan</a:t>
                      </a:r>
                      <a:r>
                        <a:rPr kumimoji="0" lang="en-US" altLang="en-US" sz="3600" b="1" i="0" u="none" strike="noStrike" cap="none" normalizeH="0" baseline="0" dirty="0">
                          <a:ln>
                            <a:noFill/>
                          </a:ln>
                          <a:solidFill>
                            <a:srgbClr val="000000"/>
                          </a:solidFill>
                          <a:effectLst/>
                          <a:latin typeface="Calibri" charset="0"/>
                          <a:ea typeface="ＭＳ Ｐゴシック" charset="-128"/>
                        </a:rPr>
                        <a:t> sus dos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juntos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Estoy</a:t>
                      </a:r>
                      <a:r>
                        <a:rPr kumimoji="0" lang="en-US" altLang="ja-JP"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estoquiado</a:t>
                      </a:r>
                      <a:r>
                        <a:rPr kumimoji="0" lang="en-US" altLang="en-US" sz="3600" b="1" i="0" u="none" strike="noStrike" cap="none" normalizeH="0" baseline="0" dirty="0">
                          <a:ln>
                            <a:noFill/>
                          </a:ln>
                          <a:solidFill>
                            <a:srgbClr val="000000"/>
                          </a:solidFill>
                          <a:effectLst/>
                          <a:latin typeface="Calibri" charset="0"/>
                          <a:ea typeface="ＭＳ Ｐゴシック" charset="-128"/>
                        </a:rPr>
                        <a:t>”</a:t>
                      </a:r>
                      <a:r>
                        <a:rPr kumimoji="0" lang="en-US" altLang="ja-JP"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están</a:t>
                      </a:r>
                      <a:r>
                        <a:rPr kumimoji="0" lang="en-US" altLang="ja-JP" sz="3600" b="1" i="0" u="none" strike="noStrike" cap="none" normalizeH="0" baseline="0" dirty="0">
                          <a:ln>
                            <a:noFill/>
                          </a:ln>
                          <a:solidFill>
                            <a:srgbClr val="000000"/>
                          </a:solidFill>
                          <a:effectLst/>
                          <a:latin typeface="Calibri" charset="0"/>
                          <a:ea typeface="ＭＳ Ｐゴシック" charset="-128"/>
                        </a:rPr>
                        <a:t> </a:t>
                      </a:r>
                      <a:r>
                        <a:rPr kumimoji="0" lang="en-US" altLang="ja-JP" sz="3600" b="1" i="0" u="none" strike="noStrike" cap="none" normalizeH="0" baseline="0" dirty="0" err="1">
                          <a:ln>
                            <a:noFill/>
                          </a:ln>
                          <a:solidFill>
                            <a:srgbClr val="000000"/>
                          </a:solidFill>
                          <a:effectLst/>
                          <a:latin typeface="Calibri" charset="0"/>
                          <a:ea typeface="ＭＳ Ｐゴシック" charset="-128"/>
                        </a:rPr>
                        <a:t>confundidos</a:t>
                      </a:r>
                      <a:r>
                        <a:rPr kumimoji="0" lang="en-US" altLang="ja-JP" sz="3600" b="1" i="0" u="none" strike="noStrike" cap="none" normalizeH="0" baseline="0" dirty="0">
                          <a:ln>
                            <a:noFill/>
                          </a:ln>
                          <a:solidFill>
                            <a:srgbClr val="000000"/>
                          </a:solidFill>
                          <a:effectLst/>
                          <a:latin typeface="Calibri" charset="0"/>
                          <a:ea typeface="ＭＳ Ｐゴシック" charset="-128"/>
                        </a:rPr>
                        <a:t> y </a:t>
                      </a:r>
                      <a:r>
                        <a:rPr kumimoji="0" lang="en-US" altLang="ja-JP" sz="3600" b="1" i="0" u="none" strike="noStrike" cap="none" normalizeH="0" baseline="0" dirty="0" err="1">
                          <a:ln>
                            <a:noFill/>
                          </a:ln>
                          <a:solidFill>
                            <a:srgbClr val="000000"/>
                          </a:solidFill>
                          <a:effectLst/>
                          <a:latin typeface="Calibri" charset="0"/>
                          <a:ea typeface="ＭＳ Ｐゴシック" charset="-128"/>
                        </a:rPr>
                        <a:t>tienen</a:t>
                      </a:r>
                      <a:r>
                        <a:rPr kumimoji="0" lang="en-US" altLang="ja-JP" sz="3600" b="1" i="0" u="none" strike="noStrike" cap="none" normalizeH="0" baseline="0" dirty="0">
                          <a:ln>
                            <a:noFill/>
                          </a:ln>
                          <a:solidFill>
                            <a:srgbClr val="000000"/>
                          </a:solidFill>
                          <a:effectLst/>
                          <a:latin typeface="Calibri" charset="0"/>
                          <a:ea typeface="ＭＳ Ｐゴシック" charset="-128"/>
                        </a:rPr>
                        <a:t> un </a:t>
                      </a:r>
                      <a:r>
                        <a:rPr kumimoji="0" lang="en-US" altLang="ja-JP" sz="3600" b="1" i="0" u="none" strike="noStrike" cap="none" normalizeH="0" baseline="0" dirty="0" err="1">
                          <a:ln>
                            <a:noFill/>
                          </a:ln>
                          <a:solidFill>
                            <a:srgbClr val="000000"/>
                          </a:solidFill>
                          <a:effectLst/>
                          <a:latin typeface="Calibri" charset="0"/>
                          <a:ea typeface="ＭＳ Ｐゴシック" charset="-128"/>
                        </a:rPr>
                        <a:t>lenguaje</a:t>
                      </a:r>
                      <a:r>
                        <a:rPr kumimoji="0" lang="en-US" altLang="ja-JP" sz="3600" b="1" i="0" u="none" strike="noStrike" cap="none" normalizeH="0" baseline="0" dirty="0">
                          <a:ln>
                            <a:noFill/>
                          </a:ln>
                          <a:solidFill>
                            <a:srgbClr val="000000"/>
                          </a:solidFill>
                          <a:effectLst/>
                          <a:latin typeface="Calibri" charset="0"/>
                          <a:ea typeface="ＭＳ Ｐゴシック" charset="-128"/>
                        </a:rPr>
                        <a:t> bajo.</a:t>
                      </a:r>
                      <a:endParaRPr kumimoji="0" lang="en-US" altLang="en-US" sz="3600" b="1"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000000"/>
                          </a:solidFill>
                          <a:effectLst/>
                          <a:latin typeface="Calibri" charset="0"/>
                          <a:ea typeface="ＭＳ Ｐゴシック" charset="-128"/>
                        </a:rPr>
                        <a:t>Como </a:t>
                      </a:r>
                      <a:r>
                        <a:rPr kumimoji="0" lang="en-US" altLang="en-US" sz="3600" b="1" i="0" u="none" strike="noStrike" cap="none" normalizeH="0" baseline="0" dirty="0" err="1">
                          <a:ln>
                            <a:noFill/>
                          </a:ln>
                          <a:solidFill>
                            <a:srgbClr val="000000"/>
                          </a:solidFill>
                          <a:effectLst/>
                          <a:latin typeface="Calibri" charset="0"/>
                          <a:ea typeface="ＭＳ Ｐゴシック" charset="-128"/>
                        </a:rPr>
                        <a:t>parte</a:t>
                      </a:r>
                      <a:r>
                        <a:rPr kumimoji="0" lang="en-US" altLang="en-US" sz="3600" b="1" i="0" u="none" strike="noStrike" cap="none" normalizeH="0" baseline="0" dirty="0">
                          <a:ln>
                            <a:noFill/>
                          </a:ln>
                          <a:solidFill>
                            <a:srgbClr val="000000"/>
                          </a:solidFill>
                          <a:effectLst/>
                          <a:latin typeface="Calibri" charset="0"/>
                          <a:ea typeface="ＭＳ Ｐゴシック" charset="-128"/>
                        </a:rPr>
                        <a:t> de </a:t>
                      </a:r>
                      <a:r>
                        <a:rPr kumimoji="0" lang="en-US" altLang="en-US" sz="3600" b="1" i="0" u="none" strike="noStrike" cap="none" normalizeH="0" baseline="0" dirty="0" err="1">
                          <a:ln>
                            <a:noFill/>
                          </a:ln>
                          <a:solidFill>
                            <a:srgbClr val="000000"/>
                          </a:solidFill>
                          <a:effectLst/>
                          <a:latin typeface="Calibri" charset="0"/>
                          <a:ea typeface="ＭＳ Ｐゴシック" charset="-128"/>
                        </a:rPr>
                        <a:t>su</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desarrolo</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los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usan</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los</a:t>
                      </a:r>
                      <a:r>
                        <a:rPr kumimoji="0" lang="en-US" altLang="en-US" sz="3600" b="1" i="0" u="none" strike="noStrike" cap="none" normalizeH="0" baseline="0" dirty="0">
                          <a:ln>
                            <a:noFill/>
                          </a:ln>
                          <a:solidFill>
                            <a:srgbClr val="000000"/>
                          </a:solidFill>
                          <a:effectLst/>
                          <a:latin typeface="Calibri" charset="0"/>
                          <a:ea typeface="ＭＳ Ｐゴシック" charset="-128"/>
                        </a:rPr>
                        <a:t> dos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3600" b="1" i="0" u="none" strike="noStrike" cap="none" normalizeH="0" baseline="0" dirty="0">
                          <a:ln>
                            <a:noFill/>
                          </a:ln>
                          <a:solidFill>
                            <a:srgbClr val="000000"/>
                          </a:solidFill>
                          <a:effectLst/>
                          <a:latin typeface="Calibri" charset="0"/>
                          <a:ea typeface="ＭＳ Ｐゴシック" charset="-128"/>
                        </a:rPr>
                        <a:t> </a:t>
                      </a:r>
                      <a:r>
                        <a:rPr kumimoji="0" lang="en-US" altLang="en-US" sz="3600" b="1" i="0" u="none" strike="noStrike" cap="none" normalizeH="0" baseline="0" dirty="0" err="1">
                          <a:ln>
                            <a:noFill/>
                          </a:ln>
                          <a:solidFill>
                            <a:srgbClr val="000000"/>
                          </a:solidFill>
                          <a:effectLst/>
                          <a:latin typeface="Calibri" charset="0"/>
                          <a:ea typeface="ＭＳ Ｐゴシック" charset="-128"/>
                        </a:rPr>
                        <a:t>juntos</a:t>
                      </a:r>
                      <a:r>
                        <a:rPr kumimoji="0" lang="en-US" altLang="en-US" sz="3600" b="1" i="0" u="none" strike="noStrike" cap="none" normalizeH="0" baseline="0" dirty="0">
                          <a:ln>
                            <a:noFill/>
                          </a:ln>
                          <a:solidFill>
                            <a:srgbClr val="000000"/>
                          </a:solidFill>
                          <a:effectLst/>
                          <a:latin typeface="Calibri" charset="0"/>
                          <a:ea typeface="ＭＳ Ｐゴシック" charset="-128"/>
                        </a:rPr>
                        <a:t>.  Este </a:t>
                      </a:r>
                      <a:r>
                        <a:rPr kumimoji="0" lang="en-US" altLang="en-US" sz="3600" b="1" i="0" u="none" strike="noStrike" cap="none" normalizeH="0" baseline="0" dirty="0" err="1">
                          <a:ln>
                            <a:noFill/>
                          </a:ln>
                          <a:solidFill>
                            <a:srgbClr val="000000"/>
                          </a:solidFill>
                          <a:effectLst/>
                          <a:latin typeface="Calibri" charset="0"/>
                          <a:ea typeface="ＭＳ Ｐゴシック" charset="-128"/>
                        </a:rPr>
                        <a:t>uso</a:t>
                      </a:r>
                      <a:r>
                        <a:rPr kumimoji="0" lang="en-US" altLang="en-US" sz="3600" b="1" i="0" u="none" strike="noStrike" cap="none" normalizeH="0" baseline="0" dirty="0">
                          <a:ln>
                            <a:noFill/>
                          </a:ln>
                          <a:solidFill>
                            <a:srgbClr val="000000"/>
                          </a:solidFill>
                          <a:effectLst/>
                          <a:latin typeface="Calibri" charset="0"/>
                          <a:ea typeface="ＭＳ Ｐゴシック" charset="-128"/>
                        </a:rPr>
                        <a:t> de </a:t>
                      </a:r>
                      <a:r>
                        <a:rPr kumimoji="0" lang="en-US" altLang="en-US" sz="36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3600" b="1" i="0" u="none" strike="noStrike" cap="none" normalizeH="0" baseline="0" dirty="0">
                          <a:ln>
                            <a:noFill/>
                          </a:ln>
                          <a:solidFill>
                            <a:srgbClr val="000000"/>
                          </a:solidFill>
                          <a:effectLst/>
                          <a:latin typeface="Calibri" charset="0"/>
                          <a:ea typeface="ＭＳ Ｐゴシック" charset="-128"/>
                        </a:rPr>
                        <a:t> es </a:t>
                      </a:r>
                      <a:r>
                        <a:rPr kumimoji="0" lang="en-US" altLang="en-US" sz="3600" b="1" i="0" u="none" strike="noStrike" cap="none" normalizeH="0" baseline="0" dirty="0" err="1">
                          <a:ln>
                            <a:noFill/>
                          </a:ln>
                          <a:solidFill>
                            <a:srgbClr val="000000"/>
                          </a:solidFill>
                          <a:effectLst/>
                          <a:latin typeface="Calibri" charset="0"/>
                          <a:ea typeface="ＭＳ Ｐゴシック" charset="-128"/>
                        </a:rPr>
                        <a:t>predecible</a:t>
                      </a:r>
                      <a:r>
                        <a:rPr kumimoji="0" lang="en-US" altLang="en-US" sz="3600" b="1" i="0" u="none" strike="noStrike" cap="none" normalizeH="0" baseline="0" dirty="0">
                          <a:ln>
                            <a:noFill/>
                          </a:ln>
                          <a:solidFill>
                            <a:srgbClr val="000000"/>
                          </a:solidFill>
                          <a:effectLst/>
                          <a:latin typeface="Calibri" charset="0"/>
                          <a:ea typeface="ＭＳ Ｐゴシック" charset="-128"/>
                        </a:rPr>
                        <a:t> y </a:t>
                      </a:r>
                      <a:r>
                        <a:rPr kumimoji="0" lang="en-US" altLang="en-US" sz="3600" b="1" i="0" u="none" strike="noStrike" cap="none" normalizeH="0" baseline="0" dirty="0" err="1">
                          <a:ln>
                            <a:noFill/>
                          </a:ln>
                          <a:solidFill>
                            <a:srgbClr val="000000"/>
                          </a:solidFill>
                          <a:effectLst/>
                          <a:latin typeface="Calibri" charset="0"/>
                          <a:ea typeface="ＭＳ Ｐゴシック" charset="-128"/>
                        </a:rPr>
                        <a:t>esperado</a:t>
                      </a:r>
                      <a:r>
                        <a:rPr kumimoji="0" lang="en-US" altLang="en-US" sz="3600" b="1"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136496669"/>
      </p:ext>
    </p:extLst>
  </p:cSld>
  <p:clrMapOvr>
    <a:masterClrMapping/>
  </p:clrMapOv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326B79A8-A807-0245-889F-8D10430A113A}"/>
              </a:ext>
            </a:extLst>
          </p:cNvPr>
          <p:cNvGraphicFramePr>
            <a:graphicFrameLocks noGrp="1"/>
          </p:cNvGraphicFramePr>
          <p:nvPr>
            <p:ph idx="1"/>
            <p:extLst>
              <p:ext uri="{D42A27DB-BD31-4B8C-83A1-F6EECF244321}">
                <p14:modId xmlns:p14="http://schemas.microsoft.com/office/powerpoint/2010/main" val="3043060689"/>
              </p:ext>
            </p:extLst>
          </p:nvPr>
        </p:nvGraphicFramePr>
        <p:xfrm>
          <a:off x="0" y="278758"/>
          <a:ext cx="9144000" cy="6799914"/>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493712">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846138">
                <a:tc>
                  <a:txBody>
                    <a:bodyPr/>
                    <a:lstStyle/>
                    <a:p>
                      <a:r>
                        <a:rPr lang="en-US" sz="1800" b="0" dirty="0">
                          <a:solidFill>
                            <a:srgbClr val="1225AC"/>
                          </a:solidFill>
                        </a:rPr>
                        <a:t>Todos</a:t>
                      </a:r>
                      <a:r>
                        <a:rPr lang="en-US" sz="1800" b="0" dirty="0"/>
                        <a:t> </a:t>
                      </a:r>
                      <a:r>
                        <a:rPr lang="en-US" sz="1800" b="0" dirty="0" err="1"/>
                        <a:t>los</a:t>
                      </a:r>
                      <a:r>
                        <a:rPr lang="en-US" sz="1800" b="0" dirty="0"/>
                        <a:t> </a:t>
                      </a:r>
                      <a:r>
                        <a:rPr lang="en-US" sz="1800" b="0" dirty="0" err="1"/>
                        <a:t>estudiantes</a:t>
                      </a:r>
                      <a:r>
                        <a:rPr lang="en-US" sz="1800" b="0" dirty="0"/>
                        <a:t> </a:t>
                      </a:r>
                      <a:r>
                        <a:rPr lang="en-US" sz="1800" b="0" dirty="0" err="1"/>
                        <a:t>tienen</a:t>
                      </a:r>
                      <a:r>
                        <a:rPr lang="en-US" sz="1800" b="0" dirty="0"/>
                        <a:t> un primer </a:t>
                      </a:r>
                      <a:r>
                        <a:rPr lang="en-US" sz="1800" b="0" dirty="0" err="1"/>
                        <a:t>lenguaje</a:t>
                      </a:r>
                      <a:r>
                        <a:rPr lang="en-US" sz="1800" b="0" dirty="0"/>
                        <a:t> (L1) y un </a:t>
                      </a:r>
                      <a:r>
                        <a:rPr lang="en-US" sz="1800" b="0" dirty="0" err="1"/>
                        <a:t>segundo</a:t>
                      </a:r>
                      <a:r>
                        <a:rPr lang="en-US" sz="1800" b="0" dirty="0"/>
                        <a:t> </a:t>
                      </a:r>
                      <a:r>
                        <a:rPr lang="en-US" sz="1800" b="0" dirty="0" err="1"/>
                        <a:t>lenguaje</a:t>
                      </a:r>
                      <a:r>
                        <a:rPr lang="en-US" sz="18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1800" b="0" dirty="0">
                          <a:solidFill>
                            <a:srgbClr val="1225AC"/>
                          </a:solidFill>
                        </a:rPr>
                        <a:t>Muchos</a:t>
                      </a:r>
                      <a:r>
                        <a:rPr lang="en-US" sz="1800" b="0" dirty="0"/>
                        <a:t> </a:t>
                      </a:r>
                      <a:r>
                        <a:rPr lang="en-US" sz="1800" b="0" dirty="0" err="1"/>
                        <a:t>estudiantes</a:t>
                      </a:r>
                      <a:r>
                        <a:rPr lang="en-US" sz="1800" b="0" dirty="0"/>
                        <a:t> son </a:t>
                      </a:r>
                      <a:r>
                        <a:rPr lang="en-US" sz="1800" b="0" dirty="0" err="1"/>
                        <a:t>bilingües</a:t>
                      </a:r>
                      <a:r>
                        <a:rPr lang="en-US" sz="1800" b="0" dirty="0"/>
                        <a:t> </a:t>
                      </a:r>
                      <a:r>
                        <a:rPr lang="en-US" sz="1800" b="0" dirty="0" err="1"/>
                        <a:t>en</a:t>
                      </a:r>
                      <a:r>
                        <a:rPr lang="en-US" sz="1800" b="0" dirty="0"/>
                        <a:t> </a:t>
                      </a:r>
                      <a:r>
                        <a:rPr lang="en-US" sz="1800" b="0" dirty="0" err="1"/>
                        <a:t>desarrollo</a:t>
                      </a:r>
                      <a:r>
                        <a:rPr lang="en-US" sz="1800" b="0" dirty="0"/>
                        <a:t> </a:t>
                      </a:r>
                      <a:r>
                        <a:rPr lang="en-US" sz="1800" b="0" dirty="0" err="1"/>
                        <a:t>cuyo</a:t>
                      </a:r>
                      <a:r>
                        <a:rPr lang="en-US" sz="1800" b="0" dirty="0"/>
                        <a:t> primer </a:t>
                      </a:r>
                      <a:r>
                        <a:rPr lang="en-US" sz="1800" b="0" dirty="0" err="1"/>
                        <a:t>lenguaje</a:t>
                      </a:r>
                      <a:r>
                        <a:rPr lang="en-US" sz="1800" b="0" dirty="0"/>
                        <a:t> es </a:t>
                      </a:r>
                      <a:r>
                        <a:rPr lang="en-US" sz="1800" b="0" dirty="0" err="1"/>
                        <a:t>el</a:t>
                      </a:r>
                      <a:r>
                        <a:rPr lang="en-US" sz="1800" b="0" dirty="0"/>
                        <a:t> </a:t>
                      </a:r>
                      <a:r>
                        <a:rPr lang="en-US" sz="1800" b="0" dirty="0" err="1"/>
                        <a:t>bilingüismo</a:t>
                      </a:r>
                      <a:r>
                        <a:rPr lang="en-US" sz="18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1016000">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sus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Estoy</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1800" b="0" i="0" u="none" strike="noStrike" cap="none" normalizeH="0" baseline="0" dirty="0">
                          <a:ln>
                            <a:noFill/>
                          </a:ln>
                          <a:solidFill>
                            <a:srgbClr val="000000"/>
                          </a:solidFill>
                          <a:effectLst/>
                          <a:latin typeface="Calibri" charset="0"/>
                          <a:ea typeface="ＭＳ Ｐゴシック" charset="-128"/>
                        </a:rPr>
                        <a:t>”</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están</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confundidos</a:t>
                      </a:r>
                      <a:r>
                        <a:rPr kumimoji="0" lang="en-US" altLang="ja-JP" sz="1800" b="0" i="0" u="none" strike="noStrike" cap="none" normalizeH="0" baseline="0" dirty="0">
                          <a:ln>
                            <a:noFill/>
                          </a:ln>
                          <a:solidFill>
                            <a:srgbClr val="000000"/>
                          </a:solidFill>
                          <a:effectLst/>
                          <a:latin typeface="Calibri" charset="0"/>
                          <a:ea typeface="ＭＳ Ｐゴシック" charset="-128"/>
                        </a:rPr>
                        <a:t> y </a:t>
                      </a:r>
                      <a:r>
                        <a:rPr kumimoji="0" lang="en-US" altLang="ja-JP" sz="1800" b="0" i="0" u="none" strike="noStrike" cap="none" normalizeH="0" baseline="0" dirty="0" err="1">
                          <a:ln>
                            <a:noFill/>
                          </a:ln>
                          <a:solidFill>
                            <a:srgbClr val="000000"/>
                          </a:solidFill>
                          <a:effectLst/>
                          <a:latin typeface="Calibri" charset="0"/>
                          <a:ea typeface="ＭＳ Ｐゴシック" charset="-128"/>
                        </a:rPr>
                        <a:t>tienen</a:t>
                      </a:r>
                      <a:r>
                        <a:rPr kumimoji="0" lang="en-US" altLang="ja-JP" sz="1800" b="0" i="0" u="none" strike="noStrike" cap="none" normalizeH="0" baseline="0" dirty="0">
                          <a:ln>
                            <a:noFill/>
                          </a:ln>
                          <a:solidFill>
                            <a:srgbClr val="000000"/>
                          </a:solidFill>
                          <a:effectLst/>
                          <a:latin typeface="Calibri" charset="0"/>
                          <a:ea typeface="ＭＳ Ｐゴシック" charset="-128"/>
                        </a:rPr>
                        <a:t> un </a:t>
                      </a:r>
                      <a:r>
                        <a:rPr kumimoji="0" lang="en-US" altLang="ja-JP" sz="18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1800" b="0" i="0" u="none" strike="noStrike" cap="none" normalizeH="0" baseline="0" dirty="0">
                          <a:ln>
                            <a:noFill/>
                          </a:ln>
                          <a:solidFill>
                            <a:srgbClr val="000000"/>
                          </a:solidFill>
                          <a:effectLst/>
                          <a:latin typeface="Calibri" charset="0"/>
                          <a:ea typeface="ＭＳ Ｐゴシック" charset="-128"/>
                        </a:rPr>
                        <a:t> bajo.</a:t>
                      </a:r>
                      <a:endParaRPr kumimoji="0" lang="en-US" altLang="en-US" sz="18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Como </a:t>
                      </a:r>
                      <a:r>
                        <a:rPr kumimoji="0" lang="en-US" altLang="en-US" sz="1800" b="0" i="0" u="none" strike="noStrike" cap="none" normalizeH="0" baseline="0" dirty="0" err="1">
                          <a:ln>
                            <a:noFill/>
                          </a:ln>
                          <a:solidFill>
                            <a:srgbClr val="000000"/>
                          </a:solidFill>
                          <a:effectLst/>
                          <a:latin typeface="Calibri" charset="0"/>
                          <a:ea typeface="ＭＳ Ｐゴシック" charset="-128"/>
                        </a:rPr>
                        <a:t>parte</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su</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desarrolo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Este </a:t>
                      </a:r>
                      <a:r>
                        <a:rPr kumimoji="0" lang="en-US" altLang="en-US" sz="1800" b="0" i="0" u="none" strike="noStrike" cap="none" normalizeH="0" baseline="0" dirty="0" err="1">
                          <a:ln>
                            <a:noFill/>
                          </a:ln>
                          <a:solidFill>
                            <a:srgbClr val="000000"/>
                          </a:solidFill>
                          <a:effectLst/>
                          <a:latin typeface="Calibri" charset="0"/>
                          <a:ea typeface="ＭＳ Ｐゴシック" charset="-128"/>
                        </a:rPr>
                        <a:t>uso</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es </a:t>
                      </a:r>
                      <a:r>
                        <a:rPr kumimoji="0" lang="en-US" altLang="en-US" sz="18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18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994149">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Calibri" charset="0"/>
                          <a:ea typeface="ＭＳ Ｐゴシック" charset="-128"/>
                        </a:rPr>
                        <a:t>Se </a:t>
                      </a:r>
                      <a:r>
                        <a:rPr kumimoji="0" lang="en-US" altLang="en-US" sz="2800" b="1" i="0" u="none" strike="noStrike" cap="none" normalizeH="0" baseline="0" dirty="0" err="1">
                          <a:ln>
                            <a:noFill/>
                          </a:ln>
                          <a:solidFill>
                            <a:srgbClr val="000000"/>
                          </a:solidFill>
                          <a:effectLst/>
                          <a:latin typeface="Calibri" charset="0"/>
                          <a:ea typeface="ＭＳ Ｐゴシック" charset="-128"/>
                        </a:rPr>
                        <a:t>enseña</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comprensiva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un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(L1) y se </a:t>
                      </a:r>
                      <a:r>
                        <a:rPr kumimoji="0" lang="en-US" altLang="en-US" sz="2800" b="1" i="0" u="none" strike="noStrike" cap="none" normalizeH="0" baseline="0" dirty="0" err="1">
                          <a:ln>
                            <a:noFill/>
                          </a:ln>
                          <a:solidFill>
                            <a:srgbClr val="000000"/>
                          </a:solidFill>
                          <a:effectLst/>
                          <a:latin typeface="Calibri" charset="0"/>
                          <a:ea typeface="ＭＳ Ｐゴシック" charset="-128"/>
                        </a:rPr>
                        <a:t>transiciona</a:t>
                      </a:r>
                      <a:r>
                        <a:rPr kumimoji="0" lang="en-US" altLang="en-US" sz="2800" b="1" i="0" u="none" strike="noStrike" cap="none" normalizeH="0" baseline="0" dirty="0">
                          <a:ln>
                            <a:noFill/>
                          </a:ln>
                          <a:solidFill>
                            <a:srgbClr val="000000"/>
                          </a:solidFill>
                          <a:effectLst/>
                          <a:latin typeface="Calibri" charset="0"/>
                          <a:ea typeface="ＭＳ Ｐゴシック" charset="-128"/>
                        </a:rPr>
                        <a:t> a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el</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otro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sólo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cuando</a:t>
                      </a:r>
                      <a:r>
                        <a:rPr kumimoji="0" lang="en-US" altLang="en-US" sz="2800" b="1" i="0" u="none" strike="noStrike" cap="none" normalizeH="0" baseline="0" dirty="0">
                          <a:ln>
                            <a:noFill/>
                          </a:ln>
                          <a:solidFill>
                            <a:srgbClr val="000000"/>
                          </a:solidFill>
                          <a:effectLst/>
                          <a:latin typeface="Calibri" charset="0"/>
                          <a:ea typeface="ＭＳ Ｐゴシック" charset="-128"/>
                        </a:rPr>
                        <a:t> primero se </a:t>
                      </a:r>
                      <a:r>
                        <a:rPr kumimoji="0" lang="en-US" altLang="en-US" sz="2800" b="1" i="0" u="none" strike="noStrike" cap="none" normalizeH="0" baseline="0" dirty="0" err="1">
                          <a:ln>
                            <a:noFill/>
                          </a:ln>
                          <a:solidFill>
                            <a:srgbClr val="000000"/>
                          </a:solidFill>
                          <a:effectLst/>
                          <a:latin typeface="Calibri" charset="0"/>
                          <a:ea typeface="ＭＳ Ｐゴシック" charset="-128"/>
                        </a:rPr>
                        <a:t>haya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establecido</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monolingüe</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a:ln>
                            <a:noFill/>
                          </a:ln>
                          <a:solidFill>
                            <a:srgbClr val="1225AC"/>
                          </a:solidFill>
                          <a:effectLst/>
                          <a:latin typeface="Calibri" charset="0"/>
                          <a:ea typeface="ＭＳ Ｐゴシック" charset="-128"/>
                        </a:rPr>
                        <a:t>(</a:t>
                      </a:r>
                      <a:r>
                        <a:rPr kumimoji="0" lang="en-US" altLang="en-US" sz="2800" b="1"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800" b="1" i="0" u="none" strike="noStrike" cap="none" normalizeH="0" baseline="0" dirty="0">
                          <a:ln>
                            <a:noFill/>
                          </a:ln>
                          <a:solidFill>
                            <a:srgbClr val="1225AC"/>
                          </a:solidFill>
                          <a:effectLst/>
                          <a:latin typeface="Calibri" charset="0"/>
                          <a:ea typeface="ＭＳ Ｐゴシック" charset="-128"/>
                        </a:rPr>
                        <a:t> </a:t>
                      </a:r>
                      <a:r>
                        <a:rPr kumimoji="0" lang="en-US" altLang="en-US" sz="2800" b="1" i="0" u="none" strike="noStrike" cap="none" normalizeH="0" baseline="0" dirty="0" err="1">
                          <a:ln>
                            <a:noFill/>
                          </a:ln>
                          <a:solidFill>
                            <a:srgbClr val="1225AC"/>
                          </a:solidFill>
                          <a:effectLst/>
                          <a:latin typeface="Calibri" charset="0"/>
                          <a:ea typeface="ＭＳ Ｐゴシック" charset="-128"/>
                        </a:rPr>
                        <a:t>secuencial</a:t>
                      </a:r>
                      <a:r>
                        <a:rPr kumimoji="0" lang="en-US" altLang="en-US" sz="2800" b="1"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Calibri" charset="0"/>
                          <a:ea typeface="ＭＳ Ｐゴシック" charset="-128"/>
                        </a:rPr>
                        <a:t>Se </a:t>
                      </a:r>
                      <a:r>
                        <a:rPr kumimoji="0" lang="en-US" altLang="en-US" sz="2800" b="1" i="0" u="none" strike="noStrike" cap="none" normalizeH="0" baseline="0" dirty="0" err="1">
                          <a:ln>
                            <a:noFill/>
                          </a:ln>
                          <a:solidFill>
                            <a:srgbClr val="000000"/>
                          </a:solidFill>
                          <a:effectLst/>
                          <a:latin typeface="Calibri" charset="0"/>
                          <a:ea typeface="ＭＳ Ｐゴシック" charset="-128"/>
                        </a:rPr>
                        <a:t>enseña</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comprensiva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los</a:t>
                      </a:r>
                      <a:r>
                        <a:rPr kumimoji="0" lang="en-US" altLang="en-US" sz="2800" b="1" i="0" u="none" strike="noStrike" cap="none" normalizeH="0" baseline="0" dirty="0">
                          <a:ln>
                            <a:noFill/>
                          </a:ln>
                          <a:solidFill>
                            <a:srgbClr val="000000"/>
                          </a:solidFill>
                          <a:effectLst/>
                          <a:latin typeface="Calibri" charset="0"/>
                          <a:ea typeface="ＭＳ Ｐゴシック" charset="-128"/>
                        </a:rPr>
                        <a:t> 2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empezando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kinder y se les </a:t>
                      </a:r>
                      <a:r>
                        <a:rPr kumimoji="0" lang="en-US" altLang="en-US" sz="2800" b="1" i="0" u="none" strike="noStrike" cap="none" normalizeH="0" baseline="0" dirty="0" err="1">
                          <a:ln>
                            <a:noFill/>
                          </a:ln>
                          <a:solidFill>
                            <a:srgbClr val="000000"/>
                          </a:solidFill>
                          <a:effectLst/>
                          <a:latin typeface="Calibri" charset="0"/>
                          <a:ea typeface="ＭＳ Ｐゴシック" charset="-128"/>
                        </a:rPr>
                        <a:t>ayuda</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los</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transferir</a:t>
                      </a:r>
                      <a:r>
                        <a:rPr kumimoji="0" lang="en-US" altLang="en-US" sz="2800" b="1" i="0" u="none" strike="noStrike" cap="none" normalizeH="0" baseline="0" dirty="0">
                          <a:ln>
                            <a:noFill/>
                          </a:ln>
                          <a:solidFill>
                            <a:srgbClr val="000000"/>
                          </a:solidFill>
                          <a:effectLst/>
                          <a:latin typeface="Calibri" charset="0"/>
                          <a:ea typeface="ＭＳ Ｐゴシック" charset="-128"/>
                        </a:rPr>
                        <a:t> sus </a:t>
                      </a:r>
                      <a:r>
                        <a:rPr kumimoji="0" lang="en-US" altLang="en-US" sz="2800" b="1"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2800" b="1" i="0" u="none" strike="noStrike" cap="none" normalizeH="0" baseline="0" dirty="0">
                          <a:ln>
                            <a:noFill/>
                          </a:ln>
                          <a:solidFill>
                            <a:srgbClr val="000000"/>
                          </a:solidFill>
                          <a:effectLst/>
                          <a:latin typeface="Calibri" charset="0"/>
                          <a:ea typeface="ＭＳ Ｐゴシック" charset="-128"/>
                        </a:rPr>
                        <a:t> y </a:t>
                      </a:r>
                      <a:r>
                        <a:rPr kumimoji="0" lang="en-US" altLang="en-US" sz="2800" b="1" i="0" u="none" strike="noStrike" cap="none" normalizeH="0" baseline="0" dirty="0" err="1">
                          <a:ln>
                            <a:noFill/>
                          </a:ln>
                          <a:solidFill>
                            <a:srgbClr val="000000"/>
                          </a:solidFill>
                          <a:effectLst/>
                          <a:latin typeface="Calibri" charset="0"/>
                          <a:ea typeface="ＭＳ Ｐゴシック" charset="-128"/>
                        </a:rPr>
                        <a:t>hablidades</a:t>
                      </a:r>
                      <a:r>
                        <a:rPr kumimoji="0" lang="en-US" altLang="en-US" sz="2800" b="1" i="0" u="none" strike="noStrike" cap="none" normalizeH="0" baseline="0" dirty="0">
                          <a:ln>
                            <a:noFill/>
                          </a:ln>
                          <a:solidFill>
                            <a:srgbClr val="000000"/>
                          </a:solidFill>
                          <a:effectLst/>
                          <a:latin typeface="Calibri" charset="0"/>
                          <a:ea typeface="ＭＳ Ｐゴシック" charset="-128"/>
                        </a:rPr>
                        <a:t> de un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otro</a:t>
                      </a:r>
                      <a:r>
                        <a:rPr kumimoji="0" lang="en-US" altLang="en-US" sz="2800" b="1" i="0" u="none" strike="noStrike" cap="none" normalizeH="0" baseline="0" dirty="0">
                          <a:ln>
                            <a:noFill/>
                          </a:ln>
                          <a:solidFill>
                            <a:srgbClr val="000000"/>
                          </a:solidFill>
                          <a:effectLst/>
                          <a:latin typeface="Calibri" charset="0"/>
                          <a:ea typeface="ＭＳ Ｐゴシック" charset="-128"/>
                        </a:rPr>
                        <a:t> (y vice-versa) </a:t>
                      </a:r>
                      <a:r>
                        <a:rPr kumimoji="0" lang="en-US" altLang="en-US" sz="2800" b="1" i="0" u="none" strike="noStrike" cap="none" normalizeH="0" baseline="0" dirty="0">
                          <a:ln>
                            <a:noFill/>
                          </a:ln>
                          <a:solidFill>
                            <a:srgbClr val="1225AC"/>
                          </a:solidFill>
                          <a:effectLst/>
                          <a:latin typeface="Calibri" charset="0"/>
                          <a:ea typeface="ＭＳ Ｐゴシック" charset="-128"/>
                        </a:rPr>
                        <a:t>(</a:t>
                      </a:r>
                      <a:r>
                        <a:rPr kumimoji="0" lang="en-US" altLang="en-US" sz="2800" b="1"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800" b="1" i="0" u="none" strike="noStrike" cap="none" normalizeH="0" baseline="0" dirty="0">
                          <a:ln>
                            <a:noFill/>
                          </a:ln>
                          <a:solidFill>
                            <a:srgbClr val="1225AC"/>
                          </a:solidFill>
                          <a:effectLst/>
                          <a:latin typeface="Calibri" charset="0"/>
                          <a:ea typeface="ＭＳ Ｐゴシック" charset="-128"/>
                        </a:rPr>
                        <a:t> </a:t>
                      </a:r>
                      <a:r>
                        <a:rPr kumimoji="0" lang="en-US" altLang="en-US" sz="2800" b="1" i="0" u="none" strike="noStrike" cap="none" normalizeH="0" baseline="0" dirty="0" err="1">
                          <a:ln>
                            <a:noFill/>
                          </a:ln>
                          <a:solidFill>
                            <a:srgbClr val="1225AC"/>
                          </a:solidFill>
                          <a:effectLst/>
                          <a:latin typeface="Calibri" charset="0"/>
                          <a:ea typeface="ＭＳ Ｐゴシック" charset="-128"/>
                        </a:rPr>
                        <a:t>simultánea</a:t>
                      </a:r>
                      <a:r>
                        <a:rPr kumimoji="0" lang="en-US" altLang="en-US" sz="2800" b="1" i="0" u="none" strike="noStrike" cap="none" normalizeH="0" baseline="0" dirty="0">
                          <a:ln>
                            <a:noFill/>
                          </a:ln>
                          <a:solidFill>
                            <a:srgbClr val="1225AC"/>
                          </a:solidFill>
                          <a:effectLst/>
                          <a:latin typeface="Calibri" charset="0"/>
                          <a:ea typeface="ＭＳ Ｐゴシック" charset="-128"/>
                        </a:rPr>
                        <a:t>)</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Calibri" charset="0"/>
                        <a:ea typeface="ＭＳ Ｐゴシック"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Calibri" charset="0"/>
                        <a:ea typeface="ＭＳ Ｐゴシック" charset="-128"/>
                      </a:endParaRP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
        <p:nvSpPr>
          <p:cNvPr id="152594" name="Footer Placeholder 1">
            <a:extLst>
              <a:ext uri="{FF2B5EF4-FFF2-40B4-BE49-F238E27FC236}">
                <a16:creationId xmlns:a16="http://schemas.microsoft.com/office/drawing/2014/main" id="{4336C3B3-4250-E84C-BEE9-130E6F43450F}"/>
              </a:ext>
            </a:extLst>
          </p:cNvPr>
          <p:cNvSpPr>
            <a:spLocks noGrp="1"/>
          </p:cNvSpPr>
          <p:nvPr>
            <p:ph type="ftr" sz="quarter" idx="11"/>
          </p:nvPr>
        </p:nvSpPr>
        <p:spPr bwMode="auto">
          <a:xfrm>
            <a:off x="282575" y="6356350"/>
            <a:ext cx="8691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2414990353"/>
      </p:ext>
    </p:extLst>
  </p:cSld>
  <p:clrMapOvr>
    <a:masterClrMapping/>
  </p:clrMapOv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ACD3-4DB3-9EE3-B5B2-9CBE87DA1DFC}"/>
            </a:ext>
          </a:extLst>
        </p:cNvPr>
        <p:cNvGrpSpPr/>
        <p:nvPr/>
      </p:nvGrpSpPr>
      <p:grpSpPr>
        <a:xfrm>
          <a:off x="0" y="0"/>
          <a:ext cx="0" cy="0"/>
          <a:chOff x="0" y="0"/>
          <a:chExt cx="0" cy="0"/>
        </a:xfrm>
      </p:grpSpPr>
      <p:sp>
        <p:nvSpPr>
          <p:cNvPr id="164866" name="Rectangle 21">
            <a:extLst>
              <a:ext uri="{FF2B5EF4-FFF2-40B4-BE49-F238E27FC236}">
                <a16:creationId xmlns:a16="http://schemas.microsoft.com/office/drawing/2014/main" id="{276090DE-8CC8-EBA4-57BF-652DBBCA7892}"/>
              </a:ext>
            </a:extLst>
          </p:cNvPr>
          <p:cNvSpPr>
            <a:spLocks noGrp="1" noChangeArrowheads="1"/>
          </p:cNvSpPr>
          <p:nvPr>
            <p:ph type="title" idx="4294967295"/>
          </p:nvPr>
        </p:nvSpPr>
        <p:spPr>
          <a:xfrm>
            <a:off x="457200" y="274638"/>
            <a:ext cx="8229600" cy="11430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eaLnBrk="1" hangingPunct="1"/>
            <a:r>
              <a:rPr lang="en-US" sz="2000" b="1" dirty="0">
                <a:solidFill>
                  <a:srgbClr val="A50021"/>
                </a:solidFill>
              </a:rPr>
              <a:t>Data de </a:t>
            </a:r>
            <a:r>
              <a:rPr lang="en-US" sz="2000" b="1" dirty="0" err="1">
                <a:solidFill>
                  <a:srgbClr val="A50021"/>
                </a:solidFill>
              </a:rPr>
              <a:t>estudios</a:t>
            </a:r>
            <a:r>
              <a:rPr lang="en-US" sz="2000" b="1" dirty="0">
                <a:solidFill>
                  <a:srgbClr val="A50021"/>
                </a:solidFill>
              </a:rPr>
              <a:t> </a:t>
            </a:r>
            <a:r>
              <a:rPr lang="en-US" sz="2000" b="1" dirty="0" err="1">
                <a:solidFill>
                  <a:srgbClr val="A50021"/>
                </a:solidFill>
              </a:rPr>
              <a:t>longitudinales</a:t>
            </a:r>
            <a:r>
              <a:rPr lang="en-US" sz="2000" b="1" dirty="0">
                <a:solidFill>
                  <a:srgbClr val="A50021"/>
                </a:solidFill>
              </a:rPr>
              <a:t> de </a:t>
            </a:r>
            <a:r>
              <a:rPr lang="en-US" sz="2000" b="1" dirty="0" err="1">
                <a:solidFill>
                  <a:srgbClr val="A50021"/>
                </a:solidFill>
              </a:rPr>
              <a:t>programas</a:t>
            </a:r>
            <a:r>
              <a:rPr lang="en-US" sz="2000" b="1" dirty="0">
                <a:solidFill>
                  <a:srgbClr val="A50021"/>
                </a:solidFill>
              </a:rPr>
              <a:t> </a:t>
            </a:r>
            <a:r>
              <a:rPr lang="en-US" sz="2000" b="1" dirty="0" err="1">
                <a:solidFill>
                  <a:srgbClr val="A50021"/>
                </a:solidFill>
              </a:rPr>
              <a:t>duales</a:t>
            </a:r>
            <a:r>
              <a:rPr lang="en-US" sz="2000" b="1" dirty="0">
                <a:solidFill>
                  <a:srgbClr val="A50021"/>
                </a:solidFill>
              </a:rPr>
              <a:t> bien </a:t>
            </a:r>
            <a:r>
              <a:rPr lang="en-US" sz="2000" b="1" dirty="0" err="1">
                <a:solidFill>
                  <a:srgbClr val="A50021"/>
                </a:solidFill>
              </a:rPr>
              <a:t>implementados</a:t>
            </a:r>
            <a:r>
              <a:rPr lang="en-US" sz="2000" b="1" dirty="0">
                <a:solidFill>
                  <a:srgbClr val="A50021"/>
                </a:solidFill>
              </a:rPr>
              <a:t> </a:t>
            </a:r>
            <a:r>
              <a:rPr lang="en-US" sz="2000" b="1" dirty="0" err="1">
                <a:solidFill>
                  <a:srgbClr val="A50021"/>
                </a:solidFill>
              </a:rPr>
              <a:t>en</a:t>
            </a:r>
            <a:r>
              <a:rPr lang="en-US" sz="2000" b="1" dirty="0">
                <a:solidFill>
                  <a:srgbClr val="A50021"/>
                </a:solidFill>
              </a:rPr>
              <a:t> </a:t>
            </a:r>
            <a:r>
              <a:rPr lang="en-US" sz="2000" b="1" dirty="0" err="1">
                <a:solidFill>
                  <a:srgbClr val="A50021"/>
                </a:solidFill>
              </a:rPr>
              <a:t>cinco</a:t>
            </a:r>
            <a:r>
              <a:rPr lang="en-US" sz="2000" b="1" dirty="0">
                <a:solidFill>
                  <a:srgbClr val="A50021"/>
                </a:solidFill>
              </a:rPr>
              <a:t> </a:t>
            </a:r>
            <a:r>
              <a:rPr lang="en-US" sz="2000" b="1" dirty="0" err="1">
                <a:solidFill>
                  <a:srgbClr val="A50021"/>
                </a:solidFill>
              </a:rPr>
              <a:t>distritos</a:t>
            </a:r>
            <a:r>
              <a:rPr lang="en-US" sz="2000" b="1" dirty="0">
                <a:solidFill>
                  <a:srgbClr val="A50021"/>
                </a:solidFill>
              </a:rPr>
              <a:t>.  </a:t>
            </a:r>
            <a:r>
              <a:rPr lang="en-US" sz="2000" b="1" dirty="0" err="1">
                <a:solidFill>
                  <a:srgbClr val="A50021"/>
                </a:solidFill>
              </a:rPr>
              <a:t>Enfoque</a:t>
            </a:r>
            <a:r>
              <a:rPr lang="en-US" sz="2000" b="1" dirty="0">
                <a:solidFill>
                  <a:srgbClr val="A50021"/>
                </a:solidFill>
              </a:rPr>
              <a:t>: </a:t>
            </a:r>
            <a:r>
              <a:rPr lang="en-US" sz="2000" b="1" dirty="0" err="1">
                <a:solidFill>
                  <a:srgbClr val="A50021"/>
                </a:solidFill>
              </a:rPr>
              <a:t>bilingües</a:t>
            </a:r>
            <a:r>
              <a:rPr lang="en-US" sz="2000" b="1" dirty="0">
                <a:solidFill>
                  <a:srgbClr val="A50021"/>
                </a:solidFill>
              </a:rPr>
              <a:t> </a:t>
            </a:r>
            <a:r>
              <a:rPr lang="en-US" sz="2000" b="1" dirty="0" err="1">
                <a:solidFill>
                  <a:srgbClr val="A50021"/>
                </a:solidFill>
              </a:rPr>
              <a:t>emergentes</a:t>
            </a:r>
            <a:br>
              <a:rPr lang="en-US" sz="2000" b="1" dirty="0">
                <a:solidFill>
                  <a:srgbClr val="A50021"/>
                </a:solidFill>
              </a:rPr>
            </a:br>
            <a:r>
              <a:rPr lang="en-US" sz="2000" b="1" dirty="0">
                <a:solidFill>
                  <a:srgbClr val="A50021"/>
                </a:solidFill>
              </a:rPr>
              <a:t>© Wayne P. Thomas and Virginia P. Collier, 2017</a:t>
            </a:r>
          </a:p>
        </p:txBody>
      </p:sp>
      <p:sp>
        <p:nvSpPr>
          <p:cNvPr id="164867" name="Line 2">
            <a:extLst>
              <a:ext uri="{FF2B5EF4-FFF2-40B4-BE49-F238E27FC236}">
                <a16:creationId xmlns:a16="http://schemas.microsoft.com/office/drawing/2014/main" id="{866427DF-E7F3-AE05-5E6E-B5473183DB47}"/>
              </a:ext>
            </a:extLst>
          </p:cNvPr>
          <p:cNvSpPr>
            <a:spLocks noChangeShapeType="1"/>
          </p:cNvSpPr>
          <p:nvPr/>
        </p:nvSpPr>
        <p:spPr bwMode="auto">
          <a:xfrm flipV="1">
            <a:off x="1371600" y="1223963"/>
            <a:ext cx="0" cy="4591050"/>
          </a:xfrm>
          <a:prstGeom prst="line">
            <a:avLst/>
          </a:prstGeom>
          <a:noFill/>
          <a:ln w="9525">
            <a:solidFill>
              <a:srgbClr val="000000"/>
            </a:solidFill>
            <a:round/>
            <a:headEnd/>
            <a:tailEnd/>
          </a:ln>
        </p:spPr>
        <p:txBody>
          <a:bodyPr>
            <a:prstTxWarp prst="textNoShape">
              <a:avLst/>
            </a:prstTxWarp>
          </a:bodyPr>
          <a:lstStyle/>
          <a:p>
            <a:endParaRPr lang="en-US"/>
          </a:p>
        </p:txBody>
      </p:sp>
      <p:sp>
        <p:nvSpPr>
          <p:cNvPr id="164868" name="Text Box 3">
            <a:extLst>
              <a:ext uri="{FF2B5EF4-FFF2-40B4-BE49-F238E27FC236}">
                <a16:creationId xmlns:a16="http://schemas.microsoft.com/office/drawing/2014/main" id="{EBB9A86C-C91A-2D1B-937D-6399A558A215}"/>
              </a:ext>
            </a:extLst>
          </p:cNvPr>
          <p:cNvSpPr txBox="1">
            <a:spLocks noChangeArrowheads="1"/>
          </p:cNvSpPr>
          <p:nvPr/>
        </p:nvSpPr>
        <p:spPr bwMode="auto">
          <a:xfrm>
            <a:off x="784810" y="5815013"/>
            <a:ext cx="7848600" cy="509587"/>
          </a:xfrm>
          <a:prstGeom prst="rect">
            <a:avLst/>
          </a:prstGeom>
          <a:solidFill>
            <a:srgbClr val="FFFFFF"/>
          </a:solidFill>
          <a:ln w="9525">
            <a:solidFill>
              <a:srgbClr val="000000"/>
            </a:solidFill>
            <a:miter lim="800000"/>
            <a:headEnd/>
            <a:tailEnd/>
          </a:ln>
        </p:spPr>
        <p:txBody>
          <a:bodyPr>
            <a:prstTxWarp prst="textNoShape">
              <a:avLst/>
            </a:prstTxWarp>
          </a:bodyPr>
          <a:lstStyle/>
          <a:p>
            <a:r>
              <a:rPr lang="en-US" sz="1200" dirty="0">
                <a:solidFill>
                  <a:schemeClr val="bg2"/>
                </a:solidFill>
              </a:rPr>
              <a:t>	                </a:t>
            </a:r>
            <a:r>
              <a:rPr lang="en-US" sz="1600" b="1" dirty="0">
                <a:solidFill>
                  <a:srgbClr val="000000"/>
                </a:solidFill>
              </a:rPr>
              <a:t>1	              3	                  5    	         7	           9	           11</a:t>
            </a:r>
          </a:p>
          <a:p>
            <a:pPr algn="ctr"/>
            <a:r>
              <a:rPr lang="en-US" sz="1600" b="1" dirty="0">
                <a:solidFill>
                  <a:srgbClr val="000000"/>
                </a:solidFill>
                <a:latin typeface="Comic Sans MS" charset="0"/>
              </a:rPr>
              <a:t>GRADO</a:t>
            </a:r>
            <a:endParaRPr lang="en-US" sz="1600" dirty="0">
              <a:solidFill>
                <a:srgbClr val="000000"/>
              </a:solidFill>
            </a:endParaRPr>
          </a:p>
        </p:txBody>
      </p:sp>
      <p:sp>
        <p:nvSpPr>
          <p:cNvPr id="164869" name="Line 4">
            <a:extLst>
              <a:ext uri="{FF2B5EF4-FFF2-40B4-BE49-F238E27FC236}">
                <a16:creationId xmlns:a16="http://schemas.microsoft.com/office/drawing/2014/main" id="{CA324E1B-CDD7-7124-7EBE-E5FCF20C212D}"/>
              </a:ext>
            </a:extLst>
          </p:cNvPr>
          <p:cNvSpPr>
            <a:spLocks noChangeShapeType="1"/>
          </p:cNvSpPr>
          <p:nvPr/>
        </p:nvSpPr>
        <p:spPr bwMode="auto">
          <a:xfrm>
            <a:off x="1514475" y="2990850"/>
            <a:ext cx="5394325" cy="0"/>
          </a:xfrm>
          <a:prstGeom prst="line">
            <a:avLst/>
          </a:prstGeom>
          <a:noFill/>
          <a:ln w="25400">
            <a:solidFill>
              <a:srgbClr val="000000"/>
            </a:solidFill>
            <a:prstDash val="sysDot"/>
            <a:round/>
            <a:headEnd/>
            <a:tailEnd/>
          </a:ln>
        </p:spPr>
        <p:txBody>
          <a:bodyPr>
            <a:prstTxWarp prst="textNoShape">
              <a:avLst/>
            </a:prstTxWarp>
          </a:bodyPr>
          <a:lstStyle/>
          <a:p>
            <a:endParaRPr lang="en-US"/>
          </a:p>
        </p:txBody>
      </p:sp>
      <p:sp>
        <p:nvSpPr>
          <p:cNvPr id="164870" name="Freeform 5">
            <a:extLst>
              <a:ext uri="{FF2B5EF4-FFF2-40B4-BE49-F238E27FC236}">
                <a16:creationId xmlns:a16="http://schemas.microsoft.com/office/drawing/2014/main" id="{E3BA3EA2-37E2-393F-21A3-D229EFBE8341}"/>
              </a:ext>
            </a:extLst>
          </p:cNvPr>
          <p:cNvSpPr>
            <a:spLocks/>
          </p:cNvSpPr>
          <p:nvPr/>
        </p:nvSpPr>
        <p:spPr bwMode="auto">
          <a:xfrm>
            <a:off x="1789113" y="2176463"/>
            <a:ext cx="5211762" cy="2941637"/>
          </a:xfrm>
          <a:custGeom>
            <a:avLst/>
            <a:gdLst>
              <a:gd name="T0" fmla="*/ 0 w 8208"/>
              <a:gd name="T1" fmla="*/ 2147483647 h 4320"/>
              <a:gd name="T2" fmla="*/ 2147483647 w 8208"/>
              <a:gd name="T3" fmla="*/ 2147483647 h 4320"/>
              <a:gd name="T4" fmla="*/ 2147483647 w 8208"/>
              <a:gd name="T5" fmla="*/ 0 h 4320"/>
              <a:gd name="T6" fmla="*/ 0 60000 65536"/>
              <a:gd name="T7" fmla="*/ 0 60000 65536"/>
              <a:gd name="T8" fmla="*/ 0 60000 65536"/>
              <a:gd name="T9" fmla="*/ 0 w 8208"/>
              <a:gd name="T10" fmla="*/ 0 h 4320"/>
              <a:gd name="T11" fmla="*/ 8208 w 8208"/>
              <a:gd name="T12" fmla="*/ 4320 h 4320"/>
            </a:gdLst>
            <a:ahLst/>
            <a:cxnLst>
              <a:cxn ang="T6">
                <a:pos x="T0" y="T1"/>
              </a:cxn>
              <a:cxn ang="T7">
                <a:pos x="T2" y="T3"/>
              </a:cxn>
              <a:cxn ang="T8">
                <a:pos x="T4" y="T5"/>
              </a:cxn>
            </a:cxnLst>
            <a:rect l="T9" t="T10" r="T11" b="T12"/>
            <a:pathLst>
              <a:path w="8208" h="4320">
                <a:moveTo>
                  <a:pt x="0" y="4320"/>
                </a:moveTo>
                <a:cubicBezTo>
                  <a:pt x="1116" y="3168"/>
                  <a:pt x="2232" y="2016"/>
                  <a:pt x="3600" y="1296"/>
                </a:cubicBezTo>
                <a:cubicBezTo>
                  <a:pt x="4968" y="576"/>
                  <a:pt x="6588" y="288"/>
                  <a:pt x="8208" y="0"/>
                </a:cubicBezTo>
              </a:path>
            </a:pathLst>
          </a:custGeom>
          <a:noFill/>
          <a:ln w="9525">
            <a:solidFill>
              <a:srgbClr val="FF0000"/>
            </a:solidFill>
            <a:round/>
            <a:headEnd/>
            <a:tailEnd/>
          </a:ln>
        </p:spPr>
        <p:txBody>
          <a:bodyPr>
            <a:prstTxWarp prst="textNoShape">
              <a:avLst/>
            </a:prstTxWarp>
          </a:bodyPr>
          <a:lstStyle/>
          <a:p>
            <a:endParaRPr lang="en-US"/>
          </a:p>
        </p:txBody>
      </p:sp>
      <p:sp>
        <p:nvSpPr>
          <p:cNvPr id="164871" name="Freeform 6">
            <a:extLst>
              <a:ext uri="{FF2B5EF4-FFF2-40B4-BE49-F238E27FC236}">
                <a16:creationId xmlns:a16="http://schemas.microsoft.com/office/drawing/2014/main" id="{F12C682E-53C0-7185-33EF-5F98EAEDE705}"/>
              </a:ext>
            </a:extLst>
          </p:cNvPr>
          <p:cNvSpPr>
            <a:spLocks/>
          </p:cNvSpPr>
          <p:nvPr/>
        </p:nvSpPr>
        <p:spPr bwMode="auto">
          <a:xfrm>
            <a:off x="1879600" y="2517775"/>
            <a:ext cx="5213350" cy="2549525"/>
          </a:xfrm>
          <a:custGeom>
            <a:avLst/>
            <a:gdLst>
              <a:gd name="T0" fmla="*/ 0 w 8208"/>
              <a:gd name="T1" fmla="*/ 2147483647 h 3744"/>
              <a:gd name="T2" fmla="*/ 2147483647 w 8208"/>
              <a:gd name="T3" fmla="*/ 2147483647 h 3744"/>
              <a:gd name="T4" fmla="*/ 2147483647 w 8208"/>
              <a:gd name="T5" fmla="*/ 2147483647 h 3744"/>
              <a:gd name="T6" fmla="*/ 0 60000 65536"/>
              <a:gd name="T7" fmla="*/ 0 60000 65536"/>
              <a:gd name="T8" fmla="*/ 0 60000 65536"/>
              <a:gd name="T9" fmla="*/ 0 w 8208"/>
              <a:gd name="T10" fmla="*/ 0 h 3744"/>
              <a:gd name="T11" fmla="*/ 8208 w 8208"/>
              <a:gd name="T12" fmla="*/ 3744 h 3744"/>
            </a:gdLst>
            <a:ahLst/>
            <a:cxnLst>
              <a:cxn ang="T6">
                <a:pos x="T0" y="T1"/>
              </a:cxn>
              <a:cxn ang="T7">
                <a:pos x="T2" y="T3"/>
              </a:cxn>
              <a:cxn ang="T8">
                <a:pos x="T4" y="T5"/>
              </a:cxn>
            </a:cxnLst>
            <a:rect l="T9" t="T10" r="T11" b="T12"/>
            <a:pathLst>
              <a:path w="8208" h="3744">
                <a:moveTo>
                  <a:pt x="0" y="3744"/>
                </a:moveTo>
                <a:cubicBezTo>
                  <a:pt x="1332" y="2448"/>
                  <a:pt x="2664" y="1152"/>
                  <a:pt x="4032" y="576"/>
                </a:cubicBezTo>
                <a:cubicBezTo>
                  <a:pt x="5400" y="0"/>
                  <a:pt x="6804" y="144"/>
                  <a:pt x="8208" y="288"/>
                </a:cubicBezTo>
              </a:path>
            </a:pathLst>
          </a:custGeom>
          <a:noFill/>
          <a:ln w="9525">
            <a:solidFill>
              <a:srgbClr val="99CC00"/>
            </a:solidFill>
            <a:round/>
            <a:headEnd/>
            <a:tailEnd/>
          </a:ln>
        </p:spPr>
        <p:txBody>
          <a:bodyPr>
            <a:prstTxWarp prst="textNoShape">
              <a:avLst/>
            </a:prstTxWarp>
          </a:bodyPr>
          <a:lstStyle/>
          <a:p>
            <a:endParaRPr lang="en-US"/>
          </a:p>
        </p:txBody>
      </p:sp>
      <p:sp>
        <p:nvSpPr>
          <p:cNvPr id="164872" name="Freeform 7">
            <a:extLst>
              <a:ext uri="{FF2B5EF4-FFF2-40B4-BE49-F238E27FC236}">
                <a16:creationId xmlns:a16="http://schemas.microsoft.com/office/drawing/2014/main" id="{DCCCBB97-2517-5203-1260-9A61B0180A9A}"/>
              </a:ext>
            </a:extLst>
          </p:cNvPr>
          <p:cNvSpPr>
            <a:spLocks/>
          </p:cNvSpPr>
          <p:nvPr/>
        </p:nvSpPr>
        <p:spPr bwMode="auto">
          <a:xfrm>
            <a:off x="1971675" y="3427413"/>
            <a:ext cx="5029200" cy="1503362"/>
          </a:xfrm>
          <a:custGeom>
            <a:avLst/>
            <a:gdLst>
              <a:gd name="T0" fmla="*/ 0 w 7920"/>
              <a:gd name="T1" fmla="*/ 2147483647 h 2208"/>
              <a:gd name="T2" fmla="*/ 2147483647 w 7920"/>
              <a:gd name="T3" fmla="*/ 2147483647 h 2208"/>
              <a:gd name="T4" fmla="*/ 2147483647 w 7920"/>
              <a:gd name="T5" fmla="*/ 2147483647 h 2208"/>
              <a:gd name="T6" fmla="*/ 0 60000 65536"/>
              <a:gd name="T7" fmla="*/ 0 60000 65536"/>
              <a:gd name="T8" fmla="*/ 0 60000 65536"/>
              <a:gd name="T9" fmla="*/ 0 w 7920"/>
              <a:gd name="T10" fmla="*/ 0 h 2208"/>
              <a:gd name="T11" fmla="*/ 7920 w 7920"/>
              <a:gd name="T12" fmla="*/ 2208 h 2208"/>
            </a:gdLst>
            <a:ahLst/>
            <a:cxnLst>
              <a:cxn ang="T6">
                <a:pos x="T0" y="T1"/>
              </a:cxn>
              <a:cxn ang="T7">
                <a:pos x="T2" y="T3"/>
              </a:cxn>
              <a:cxn ang="T8">
                <a:pos x="T4" y="T5"/>
              </a:cxn>
            </a:cxnLst>
            <a:rect l="T9" t="T10" r="T11" b="T12"/>
            <a:pathLst>
              <a:path w="7920" h="2208">
                <a:moveTo>
                  <a:pt x="0" y="2208"/>
                </a:moveTo>
                <a:cubicBezTo>
                  <a:pt x="1284" y="1440"/>
                  <a:pt x="2568" y="672"/>
                  <a:pt x="3888" y="336"/>
                </a:cubicBezTo>
                <a:cubicBezTo>
                  <a:pt x="5208" y="0"/>
                  <a:pt x="6564" y="96"/>
                  <a:pt x="7920" y="192"/>
                </a:cubicBezTo>
              </a:path>
            </a:pathLst>
          </a:custGeom>
          <a:noFill/>
          <a:ln w="9525">
            <a:solidFill>
              <a:srgbClr val="333333"/>
            </a:solidFill>
            <a:round/>
            <a:headEnd/>
            <a:tailEnd/>
          </a:ln>
        </p:spPr>
        <p:txBody>
          <a:bodyPr>
            <a:prstTxWarp prst="textNoShape">
              <a:avLst/>
            </a:prstTxWarp>
          </a:bodyPr>
          <a:lstStyle/>
          <a:p>
            <a:endParaRPr lang="en-US"/>
          </a:p>
        </p:txBody>
      </p:sp>
      <p:sp>
        <p:nvSpPr>
          <p:cNvPr id="164873" name="Freeform 8">
            <a:extLst>
              <a:ext uri="{FF2B5EF4-FFF2-40B4-BE49-F238E27FC236}">
                <a16:creationId xmlns:a16="http://schemas.microsoft.com/office/drawing/2014/main" id="{E4651F2B-8EF3-0D52-B265-279E36AFDBA4}"/>
              </a:ext>
            </a:extLst>
          </p:cNvPr>
          <p:cNvSpPr>
            <a:spLocks/>
          </p:cNvSpPr>
          <p:nvPr/>
        </p:nvSpPr>
        <p:spPr bwMode="auto">
          <a:xfrm>
            <a:off x="2063750" y="3240088"/>
            <a:ext cx="4937125" cy="1717675"/>
          </a:xfrm>
          <a:custGeom>
            <a:avLst/>
            <a:gdLst>
              <a:gd name="T0" fmla="*/ 0 w 7776"/>
              <a:gd name="T1" fmla="*/ 2147483647 h 2520"/>
              <a:gd name="T2" fmla="*/ 2147483647 w 7776"/>
              <a:gd name="T3" fmla="*/ 2147483647 h 2520"/>
              <a:gd name="T4" fmla="*/ 2147483647 w 7776"/>
              <a:gd name="T5" fmla="*/ 2147483647 h 2520"/>
              <a:gd name="T6" fmla="*/ 0 60000 65536"/>
              <a:gd name="T7" fmla="*/ 0 60000 65536"/>
              <a:gd name="T8" fmla="*/ 0 60000 65536"/>
              <a:gd name="T9" fmla="*/ 0 w 7776"/>
              <a:gd name="T10" fmla="*/ 0 h 2520"/>
              <a:gd name="T11" fmla="*/ 7776 w 7776"/>
              <a:gd name="T12" fmla="*/ 2520 h 2520"/>
            </a:gdLst>
            <a:ahLst/>
            <a:cxnLst>
              <a:cxn ang="T6">
                <a:pos x="T0" y="T1"/>
              </a:cxn>
              <a:cxn ang="T7">
                <a:pos x="T2" y="T3"/>
              </a:cxn>
              <a:cxn ang="T8">
                <a:pos x="T4" y="T5"/>
              </a:cxn>
            </a:cxnLst>
            <a:rect l="T9" t="T10" r="T11" b="T12"/>
            <a:pathLst>
              <a:path w="7776" h="2520">
                <a:moveTo>
                  <a:pt x="0" y="2520"/>
                </a:moveTo>
                <a:cubicBezTo>
                  <a:pt x="1152" y="1476"/>
                  <a:pt x="2304" y="432"/>
                  <a:pt x="3600" y="216"/>
                </a:cubicBezTo>
                <a:cubicBezTo>
                  <a:pt x="4896" y="0"/>
                  <a:pt x="6336" y="612"/>
                  <a:pt x="7776" y="1224"/>
                </a:cubicBezTo>
              </a:path>
            </a:pathLst>
          </a:custGeom>
          <a:noFill/>
          <a:ln w="9525">
            <a:solidFill>
              <a:srgbClr val="0000FF"/>
            </a:solidFill>
            <a:round/>
            <a:headEnd/>
            <a:tailEnd/>
          </a:ln>
        </p:spPr>
        <p:txBody>
          <a:bodyPr>
            <a:prstTxWarp prst="textNoShape">
              <a:avLst/>
            </a:prstTxWarp>
          </a:bodyPr>
          <a:lstStyle/>
          <a:p>
            <a:endParaRPr lang="en-US"/>
          </a:p>
        </p:txBody>
      </p:sp>
      <p:sp>
        <p:nvSpPr>
          <p:cNvPr id="164874" name="Freeform 9">
            <a:extLst>
              <a:ext uri="{FF2B5EF4-FFF2-40B4-BE49-F238E27FC236}">
                <a16:creationId xmlns:a16="http://schemas.microsoft.com/office/drawing/2014/main" id="{2BF24BAF-5960-97A6-D00B-B8AB91E2FC24}"/>
              </a:ext>
            </a:extLst>
          </p:cNvPr>
          <p:cNvSpPr>
            <a:spLocks/>
          </p:cNvSpPr>
          <p:nvPr/>
        </p:nvSpPr>
        <p:spPr bwMode="auto">
          <a:xfrm>
            <a:off x="1970087" y="3833813"/>
            <a:ext cx="4938713" cy="1193800"/>
          </a:xfrm>
          <a:custGeom>
            <a:avLst/>
            <a:gdLst>
              <a:gd name="T0" fmla="*/ 0 w 7776"/>
              <a:gd name="T1" fmla="*/ 2147483647 h 1752"/>
              <a:gd name="T2" fmla="*/ 2147483647 w 7776"/>
              <a:gd name="T3" fmla="*/ 2147483647 h 1752"/>
              <a:gd name="T4" fmla="*/ 2147483647 w 7776"/>
              <a:gd name="T5" fmla="*/ 2147483647 h 1752"/>
              <a:gd name="T6" fmla="*/ 2147483647 w 7776"/>
              <a:gd name="T7" fmla="*/ 2147483647 h 1752"/>
              <a:gd name="T8" fmla="*/ 0 60000 65536"/>
              <a:gd name="T9" fmla="*/ 0 60000 65536"/>
              <a:gd name="T10" fmla="*/ 0 60000 65536"/>
              <a:gd name="T11" fmla="*/ 0 60000 65536"/>
              <a:gd name="T12" fmla="*/ 0 w 7776"/>
              <a:gd name="T13" fmla="*/ 0 h 1752"/>
              <a:gd name="T14" fmla="*/ 7776 w 7776"/>
              <a:gd name="T15" fmla="*/ 1752 h 1752"/>
            </a:gdLst>
            <a:ahLst/>
            <a:cxnLst>
              <a:cxn ang="T8">
                <a:pos x="T0" y="T1"/>
              </a:cxn>
              <a:cxn ang="T9">
                <a:pos x="T2" y="T3"/>
              </a:cxn>
              <a:cxn ang="T10">
                <a:pos x="T4" y="T5"/>
              </a:cxn>
              <a:cxn ang="T11">
                <a:pos x="T6" y="T7"/>
              </a:cxn>
            </a:cxnLst>
            <a:rect l="T12" t="T13" r="T14" b="T15"/>
            <a:pathLst>
              <a:path w="7776" h="1752">
                <a:moveTo>
                  <a:pt x="0" y="1608"/>
                </a:moveTo>
                <a:cubicBezTo>
                  <a:pt x="156" y="972"/>
                  <a:pt x="312" y="336"/>
                  <a:pt x="864" y="168"/>
                </a:cubicBezTo>
                <a:cubicBezTo>
                  <a:pt x="1416" y="0"/>
                  <a:pt x="2160" y="336"/>
                  <a:pt x="3312" y="600"/>
                </a:cubicBezTo>
                <a:cubicBezTo>
                  <a:pt x="4464" y="864"/>
                  <a:pt x="6120" y="1308"/>
                  <a:pt x="7776" y="1752"/>
                </a:cubicBezTo>
              </a:path>
            </a:pathLst>
          </a:custGeom>
          <a:noFill/>
          <a:ln w="9525">
            <a:solidFill>
              <a:srgbClr val="000000"/>
            </a:solidFill>
            <a:round/>
            <a:headEnd/>
            <a:tailEnd/>
          </a:ln>
        </p:spPr>
        <p:txBody>
          <a:bodyPr>
            <a:prstTxWarp prst="textNoShape">
              <a:avLst/>
            </a:prstTxWarp>
          </a:bodyPr>
          <a:lstStyle/>
          <a:p>
            <a:endParaRPr lang="en-US"/>
          </a:p>
        </p:txBody>
      </p:sp>
      <p:sp>
        <p:nvSpPr>
          <p:cNvPr id="164875" name="Freeform 10">
            <a:extLst>
              <a:ext uri="{FF2B5EF4-FFF2-40B4-BE49-F238E27FC236}">
                <a16:creationId xmlns:a16="http://schemas.microsoft.com/office/drawing/2014/main" id="{FD4B0655-CEA6-9CB4-E00E-5D883DACB00A}"/>
              </a:ext>
            </a:extLst>
          </p:cNvPr>
          <p:cNvSpPr>
            <a:spLocks/>
          </p:cNvSpPr>
          <p:nvPr/>
        </p:nvSpPr>
        <p:spPr bwMode="auto">
          <a:xfrm>
            <a:off x="2154238" y="3370263"/>
            <a:ext cx="4846637" cy="1568450"/>
          </a:xfrm>
          <a:custGeom>
            <a:avLst/>
            <a:gdLst>
              <a:gd name="T0" fmla="*/ 0 w 7632"/>
              <a:gd name="T1" fmla="*/ 2147483647 h 2304"/>
              <a:gd name="T2" fmla="*/ 2147483647 w 7632"/>
              <a:gd name="T3" fmla="*/ 2147483647 h 2304"/>
              <a:gd name="T4" fmla="*/ 2147483647 w 7632"/>
              <a:gd name="T5" fmla="*/ 2147483647 h 2304"/>
              <a:gd name="T6" fmla="*/ 0 60000 65536"/>
              <a:gd name="T7" fmla="*/ 0 60000 65536"/>
              <a:gd name="T8" fmla="*/ 0 60000 65536"/>
              <a:gd name="T9" fmla="*/ 0 w 7632"/>
              <a:gd name="T10" fmla="*/ 0 h 2304"/>
              <a:gd name="T11" fmla="*/ 7632 w 7632"/>
              <a:gd name="T12" fmla="*/ 2304 h 2304"/>
            </a:gdLst>
            <a:ahLst/>
            <a:cxnLst>
              <a:cxn ang="T6">
                <a:pos x="T0" y="T1"/>
              </a:cxn>
              <a:cxn ang="T7">
                <a:pos x="T2" y="T3"/>
              </a:cxn>
              <a:cxn ang="T8">
                <a:pos x="T4" y="T5"/>
              </a:cxn>
            </a:cxnLst>
            <a:rect l="T9" t="T10" r="T11" b="T12"/>
            <a:pathLst>
              <a:path w="7632" h="2304">
                <a:moveTo>
                  <a:pt x="0" y="2304"/>
                </a:moveTo>
                <a:cubicBezTo>
                  <a:pt x="948" y="1296"/>
                  <a:pt x="1896" y="288"/>
                  <a:pt x="3168" y="144"/>
                </a:cubicBezTo>
                <a:cubicBezTo>
                  <a:pt x="4440" y="0"/>
                  <a:pt x="6888" y="1224"/>
                  <a:pt x="7632" y="1440"/>
                </a:cubicBezTo>
              </a:path>
            </a:pathLst>
          </a:custGeom>
          <a:noFill/>
          <a:ln w="9525">
            <a:solidFill>
              <a:srgbClr val="993366"/>
            </a:solidFill>
            <a:round/>
            <a:headEnd/>
            <a:tailEnd/>
          </a:ln>
        </p:spPr>
        <p:txBody>
          <a:bodyPr>
            <a:prstTxWarp prst="textNoShape">
              <a:avLst/>
            </a:prstTxWarp>
          </a:bodyPr>
          <a:lstStyle/>
          <a:p>
            <a:endParaRPr lang="en-US"/>
          </a:p>
        </p:txBody>
      </p:sp>
      <p:sp>
        <p:nvSpPr>
          <p:cNvPr id="164876" name="Text Box 11">
            <a:extLst>
              <a:ext uri="{FF2B5EF4-FFF2-40B4-BE49-F238E27FC236}">
                <a16:creationId xmlns:a16="http://schemas.microsoft.com/office/drawing/2014/main" id="{114B4ACA-91D7-6A31-CE8E-AE50A2856179}"/>
              </a:ext>
            </a:extLst>
          </p:cNvPr>
          <p:cNvSpPr txBox="1">
            <a:spLocks noChangeArrowheads="1"/>
          </p:cNvSpPr>
          <p:nvPr/>
        </p:nvSpPr>
        <p:spPr bwMode="auto">
          <a:xfrm>
            <a:off x="914400" y="1143000"/>
            <a:ext cx="457200" cy="4668838"/>
          </a:xfrm>
          <a:prstGeom prst="rect">
            <a:avLst/>
          </a:prstGeom>
          <a:solidFill>
            <a:srgbClr val="FFFFFF"/>
          </a:solidFill>
          <a:ln w="9525">
            <a:solidFill>
              <a:srgbClr val="000000"/>
            </a:solidFill>
            <a:miter lim="800000"/>
            <a:headEnd/>
            <a:tailEnd/>
          </a:ln>
        </p:spPr>
        <p:txBody>
          <a:bodyPr>
            <a:prstTxWarp prst="textNoShape">
              <a:avLst/>
            </a:prstTxWarp>
          </a:bodyPr>
          <a:lstStyle/>
          <a:p>
            <a:r>
              <a:rPr lang="en-US" sz="1600" b="1">
                <a:solidFill>
                  <a:schemeClr val="bg2"/>
                </a:solidFill>
              </a:rPr>
              <a:t>     </a:t>
            </a:r>
          </a:p>
          <a:p>
            <a:endParaRPr lang="en-US" sz="1600" b="1">
              <a:solidFill>
                <a:srgbClr val="A50021"/>
              </a:solidFill>
            </a:endParaRPr>
          </a:p>
          <a:p>
            <a:endParaRPr lang="en-US" sz="1600" b="1">
              <a:solidFill>
                <a:srgbClr val="A50021"/>
              </a:solidFill>
            </a:endParaRPr>
          </a:p>
          <a:p>
            <a:r>
              <a:rPr lang="en-US" sz="1600" b="1">
                <a:solidFill>
                  <a:srgbClr val="A50021"/>
                </a:solidFill>
              </a:rPr>
              <a:t>70</a:t>
            </a:r>
          </a:p>
          <a:p>
            <a:r>
              <a:rPr lang="en-US" sz="1600" b="1">
                <a:solidFill>
                  <a:schemeClr val="bg2"/>
                </a:solidFill>
              </a:rPr>
              <a:t>       </a:t>
            </a:r>
            <a:r>
              <a:rPr lang="en-US" sz="1600" b="1">
                <a:solidFill>
                  <a:srgbClr val="A50021"/>
                </a:solidFill>
              </a:rPr>
              <a:t>60 </a:t>
            </a:r>
          </a:p>
          <a:p>
            <a:r>
              <a:rPr lang="en-US" sz="1600" b="1">
                <a:solidFill>
                  <a:srgbClr val="A50021"/>
                </a:solidFill>
              </a:rPr>
              <a:t>      50</a:t>
            </a:r>
          </a:p>
          <a:p>
            <a:r>
              <a:rPr lang="en-US" sz="1600" b="1">
                <a:solidFill>
                  <a:srgbClr val="A50021"/>
                </a:solidFill>
              </a:rPr>
              <a:t>       40 </a:t>
            </a:r>
          </a:p>
          <a:p>
            <a:r>
              <a:rPr lang="en-US" sz="1600" b="1">
                <a:solidFill>
                  <a:srgbClr val="A50021"/>
                </a:solidFill>
              </a:rPr>
              <a:t>      30 </a:t>
            </a:r>
          </a:p>
          <a:p>
            <a:r>
              <a:rPr lang="en-US" sz="1600" b="1">
                <a:solidFill>
                  <a:srgbClr val="A50021"/>
                </a:solidFill>
              </a:rPr>
              <a:t>      20</a:t>
            </a:r>
          </a:p>
          <a:p>
            <a:r>
              <a:rPr lang="en-US" sz="1600" b="1">
                <a:solidFill>
                  <a:srgbClr val="A50021"/>
                </a:solidFill>
              </a:rPr>
              <a:t>       10	</a:t>
            </a:r>
            <a:endParaRPr lang="en-US">
              <a:solidFill>
                <a:srgbClr val="A50021"/>
              </a:solidFill>
            </a:endParaRPr>
          </a:p>
        </p:txBody>
      </p:sp>
      <p:sp>
        <p:nvSpPr>
          <p:cNvPr id="164877" name="Line 12">
            <a:extLst>
              <a:ext uri="{FF2B5EF4-FFF2-40B4-BE49-F238E27FC236}">
                <a16:creationId xmlns:a16="http://schemas.microsoft.com/office/drawing/2014/main" id="{28DBA686-5908-E678-2A3E-54D3A110D2E1}"/>
              </a:ext>
            </a:extLst>
          </p:cNvPr>
          <p:cNvSpPr>
            <a:spLocks noChangeShapeType="1"/>
          </p:cNvSpPr>
          <p:nvPr/>
        </p:nvSpPr>
        <p:spPr bwMode="auto">
          <a:xfrm>
            <a:off x="1371600" y="5811838"/>
            <a:ext cx="7239000"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164878" name="Text Box 13">
            <a:extLst>
              <a:ext uri="{FF2B5EF4-FFF2-40B4-BE49-F238E27FC236}">
                <a16:creationId xmlns:a16="http://schemas.microsoft.com/office/drawing/2014/main" id="{1DD6A7A3-8A09-D80A-E5DE-162144380B65}"/>
              </a:ext>
            </a:extLst>
          </p:cNvPr>
          <p:cNvSpPr txBox="1">
            <a:spLocks noChangeArrowheads="1"/>
          </p:cNvSpPr>
          <p:nvPr/>
        </p:nvSpPr>
        <p:spPr bwMode="auto">
          <a:xfrm>
            <a:off x="7086600" y="1985963"/>
            <a:ext cx="5334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1</a:t>
            </a:r>
          </a:p>
        </p:txBody>
      </p:sp>
      <p:sp>
        <p:nvSpPr>
          <p:cNvPr id="164879" name="Text Box 14">
            <a:extLst>
              <a:ext uri="{FF2B5EF4-FFF2-40B4-BE49-F238E27FC236}">
                <a16:creationId xmlns:a16="http://schemas.microsoft.com/office/drawing/2014/main" id="{6DEA0346-83FD-7470-45C6-99487052C790}"/>
              </a:ext>
            </a:extLst>
          </p:cNvPr>
          <p:cNvSpPr txBox="1">
            <a:spLocks noChangeArrowheads="1"/>
          </p:cNvSpPr>
          <p:nvPr/>
        </p:nvSpPr>
        <p:spPr bwMode="auto">
          <a:xfrm>
            <a:off x="7162800" y="2555875"/>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2</a:t>
            </a:r>
          </a:p>
        </p:txBody>
      </p:sp>
      <p:sp>
        <p:nvSpPr>
          <p:cNvPr id="164880" name="Text Box 15">
            <a:extLst>
              <a:ext uri="{FF2B5EF4-FFF2-40B4-BE49-F238E27FC236}">
                <a16:creationId xmlns:a16="http://schemas.microsoft.com/office/drawing/2014/main" id="{56278CB0-9219-31AB-877E-5BF487F88F72}"/>
              </a:ext>
            </a:extLst>
          </p:cNvPr>
          <p:cNvSpPr txBox="1">
            <a:spLocks noChangeArrowheads="1"/>
          </p:cNvSpPr>
          <p:nvPr/>
        </p:nvSpPr>
        <p:spPr bwMode="auto">
          <a:xfrm>
            <a:off x="7086600" y="3340100"/>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3</a:t>
            </a:r>
          </a:p>
        </p:txBody>
      </p:sp>
      <p:sp>
        <p:nvSpPr>
          <p:cNvPr id="164881" name="Text Box 16">
            <a:extLst>
              <a:ext uri="{FF2B5EF4-FFF2-40B4-BE49-F238E27FC236}">
                <a16:creationId xmlns:a16="http://schemas.microsoft.com/office/drawing/2014/main" id="{42AFFFC8-AEC0-AF17-DDCF-5E5191C2AE4A}"/>
              </a:ext>
            </a:extLst>
          </p:cNvPr>
          <p:cNvSpPr txBox="1">
            <a:spLocks noChangeArrowheads="1"/>
          </p:cNvSpPr>
          <p:nvPr/>
        </p:nvSpPr>
        <p:spPr bwMode="auto">
          <a:xfrm>
            <a:off x="7086600" y="3833813"/>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4</a:t>
            </a:r>
          </a:p>
        </p:txBody>
      </p:sp>
      <p:sp>
        <p:nvSpPr>
          <p:cNvPr id="164882" name="Text Box 17">
            <a:extLst>
              <a:ext uri="{FF2B5EF4-FFF2-40B4-BE49-F238E27FC236}">
                <a16:creationId xmlns:a16="http://schemas.microsoft.com/office/drawing/2014/main" id="{326CACAB-51EA-8602-6B56-FF06FC841781}"/>
              </a:ext>
            </a:extLst>
          </p:cNvPr>
          <p:cNvSpPr txBox="1">
            <a:spLocks noChangeArrowheads="1"/>
          </p:cNvSpPr>
          <p:nvPr/>
        </p:nvSpPr>
        <p:spPr bwMode="auto">
          <a:xfrm>
            <a:off x="7086600" y="4189413"/>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5</a:t>
            </a:r>
          </a:p>
        </p:txBody>
      </p:sp>
      <p:sp>
        <p:nvSpPr>
          <p:cNvPr id="164883" name="Rectangle 18">
            <a:extLst>
              <a:ext uri="{FF2B5EF4-FFF2-40B4-BE49-F238E27FC236}">
                <a16:creationId xmlns:a16="http://schemas.microsoft.com/office/drawing/2014/main" id="{05B6163D-C125-C434-6C94-9DB6A232CA38}"/>
              </a:ext>
            </a:extLst>
          </p:cNvPr>
          <p:cNvSpPr>
            <a:spLocks noChangeArrowheads="1"/>
          </p:cNvSpPr>
          <p:nvPr/>
        </p:nvSpPr>
        <p:spPr bwMode="auto">
          <a:xfrm>
            <a:off x="6858000" y="4656138"/>
            <a:ext cx="361950" cy="457200"/>
          </a:xfrm>
          <a:prstGeom prst="rect">
            <a:avLst/>
          </a:prstGeom>
          <a:noFill/>
          <a:ln w="9525">
            <a:noFill/>
            <a:miter lim="800000"/>
            <a:headEnd/>
            <a:tailEnd/>
          </a:ln>
        </p:spPr>
        <p:txBody>
          <a:bodyPr wrap="none" anchor="ctr">
            <a:prstTxWarp prst="textNoShape">
              <a:avLst/>
            </a:prstTxWarp>
            <a:spAutoFit/>
          </a:bodyPr>
          <a:lstStyle/>
          <a:p>
            <a:r>
              <a:rPr lang="en-US" sz="1200"/>
              <a:t>6</a:t>
            </a:r>
            <a:r>
              <a:rPr lang="en-US"/>
              <a:t> </a:t>
            </a:r>
          </a:p>
        </p:txBody>
      </p:sp>
      <p:sp>
        <p:nvSpPr>
          <p:cNvPr id="164885" name="Text Box 20">
            <a:extLst>
              <a:ext uri="{FF2B5EF4-FFF2-40B4-BE49-F238E27FC236}">
                <a16:creationId xmlns:a16="http://schemas.microsoft.com/office/drawing/2014/main" id="{2B49CED8-EDD7-E48D-AE9C-7BDBA8F56718}"/>
              </a:ext>
            </a:extLst>
          </p:cNvPr>
          <p:cNvSpPr txBox="1">
            <a:spLocks noChangeArrowheads="1"/>
          </p:cNvSpPr>
          <p:nvPr/>
        </p:nvSpPr>
        <p:spPr bwMode="auto">
          <a:xfrm>
            <a:off x="1447800" y="1600200"/>
            <a:ext cx="7467600" cy="990600"/>
          </a:xfrm>
          <a:prstGeom prst="rect">
            <a:avLst/>
          </a:prstGeom>
          <a:noFill/>
          <a:ln w="9525">
            <a:noFill/>
            <a:miter lim="800000"/>
            <a:headEnd/>
            <a:tailEnd/>
          </a:ln>
        </p:spPr>
        <p:txBody>
          <a:bodyPr>
            <a:prstTxWarp prst="textNoShape">
              <a:avLst/>
            </a:prstTxWarp>
          </a:bodyPr>
          <a:lstStyle/>
          <a:p>
            <a:pPr>
              <a:lnSpc>
                <a:spcPct val="50000"/>
              </a:lnSpc>
              <a:spcBef>
                <a:spcPct val="50000"/>
              </a:spcBef>
            </a:pPr>
            <a:r>
              <a:rPr lang="en-US" sz="1000" dirty="0">
                <a:solidFill>
                  <a:srgbClr val="F23414"/>
                </a:solidFill>
              </a:rPr>
              <a:t>Program 1: </a:t>
            </a:r>
            <a:r>
              <a:rPr lang="en-US" sz="1000" dirty="0" err="1">
                <a:solidFill>
                  <a:srgbClr val="F23414"/>
                </a:solidFill>
              </a:rPr>
              <a:t>Programa</a:t>
            </a:r>
            <a:r>
              <a:rPr lang="en-US" sz="1000" dirty="0">
                <a:solidFill>
                  <a:srgbClr val="F23414"/>
                </a:solidFill>
              </a:rPr>
              <a:t> de </a:t>
            </a:r>
            <a:r>
              <a:rPr lang="en-US" sz="1000" dirty="0" err="1">
                <a:solidFill>
                  <a:srgbClr val="F23414"/>
                </a:solidFill>
              </a:rPr>
              <a:t>lenguaje</a:t>
            </a:r>
            <a:r>
              <a:rPr lang="en-US" sz="1000" dirty="0">
                <a:solidFill>
                  <a:srgbClr val="F23414"/>
                </a:solidFill>
              </a:rPr>
              <a:t> dual doble </a:t>
            </a:r>
            <a:r>
              <a:rPr lang="en-US" sz="1000" dirty="0" err="1">
                <a:solidFill>
                  <a:srgbClr val="F23414"/>
                </a:solidFill>
              </a:rPr>
              <a:t>vía</a:t>
            </a:r>
            <a:endParaRPr lang="en-US" sz="1000" dirty="0">
              <a:solidFill>
                <a:srgbClr val="F23414"/>
              </a:solidFill>
            </a:endParaRPr>
          </a:p>
          <a:p>
            <a:pPr>
              <a:lnSpc>
                <a:spcPct val="50000"/>
              </a:lnSpc>
              <a:spcBef>
                <a:spcPct val="50000"/>
              </a:spcBef>
            </a:pPr>
            <a:r>
              <a:rPr lang="en-US" sz="1000" dirty="0">
                <a:solidFill>
                  <a:srgbClr val="6CD333"/>
                </a:solidFill>
              </a:rPr>
              <a:t>Program 2: </a:t>
            </a:r>
            <a:r>
              <a:rPr lang="en-US" sz="1000" dirty="0" err="1">
                <a:solidFill>
                  <a:srgbClr val="6CD333"/>
                </a:solidFill>
              </a:rPr>
              <a:t>Programa</a:t>
            </a:r>
            <a:r>
              <a:rPr lang="en-US" sz="1000" dirty="0">
                <a:solidFill>
                  <a:srgbClr val="6CD333"/>
                </a:solidFill>
              </a:rPr>
              <a:t> de </a:t>
            </a:r>
            <a:r>
              <a:rPr lang="en-US" sz="1000" dirty="0" err="1">
                <a:solidFill>
                  <a:srgbClr val="6CD333"/>
                </a:solidFill>
              </a:rPr>
              <a:t>lenguaje</a:t>
            </a:r>
            <a:r>
              <a:rPr lang="en-US" sz="1000" dirty="0">
                <a:solidFill>
                  <a:srgbClr val="6CD333"/>
                </a:solidFill>
              </a:rPr>
              <a:t> dual </a:t>
            </a:r>
            <a:r>
              <a:rPr lang="en-US" sz="1000" dirty="0" err="1">
                <a:solidFill>
                  <a:srgbClr val="6CD333"/>
                </a:solidFill>
              </a:rPr>
              <a:t>una</a:t>
            </a:r>
            <a:r>
              <a:rPr lang="en-US" sz="1000" dirty="0">
                <a:solidFill>
                  <a:srgbClr val="6CD333"/>
                </a:solidFill>
              </a:rPr>
              <a:t> </a:t>
            </a:r>
            <a:r>
              <a:rPr lang="en-US" sz="1000" dirty="0" err="1">
                <a:solidFill>
                  <a:srgbClr val="6CD333"/>
                </a:solidFill>
              </a:rPr>
              <a:t>vía</a:t>
            </a:r>
            <a:endParaRPr lang="en-US" sz="1000" dirty="0">
              <a:solidFill>
                <a:srgbClr val="6CD333"/>
              </a:solidFill>
            </a:endParaRPr>
          </a:p>
          <a:p>
            <a:pPr>
              <a:lnSpc>
                <a:spcPct val="50000"/>
              </a:lnSpc>
              <a:spcBef>
                <a:spcPct val="50000"/>
              </a:spcBef>
            </a:pPr>
            <a:r>
              <a:rPr lang="en-US" sz="1000" dirty="0">
                <a:solidFill>
                  <a:srgbClr val="000000"/>
                </a:solidFill>
              </a:rPr>
              <a:t>Program 3: </a:t>
            </a:r>
            <a:r>
              <a:rPr lang="en-US" sz="1000" dirty="0" err="1">
                <a:solidFill>
                  <a:srgbClr val="000000"/>
                </a:solidFill>
              </a:rPr>
              <a:t>Programa</a:t>
            </a:r>
            <a:r>
              <a:rPr lang="en-US" sz="1000" dirty="0">
                <a:solidFill>
                  <a:srgbClr val="000000"/>
                </a:solidFill>
              </a:rPr>
              <a:t> </a:t>
            </a:r>
            <a:r>
              <a:rPr lang="en-US" sz="1000" dirty="0" err="1">
                <a:solidFill>
                  <a:srgbClr val="000000"/>
                </a:solidFill>
              </a:rPr>
              <a:t>transicional</a:t>
            </a:r>
            <a:r>
              <a:rPr lang="en-US" sz="1000" dirty="0">
                <a:solidFill>
                  <a:srgbClr val="000000"/>
                </a:solidFill>
              </a:rPr>
              <a:t> </a:t>
            </a:r>
            <a:r>
              <a:rPr lang="en-US" sz="1000" dirty="0" err="1">
                <a:solidFill>
                  <a:srgbClr val="000000"/>
                </a:solidFill>
              </a:rPr>
              <a:t>bilingüe</a:t>
            </a:r>
            <a:r>
              <a:rPr lang="en-US" sz="1000" dirty="0">
                <a:solidFill>
                  <a:srgbClr val="000000"/>
                </a:solidFill>
              </a:rPr>
              <a:t> </a:t>
            </a:r>
            <a:r>
              <a:rPr lang="en-US" sz="1000" dirty="0" err="1">
                <a:solidFill>
                  <a:srgbClr val="000000"/>
                </a:solidFill>
              </a:rPr>
              <a:t>salida</a:t>
            </a:r>
            <a:r>
              <a:rPr lang="en-US" sz="1000" dirty="0">
                <a:solidFill>
                  <a:srgbClr val="000000"/>
                </a:solidFill>
              </a:rPr>
              <a:t> </a:t>
            </a:r>
            <a:r>
              <a:rPr lang="en-US" sz="1000" dirty="0" err="1">
                <a:solidFill>
                  <a:srgbClr val="000000"/>
                </a:solidFill>
              </a:rPr>
              <a:t>temprana</a:t>
            </a:r>
            <a:r>
              <a:rPr lang="en-US" sz="1000" dirty="0">
                <a:solidFill>
                  <a:srgbClr val="000000"/>
                </a:solidFill>
              </a:rPr>
              <a:t> </a:t>
            </a:r>
          </a:p>
          <a:p>
            <a:pPr>
              <a:lnSpc>
                <a:spcPct val="50000"/>
              </a:lnSpc>
              <a:spcBef>
                <a:spcPct val="50000"/>
              </a:spcBef>
            </a:pPr>
            <a:r>
              <a:rPr lang="en-US" sz="1000" dirty="0">
                <a:solidFill>
                  <a:srgbClr val="1F15A7"/>
                </a:solidFill>
              </a:rPr>
              <a:t>Program 4: </a:t>
            </a:r>
            <a:r>
              <a:rPr lang="en-US" sz="1000" dirty="0" err="1">
                <a:solidFill>
                  <a:srgbClr val="1F15A7"/>
                </a:solidFill>
              </a:rPr>
              <a:t>Programa</a:t>
            </a:r>
            <a:r>
              <a:rPr lang="en-US" sz="1000" dirty="0">
                <a:solidFill>
                  <a:srgbClr val="1F15A7"/>
                </a:solidFill>
              </a:rPr>
              <a:t> </a:t>
            </a:r>
            <a:r>
              <a:rPr lang="en-US" sz="1000" dirty="0" err="1">
                <a:solidFill>
                  <a:srgbClr val="1F15A7"/>
                </a:solidFill>
              </a:rPr>
              <a:t>transicional</a:t>
            </a:r>
            <a:r>
              <a:rPr lang="en-US" sz="1000" dirty="0">
                <a:solidFill>
                  <a:srgbClr val="1F15A7"/>
                </a:solidFill>
              </a:rPr>
              <a:t> </a:t>
            </a:r>
            <a:r>
              <a:rPr lang="en-US" sz="1000" dirty="0" err="1">
                <a:solidFill>
                  <a:srgbClr val="1F15A7"/>
                </a:solidFill>
              </a:rPr>
              <a:t>bilingüe</a:t>
            </a:r>
            <a:r>
              <a:rPr lang="en-US" sz="1000" dirty="0">
                <a:solidFill>
                  <a:srgbClr val="1F15A7"/>
                </a:solidFill>
              </a:rPr>
              <a:t> con </a:t>
            </a:r>
            <a:r>
              <a:rPr lang="en-US" sz="1000" dirty="0" err="1">
                <a:solidFill>
                  <a:srgbClr val="1F15A7"/>
                </a:solidFill>
              </a:rPr>
              <a:t>pedagogía</a:t>
            </a:r>
            <a:r>
              <a:rPr lang="en-US" sz="1000" dirty="0">
                <a:solidFill>
                  <a:srgbClr val="1F15A7"/>
                </a:solidFill>
              </a:rPr>
              <a:t> </a:t>
            </a:r>
            <a:r>
              <a:rPr lang="en-US" sz="1000" dirty="0" err="1">
                <a:solidFill>
                  <a:srgbClr val="1F15A7"/>
                </a:solidFill>
              </a:rPr>
              <a:t>tradicional</a:t>
            </a:r>
            <a:endParaRPr lang="en-US" sz="1000" dirty="0">
              <a:solidFill>
                <a:srgbClr val="1F15A7"/>
              </a:solidFill>
            </a:endParaRPr>
          </a:p>
          <a:p>
            <a:pPr>
              <a:lnSpc>
                <a:spcPct val="50000"/>
              </a:lnSpc>
              <a:spcBef>
                <a:spcPct val="50000"/>
              </a:spcBef>
            </a:pPr>
            <a:r>
              <a:rPr lang="en-US" sz="1000" dirty="0">
                <a:solidFill>
                  <a:srgbClr val="73496D"/>
                </a:solidFill>
              </a:rPr>
              <a:t>Program 5: Inglés </a:t>
            </a:r>
            <a:r>
              <a:rPr lang="en-US" sz="1000" dirty="0" err="1">
                <a:solidFill>
                  <a:srgbClr val="73496D"/>
                </a:solidFill>
              </a:rPr>
              <a:t>como</a:t>
            </a:r>
            <a:r>
              <a:rPr lang="en-US" sz="1000" dirty="0">
                <a:solidFill>
                  <a:srgbClr val="73496D"/>
                </a:solidFill>
              </a:rPr>
              <a:t> </a:t>
            </a:r>
            <a:r>
              <a:rPr lang="en-US" sz="1000" dirty="0" err="1">
                <a:solidFill>
                  <a:srgbClr val="73496D"/>
                </a:solidFill>
              </a:rPr>
              <a:t>segundo</a:t>
            </a:r>
            <a:r>
              <a:rPr lang="en-US" sz="1000" dirty="0">
                <a:solidFill>
                  <a:srgbClr val="73496D"/>
                </a:solidFill>
              </a:rPr>
              <a:t> </a:t>
            </a:r>
            <a:r>
              <a:rPr lang="en-US" sz="1000" dirty="0" err="1">
                <a:solidFill>
                  <a:srgbClr val="73496D"/>
                </a:solidFill>
              </a:rPr>
              <a:t>lenguaje</a:t>
            </a:r>
            <a:r>
              <a:rPr lang="en-US" sz="1000" dirty="0">
                <a:solidFill>
                  <a:srgbClr val="73496D"/>
                </a:solidFill>
              </a:rPr>
              <a:t> con </a:t>
            </a:r>
            <a:r>
              <a:rPr lang="en-US" sz="1000" dirty="0" err="1">
                <a:solidFill>
                  <a:srgbClr val="73496D"/>
                </a:solidFill>
              </a:rPr>
              <a:t>pedagogía</a:t>
            </a:r>
            <a:r>
              <a:rPr lang="en-US" sz="1000" dirty="0">
                <a:solidFill>
                  <a:srgbClr val="73496D"/>
                </a:solidFill>
              </a:rPr>
              <a:t> actual</a:t>
            </a:r>
          </a:p>
          <a:p>
            <a:pPr>
              <a:lnSpc>
                <a:spcPct val="50000"/>
              </a:lnSpc>
              <a:spcBef>
                <a:spcPct val="50000"/>
              </a:spcBef>
            </a:pPr>
            <a:r>
              <a:rPr lang="en-US" sz="1000" dirty="0"/>
              <a:t>Program 6: Inglés </a:t>
            </a:r>
            <a:r>
              <a:rPr lang="en-US" sz="1000" dirty="0" err="1"/>
              <a:t>como</a:t>
            </a:r>
            <a:r>
              <a:rPr lang="en-US" sz="1000" dirty="0"/>
              <a:t> </a:t>
            </a:r>
            <a:r>
              <a:rPr lang="en-US" sz="1000" dirty="0" err="1"/>
              <a:t>segundo</a:t>
            </a:r>
            <a:r>
              <a:rPr lang="en-US" sz="1000" dirty="0"/>
              <a:t> </a:t>
            </a:r>
            <a:r>
              <a:rPr lang="en-US" sz="1000" dirty="0" err="1"/>
              <a:t>lenguaje</a:t>
            </a:r>
            <a:r>
              <a:rPr lang="en-US" sz="1000" dirty="0"/>
              <a:t> con </a:t>
            </a:r>
            <a:r>
              <a:rPr lang="en-US" sz="1000" dirty="0" err="1"/>
              <a:t>pedagogía</a:t>
            </a:r>
            <a:r>
              <a:rPr lang="en-US" sz="1000" dirty="0"/>
              <a:t> </a:t>
            </a:r>
            <a:r>
              <a:rPr lang="en-US" sz="1000" dirty="0" err="1"/>
              <a:t>tradicional</a:t>
            </a:r>
            <a:endParaRPr lang="en-US" sz="1200" dirty="0"/>
          </a:p>
        </p:txBody>
      </p:sp>
      <p:sp>
        <p:nvSpPr>
          <p:cNvPr id="164886" name="Text Box 22">
            <a:extLst>
              <a:ext uri="{FF2B5EF4-FFF2-40B4-BE49-F238E27FC236}">
                <a16:creationId xmlns:a16="http://schemas.microsoft.com/office/drawing/2014/main" id="{18228CCE-F94B-38D3-1C38-FB6FBFAA299B}"/>
              </a:ext>
            </a:extLst>
          </p:cNvPr>
          <p:cNvSpPr txBox="1">
            <a:spLocks noChangeArrowheads="1"/>
          </p:cNvSpPr>
          <p:nvPr/>
        </p:nvSpPr>
        <p:spPr bwMode="auto">
          <a:xfrm>
            <a:off x="1514475" y="2647950"/>
            <a:ext cx="1920875" cy="781050"/>
          </a:xfrm>
          <a:prstGeom prst="rect">
            <a:avLst/>
          </a:prstGeom>
          <a:solidFill>
            <a:srgbClr val="FFFFFF"/>
          </a:solidFill>
          <a:ln w="9525" cap="rnd">
            <a:solidFill>
              <a:srgbClr val="000000"/>
            </a:solidFill>
            <a:prstDash val="sysDot"/>
            <a:miter lim="800000"/>
            <a:headEnd/>
            <a:tailEnd/>
          </a:ln>
        </p:spPr>
        <p:txBody>
          <a:bodyPr>
            <a:prstTxWarp prst="textNoShape">
              <a:avLst/>
            </a:prstTxWarp>
          </a:bodyPr>
          <a:lstStyle/>
          <a:p>
            <a:r>
              <a:rPr lang="en-US" sz="1000" dirty="0" err="1">
                <a:solidFill>
                  <a:srgbClr val="A50021"/>
                </a:solidFill>
              </a:rPr>
              <a:t>Promedio</a:t>
            </a:r>
            <a:r>
              <a:rPr lang="en-US" sz="1000" dirty="0">
                <a:solidFill>
                  <a:srgbClr val="A50021"/>
                </a:solidFill>
              </a:rPr>
              <a:t> del </a:t>
            </a:r>
            <a:r>
              <a:rPr lang="en-US" sz="1000" dirty="0" err="1">
                <a:solidFill>
                  <a:srgbClr val="A50021"/>
                </a:solidFill>
              </a:rPr>
              <a:t>aprovechamiento</a:t>
            </a:r>
            <a:r>
              <a:rPr lang="en-US" sz="1000" dirty="0">
                <a:solidFill>
                  <a:srgbClr val="A50021"/>
                </a:solidFill>
              </a:rPr>
              <a:t> </a:t>
            </a:r>
            <a:r>
              <a:rPr lang="en-US" sz="1000" dirty="0" err="1">
                <a:solidFill>
                  <a:srgbClr val="A50021"/>
                </a:solidFill>
              </a:rPr>
              <a:t>académico</a:t>
            </a:r>
            <a:r>
              <a:rPr lang="en-US" sz="1000" dirty="0">
                <a:solidFill>
                  <a:srgbClr val="A50021"/>
                </a:solidFill>
              </a:rPr>
              <a:t> de </a:t>
            </a:r>
            <a:r>
              <a:rPr lang="en-US" sz="1000" dirty="0" err="1">
                <a:solidFill>
                  <a:srgbClr val="A50021"/>
                </a:solidFill>
              </a:rPr>
              <a:t>estudiantes</a:t>
            </a:r>
            <a:r>
              <a:rPr lang="en-US" sz="1000" dirty="0">
                <a:solidFill>
                  <a:srgbClr val="A50021"/>
                </a:solidFill>
              </a:rPr>
              <a:t> </a:t>
            </a:r>
            <a:r>
              <a:rPr lang="en-US" sz="1000" dirty="0" err="1">
                <a:solidFill>
                  <a:srgbClr val="A50021"/>
                </a:solidFill>
              </a:rPr>
              <a:t>anglo-parlantes</a:t>
            </a:r>
            <a:r>
              <a:rPr lang="en-US" sz="1000" dirty="0">
                <a:solidFill>
                  <a:srgbClr val="A50021"/>
                </a:solidFill>
              </a:rPr>
              <a:t> </a:t>
            </a:r>
            <a:r>
              <a:rPr lang="en-US" sz="1000" dirty="0" err="1">
                <a:solidFill>
                  <a:srgbClr val="A50021"/>
                </a:solidFill>
              </a:rPr>
              <a:t>creciendo</a:t>
            </a:r>
            <a:r>
              <a:rPr lang="en-US" sz="1000" dirty="0">
                <a:solidFill>
                  <a:srgbClr val="A50021"/>
                </a:solidFill>
              </a:rPr>
              <a:t> un </a:t>
            </a:r>
            <a:r>
              <a:rPr lang="en-US" sz="1000" dirty="0" err="1">
                <a:solidFill>
                  <a:srgbClr val="A50021"/>
                </a:solidFill>
              </a:rPr>
              <a:t>año</a:t>
            </a:r>
            <a:r>
              <a:rPr lang="en-US" sz="1000" dirty="0">
                <a:solidFill>
                  <a:srgbClr val="A50021"/>
                </a:solidFill>
              </a:rPr>
              <a:t> </a:t>
            </a:r>
            <a:r>
              <a:rPr lang="en-US" sz="1000" dirty="0" err="1">
                <a:solidFill>
                  <a:srgbClr val="A50021"/>
                </a:solidFill>
              </a:rPr>
              <a:t>en</a:t>
            </a:r>
            <a:r>
              <a:rPr lang="en-US" sz="1000" dirty="0">
                <a:solidFill>
                  <a:srgbClr val="A50021"/>
                </a:solidFill>
              </a:rPr>
              <a:t> </a:t>
            </a:r>
            <a:r>
              <a:rPr lang="en-US" sz="1000" dirty="0" err="1">
                <a:solidFill>
                  <a:srgbClr val="A50021"/>
                </a:solidFill>
              </a:rPr>
              <a:t>cada</a:t>
            </a:r>
            <a:r>
              <a:rPr lang="en-US" sz="1000" dirty="0">
                <a:solidFill>
                  <a:srgbClr val="A50021"/>
                </a:solidFill>
              </a:rPr>
              <a:t> </a:t>
            </a:r>
            <a:r>
              <a:rPr lang="en-US" sz="1000" dirty="0" err="1">
                <a:solidFill>
                  <a:srgbClr val="A50021"/>
                </a:solidFill>
              </a:rPr>
              <a:t>grado</a:t>
            </a:r>
            <a:r>
              <a:rPr lang="en-US" sz="1000" dirty="0">
                <a:solidFill>
                  <a:srgbClr val="A50021"/>
                </a:solidFill>
              </a:rPr>
              <a:t> </a:t>
            </a:r>
            <a:r>
              <a:rPr lang="en-US" sz="1000" dirty="0" err="1">
                <a:solidFill>
                  <a:srgbClr val="A50021"/>
                </a:solidFill>
              </a:rPr>
              <a:t>consecutivo</a:t>
            </a:r>
            <a:r>
              <a:rPr lang="en-US" sz="1000" dirty="0">
                <a:solidFill>
                  <a:srgbClr val="A50021"/>
                </a:solidFill>
              </a:rPr>
              <a:t>.</a:t>
            </a:r>
            <a:endParaRPr lang="en-US" dirty="0">
              <a:solidFill>
                <a:srgbClr val="A50021"/>
              </a:solidFill>
            </a:endParaRPr>
          </a:p>
        </p:txBody>
      </p:sp>
      <p:sp>
        <p:nvSpPr>
          <p:cNvPr id="22" name="TextBox 21">
            <a:extLst>
              <a:ext uri="{FF2B5EF4-FFF2-40B4-BE49-F238E27FC236}">
                <a16:creationId xmlns:a16="http://schemas.microsoft.com/office/drawing/2014/main" id="{F629B405-54CC-2222-1134-F261ACA52EC5}"/>
              </a:ext>
            </a:extLst>
          </p:cNvPr>
          <p:cNvSpPr txBox="1"/>
          <p:nvPr/>
        </p:nvSpPr>
        <p:spPr>
          <a:xfrm>
            <a:off x="3494067" y="6667082"/>
            <a:ext cx="1858201" cy="215444"/>
          </a:xfrm>
          <a:prstGeom prst="rect">
            <a:avLst/>
          </a:prstGeom>
          <a:noFill/>
        </p:spPr>
        <p:txBody>
          <a:bodyPr wrap="none" rtlCol="0">
            <a:spAutoFit/>
          </a:bodyPr>
          <a:lstStyle/>
          <a:p>
            <a:r>
              <a:rPr lang="en-US" sz="800" dirty="0"/>
              <a:t>© Center for Teaching for Biliteracy, LLC</a:t>
            </a:r>
          </a:p>
        </p:txBody>
      </p:sp>
      <p:sp>
        <p:nvSpPr>
          <p:cNvPr id="2" name="Footer Placeholder 1">
            <a:extLst>
              <a:ext uri="{FF2B5EF4-FFF2-40B4-BE49-F238E27FC236}">
                <a16:creationId xmlns:a16="http://schemas.microsoft.com/office/drawing/2014/main" id="{215F719E-5A19-69DF-4B7D-A6F122C2DB2F}"/>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61651531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2288" y="2881647"/>
            <a:ext cx="3835400" cy="44958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810" y="825630"/>
            <a:ext cx="3543300" cy="4521200"/>
          </a:xfrm>
          <a:prstGeom prst="rect">
            <a:avLst/>
          </a:prstGeom>
        </p:spPr>
      </p:pic>
      <p:sp>
        <p:nvSpPr>
          <p:cNvPr id="5" name="TextBox 4"/>
          <p:cNvSpPr txBox="1"/>
          <p:nvPr/>
        </p:nvSpPr>
        <p:spPr>
          <a:xfrm>
            <a:off x="-769257" y="131741"/>
            <a:ext cx="10189029" cy="769441"/>
          </a:xfrm>
          <a:prstGeom prst="rect">
            <a:avLst/>
          </a:prstGeom>
          <a:noFill/>
        </p:spPr>
        <p:txBody>
          <a:bodyPr wrap="square" rtlCol="0">
            <a:spAutoFit/>
          </a:bodyPr>
          <a:lstStyle/>
          <a:p>
            <a:pPr algn="ctr"/>
            <a:r>
              <a:rPr lang="en-US" sz="4400" b="1" dirty="0" err="1">
                <a:latin typeface="Calibri"/>
                <a:cs typeface="Calibri"/>
              </a:rPr>
              <a:t>Publicaciones</a:t>
            </a:r>
            <a:r>
              <a:rPr lang="en-US" sz="4400" b="1" dirty="0">
                <a:latin typeface="Calibri"/>
                <a:cs typeface="Calibri"/>
              </a:rPr>
              <a:t> de Thomas &amp; Collier</a:t>
            </a:r>
            <a:endParaRPr lang="en-US" sz="4400" dirty="0">
              <a:latin typeface="Calibri"/>
              <a:cs typeface="Calibri"/>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3307" y="960521"/>
            <a:ext cx="3730558" cy="3842252"/>
          </a:xfrm>
          <a:prstGeom prst="rect">
            <a:avLst/>
          </a:prstGeom>
        </p:spPr>
      </p:pic>
      <p:pic>
        <p:nvPicPr>
          <p:cNvPr id="6" name="Picture 5"/>
          <p:cNvPicPr>
            <a:picLocks noChangeAspect="1"/>
          </p:cNvPicPr>
          <p:nvPr/>
        </p:nvPicPr>
        <p:blipFill>
          <a:blip r:embed="rId6"/>
          <a:stretch>
            <a:fillRect/>
          </a:stretch>
        </p:blipFill>
        <p:spPr>
          <a:xfrm>
            <a:off x="584055" y="2678465"/>
            <a:ext cx="3569643" cy="4248615"/>
          </a:xfrm>
          <a:prstGeom prst="rect">
            <a:avLst/>
          </a:prstGeom>
        </p:spPr>
      </p:pic>
      <p:pic>
        <p:nvPicPr>
          <p:cNvPr id="7" name="Picture 6">
            <a:extLst>
              <a:ext uri="{FF2B5EF4-FFF2-40B4-BE49-F238E27FC236}">
                <a16:creationId xmlns:a16="http://schemas.microsoft.com/office/drawing/2014/main" id="{B18C69E2-EF57-8641-A87D-2431E90D793C}"/>
              </a:ext>
            </a:extLst>
          </p:cNvPr>
          <p:cNvPicPr>
            <a:picLocks noChangeAspect="1"/>
          </p:cNvPicPr>
          <p:nvPr/>
        </p:nvPicPr>
        <p:blipFill>
          <a:blip r:embed="rId7"/>
          <a:stretch>
            <a:fillRect/>
          </a:stretch>
        </p:blipFill>
        <p:spPr>
          <a:xfrm>
            <a:off x="3409949" y="2089149"/>
            <a:ext cx="3138687" cy="3618923"/>
          </a:xfrm>
          <a:prstGeom prst="rect">
            <a:avLst/>
          </a:prstGeom>
        </p:spPr>
      </p:pic>
      <p:sp>
        <p:nvSpPr>
          <p:cNvPr id="8" name="TextBox 7">
            <a:extLst>
              <a:ext uri="{FF2B5EF4-FFF2-40B4-BE49-F238E27FC236}">
                <a16:creationId xmlns:a16="http://schemas.microsoft.com/office/drawing/2014/main" id="{56BFDC8E-E0B6-0C47-BA5D-4CF4E922AAA7}"/>
              </a:ext>
            </a:extLst>
          </p:cNvPr>
          <p:cNvSpPr txBox="1"/>
          <p:nvPr/>
        </p:nvSpPr>
        <p:spPr>
          <a:xfrm>
            <a:off x="3494067" y="6667082"/>
            <a:ext cx="1858201" cy="215444"/>
          </a:xfrm>
          <a:prstGeom prst="rect">
            <a:avLst/>
          </a:prstGeom>
          <a:noFill/>
        </p:spPr>
        <p:txBody>
          <a:bodyPr wrap="none" rtlCol="0">
            <a:spAutoFit/>
          </a:bodyPr>
          <a:lstStyle/>
          <a:p>
            <a:r>
              <a:rPr lang="en-US" sz="800" dirty="0"/>
              <a:t>© Center for Teaching for Biliteracy, LLC</a:t>
            </a:r>
          </a:p>
        </p:txBody>
      </p:sp>
    </p:spTree>
    <p:extLst>
      <p:ext uri="{BB962C8B-B14F-4D97-AF65-F5344CB8AC3E}">
        <p14:creationId xmlns:p14="http://schemas.microsoft.com/office/powerpoint/2010/main" val="331683455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C0BF42-FCD2-FF4D-AB98-8A8EA18ED731}"/>
              </a:ext>
            </a:extLst>
          </p:cNvPr>
          <p:cNvSpPr txBox="1"/>
          <p:nvPr/>
        </p:nvSpPr>
        <p:spPr>
          <a:xfrm>
            <a:off x="7018635" y="2570205"/>
            <a:ext cx="1928285" cy="923330"/>
          </a:xfrm>
          <a:prstGeom prst="rect">
            <a:avLst/>
          </a:prstGeom>
          <a:solidFill>
            <a:schemeClr val="accent6">
              <a:lumMod val="20000"/>
              <a:lumOff val="80000"/>
            </a:schemeClr>
          </a:solidFill>
        </p:spPr>
        <p:txBody>
          <a:bodyPr wrap="none" rtlCol="0">
            <a:spAutoFit/>
          </a:bodyPr>
          <a:lstStyle/>
          <a:p>
            <a:r>
              <a:rPr lang="en-US" b="1" dirty="0"/>
              <a:t>Lowest Observed</a:t>
            </a:r>
          </a:p>
          <a:p>
            <a:r>
              <a:rPr lang="en-US" b="1" dirty="0"/>
              <a:t>DL Program – 38</a:t>
            </a:r>
            <a:r>
              <a:rPr lang="en-US" b="1" baseline="30000" dirty="0"/>
              <a:t>th</a:t>
            </a:r>
            <a:endParaRPr lang="en-US" b="1" dirty="0"/>
          </a:p>
          <a:p>
            <a:r>
              <a:rPr lang="en-US" b="1" dirty="0"/>
              <a:t>NCE</a:t>
            </a:r>
          </a:p>
        </p:txBody>
      </p:sp>
      <p:cxnSp>
        <p:nvCxnSpPr>
          <p:cNvPr id="5" name="Straight Arrow Connector 4">
            <a:extLst>
              <a:ext uri="{FF2B5EF4-FFF2-40B4-BE49-F238E27FC236}">
                <a16:creationId xmlns:a16="http://schemas.microsoft.com/office/drawing/2014/main" id="{CC9E96BF-79A1-0838-F0F0-22FBF2337C0B}"/>
              </a:ext>
            </a:extLst>
          </p:cNvPr>
          <p:cNvCxnSpPr>
            <a:cxnSpLocks/>
            <a:stCxn id="3" idx="1"/>
          </p:cNvCxnSpPr>
          <p:nvPr/>
        </p:nvCxnSpPr>
        <p:spPr>
          <a:xfrm flipH="1">
            <a:off x="6411686" y="3031870"/>
            <a:ext cx="606949" cy="2447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8" name="Picture 7" descr="A graph of a student achievement&#10;&#10;Description automatically generated">
            <a:extLst>
              <a:ext uri="{FF2B5EF4-FFF2-40B4-BE49-F238E27FC236}">
                <a16:creationId xmlns:a16="http://schemas.microsoft.com/office/drawing/2014/main" id="{62E74285-EBB2-B1E0-25EA-740B44F1B0D3}"/>
              </a:ext>
            </a:extLst>
          </p:cNvPr>
          <p:cNvPicPr>
            <a:picLocks noChangeAspect="1"/>
          </p:cNvPicPr>
          <p:nvPr/>
        </p:nvPicPr>
        <p:blipFill>
          <a:blip r:embed="rId3"/>
          <a:stretch>
            <a:fillRect/>
          </a:stretch>
        </p:blipFill>
        <p:spPr>
          <a:xfrm>
            <a:off x="1185171" y="0"/>
            <a:ext cx="5140800" cy="6858000"/>
          </a:xfrm>
          <a:prstGeom prst="rect">
            <a:avLst/>
          </a:prstGeom>
        </p:spPr>
      </p:pic>
    </p:spTree>
    <p:extLst>
      <p:ext uri="{BB962C8B-B14F-4D97-AF65-F5344CB8AC3E}">
        <p14:creationId xmlns:p14="http://schemas.microsoft.com/office/powerpoint/2010/main" val="817362155"/>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8564-35E5-800A-6539-05987C76BC6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ADB7B59-F22A-4E9E-AABF-8C1A36D174B4}"/>
              </a:ext>
            </a:extLst>
          </p:cNvPr>
          <p:cNvSpPr txBox="1"/>
          <p:nvPr/>
        </p:nvSpPr>
        <p:spPr>
          <a:xfrm>
            <a:off x="7018635" y="2570205"/>
            <a:ext cx="1994585" cy="1200329"/>
          </a:xfrm>
          <a:prstGeom prst="rect">
            <a:avLst/>
          </a:prstGeom>
          <a:solidFill>
            <a:schemeClr val="accent6">
              <a:lumMod val="20000"/>
              <a:lumOff val="80000"/>
            </a:schemeClr>
          </a:solidFill>
        </p:spPr>
        <p:txBody>
          <a:bodyPr wrap="none" rtlCol="0">
            <a:spAutoFit/>
          </a:bodyPr>
          <a:lstStyle/>
          <a:p>
            <a:r>
              <a:rPr lang="en-US" b="1" dirty="0"/>
              <a:t>Data </a:t>
            </a:r>
            <a:r>
              <a:rPr lang="en-US" b="1" dirty="0" err="1"/>
              <a:t>más</a:t>
            </a:r>
            <a:r>
              <a:rPr lang="en-US" b="1" dirty="0"/>
              <a:t> baja</a:t>
            </a:r>
          </a:p>
          <a:p>
            <a:r>
              <a:rPr lang="en-US" b="1" dirty="0"/>
              <a:t>de un </a:t>
            </a:r>
            <a:r>
              <a:rPr lang="en-US" b="1" dirty="0" err="1"/>
              <a:t>programa</a:t>
            </a:r>
            <a:r>
              <a:rPr lang="en-US" b="1" dirty="0"/>
              <a:t> de</a:t>
            </a:r>
          </a:p>
          <a:p>
            <a:r>
              <a:rPr lang="en-US" b="1" dirty="0" err="1"/>
              <a:t>lenguaje</a:t>
            </a:r>
            <a:r>
              <a:rPr lang="en-US" b="1" dirty="0"/>
              <a:t> – 38</a:t>
            </a:r>
            <a:r>
              <a:rPr lang="en-US" b="1" baseline="30000" dirty="0"/>
              <a:t>th</a:t>
            </a:r>
            <a:endParaRPr lang="en-US" b="1" dirty="0"/>
          </a:p>
          <a:p>
            <a:r>
              <a:rPr lang="en-US" b="1" dirty="0"/>
              <a:t>NCE</a:t>
            </a:r>
          </a:p>
        </p:txBody>
      </p:sp>
      <p:cxnSp>
        <p:nvCxnSpPr>
          <p:cNvPr id="5" name="Straight Arrow Connector 4">
            <a:extLst>
              <a:ext uri="{FF2B5EF4-FFF2-40B4-BE49-F238E27FC236}">
                <a16:creationId xmlns:a16="http://schemas.microsoft.com/office/drawing/2014/main" id="{94969DE2-37D7-BAB9-B7D9-0415D80C5DBB}"/>
              </a:ext>
            </a:extLst>
          </p:cNvPr>
          <p:cNvCxnSpPr>
            <a:cxnSpLocks/>
            <a:stCxn id="3" idx="1"/>
          </p:cNvCxnSpPr>
          <p:nvPr/>
        </p:nvCxnSpPr>
        <p:spPr>
          <a:xfrm flipH="1">
            <a:off x="6411686" y="3170370"/>
            <a:ext cx="606949" cy="1062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8" name="Picture 7" descr="A graph of a student achievement&#10;&#10;Description automatically generated">
            <a:extLst>
              <a:ext uri="{FF2B5EF4-FFF2-40B4-BE49-F238E27FC236}">
                <a16:creationId xmlns:a16="http://schemas.microsoft.com/office/drawing/2014/main" id="{FC2E2C0D-2297-092D-8E0E-0DF6A739AA02}"/>
              </a:ext>
            </a:extLst>
          </p:cNvPr>
          <p:cNvPicPr>
            <a:picLocks noChangeAspect="1"/>
          </p:cNvPicPr>
          <p:nvPr/>
        </p:nvPicPr>
        <p:blipFill>
          <a:blip r:embed="rId3"/>
          <a:stretch>
            <a:fillRect/>
          </a:stretch>
        </p:blipFill>
        <p:spPr>
          <a:xfrm>
            <a:off x="1185171" y="0"/>
            <a:ext cx="5140800" cy="6858000"/>
          </a:xfrm>
          <a:prstGeom prst="rect">
            <a:avLst/>
          </a:prstGeom>
        </p:spPr>
      </p:pic>
    </p:spTree>
    <p:extLst>
      <p:ext uri="{BB962C8B-B14F-4D97-AF65-F5344CB8AC3E}">
        <p14:creationId xmlns:p14="http://schemas.microsoft.com/office/powerpoint/2010/main" val="259292079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A08F1-75AF-8C30-A848-2A6828346391}"/>
            </a:ext>
          </a:extLst>
        </p:cNvPr>
        <p:cNvGrpSpPr/>
        <p:nvPr/>
      </p:nvGrpSpPr>
      <p:grpSpPr>
        <a:xfrm>
          <a:off x="0" y="0"/>
          <a:ext cx="0" cy="0"/>
          <a:chOff x="0" y="0"/>
          <a:chExt cx="0" cy="0"/>
        </a:xfrm>
      </p:grpSpPr>
      <p:sp>
        <p:nvSpPr>
          <p:cNvPr id="164866" name="Rectangle 21">
            <a:extLst>
              <a:ext uri="{FF2B5EF4-FFF2-40B4-BE49-F238E27FC236}">
                <a16:creationId xmlns:a16="http://schemas.microsoft.com/office/drawing/2014/main" id="{9B028229-1EBF-4886-B5DD-032D558FD761}"/>
              </a:ext>
            </a:extLst>
          </p:cNvPr>
          <p:cNvSpPr>
            <a:spLocks noGrp="1" noChangeArrowheads="1"/>
          </p:cNvSpPr>
          <p:nvPr>
            <p:ph type="title" idx="4294967295"/>
          </p:nvPr>
        </p:nvSpPr>
        <p:spPr>
          <a:xfrm>
            <a:off x="457200" y="274638"/>
            <a:ext cx="8229600" cy="1143000"/>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eaLnBrk="1" hangingPunct="1"/>
            <a:r>
              <a:rPr lang="en-US" sz="2000" b="1" dirty="0">
                <a:solidFill>
                  <a:srgbClr val="A50021"/>
                </a:solidFill>
              </a:rPr>
              <a:t>Data de </a:t>
            </a:r>
            <a:r>
              <a:rPr lang="en-US" sz="2000" b="1" dirty="0" err="1">
                <a:solidFill>
                  <a:srgbClr val="A50021"/>
                </a:solidFill>
              </a:rPr>
              <a:t>estudios</a:t>
            </a:r>
            <a:r>
              <a:rPr lang="en-US" sz="2000" b="1" dirty="0">
                <a:solidFill>
                  <a:srgbClr val="A50021"/>
                </a:solidFill>
              </a:rPr>
              <a:t> </a:t>
            </a:r>
            <a:r>
              <a:rPr lang="en-US" sz="2000" b="1" dirty="0" err="1">
                <a:solidFill>
                  <a:srgbClr val="A50021"/>
                </a:solidFill>
              </a:rPr>
              <a:t>longitudinales</a:t>
            </a:r>
            <a:r>
              <a:rPr lang="en-US" sz="2000" b="1" dirty="0">
                <a:solidFill>
                  <a:srgbClr val="A50021"/>
                </a:solidFill>
              </a:rPr>
              <a:t> de </a:t>
            </a:r>
            <a:r>
              <a:rPr lang="en-US" sz="2000" b="1" dirty="0" err="1">
                <a:solidFill>
                  <a:srgbClr val="A50021"/>
                </a:solidFill>
              </a:rPr>
              <a:t>programas</a:t>
            </a:r>
            <a:r>
              <a:rPr lang="en-US" sz="2000" b="1" dirty="0">
                <a:solidFill>
                  <a:srgbClr val="A50021"/>
                </a:solidFill>
              </a:rPr>
              <a:t> </a:t>
            </a:r>
            <a:r>
              <a:rPr lang="en-US" sz="2000" b="1" dirty="0" err="1">
                <a:solidFill>
                  <a:srgbClr val="A50021"/>
                </a:solidFill>
              </a:rPr>
              <a:t>duales</a:t>
            </a:r>
            <a:r>
              <a:rPr lang="en-US" sz="2000" b="1" dirty="0">
                <a:solidFill>
                  <a:srgbClr val="A50021"/>
                </a:solidFill>
              </a:rPr>
              <a:t> bien </a:t>
            </a:r>
            <a:r>
              <a:rPr lang="en-US" sz="2000" b="1" dirty="0" err="1">
                <a:solidFill>
                  <a:srgbClr val="A50021"/>
                </a:solidFill>
              </a:rPr>
              <a:t>implementados</a:t>
            </a:r>
            <a:r>
              <a:rPr lang="en-US" sz="2000" b="1" dirty="0">
                <a:solidFill>
                  <a:srgbClr val="A50021"/>
                </a:solidFill>
              </a:rPr>
              <a:t> </a:t>
            </a:r>
            <a:r>
              <a:rPr lang="en-US" sz="2000" b="1" dirty="0" err="1">
                <a:solidFill>
                  <a:srgbClr val="A50021"/>
                </a:solidFill>
              </a:rPr>
              <a:t>en</a:t>
            </a:r>
            <a:r>
              <a:rPr lang="en-US" sz="2000" b="1" dirty="0">
                <a:solidFill>
                  <a:srgbClr val="A50021"/>
                </a:solidFill>
              </a:rPr>
              <a:t> </a:t>
            </a:r>
            <a:r>
              <a:rPr lang="en-US" sz="2000" b="1" dirty="0" err="1">
                <a:solidFill>
                  <a:srgbClr val="A50021"/>
                </a:solidFill>
              </a:rPr>
              <a:t>cinco</a:t>
            </a:r>
            <a:r>
              <a:rPr lang="en-US" sz="2000" b="1" dirty="0">
                <a:solidFill>
                  <a:srgbClr val="A50021"/>
                </a:solidFill>
              </a:rPr>
              <a:t> </a:t>
            </a:r>
            <a:r>
              <a:rPr lang="en-US" sz="2000" b="1" dirty="0" err="1">
                <a:solidFill>
                  <a:srgbClr val="A50021"/>
                </a:solidFill>
              </a:rPr>
              <a:t>distritos</a:t>
            </a:r>
            <a:r>
              <a:rPr lang="en-US" sz="2000" b="1" dirty="0">
                <a:solidFill>
                  <a:srgbClr val="A50021"/>
                </a:solidFill>
              </a:rPr>
              <a:t>.  </a:t>
            </a:r>
            <a:r>
              <a:rPr lang="en-US" sz="2000" b="1" dirty="0" err="1">
                <a:solidFill>
                  <a:srgbClr val="A50021"/>
                </a:solidFill>
              </a:rPr>
              <a:t>Enfoque</a:t>
            </a:r>
            <a:r>
              <a:rPr lang="en-US" sz="2000" b="1" dirty="0">
                <a:solidFill>
                  <a:srgbClr val="A50021"/>
                </a:solidFill>
              </a:rPr>
              <a:t>: </a:t>
            </a:r>
            <a:r>
              <a:rPr lang="en-US" sz="2000" b="1" dirty="0" err="1">
                <a:solidFill>
                  <a:srgbClr val="A50021"/>
                </a:solidFill>
              </a:rPr>
              <a:t>bilingües</a:t>
            </a:r>
            <a:r>
              <a:rPr lang="en-US" sz="2000" b="1" dirty="0">
                <a:solidFill>
                  <a:srgbClr val="A50021"/>
                </a:solidFill>
              </a:rPr>
              <a:t> </a:t>
            </a:r>
            <a:r>
              <a:rPr lang="en-US" sz="2000" b="1" dirty="0" err="1">
                <a:solidFill>
                  <a:srgbClr val="A50021"/>
                </a:solidFill>
              </a:rPr>
              <a:t>emergentes</a:t>
            </a:r>
            <a:br>
              <a:rPr lang="en-US" sz="2000" b="1" dirty="0">
                <a:solidFill>
                  <a:srgbClr val="A50021"/>
                </a:solidFill>
              </a:rPr>
            </a:br>
            <a:r>
              <a:rPr lang="en-US" sz="2000" b="1" dirty="0">
                <a:solidFill>
                  <a:srgbClr val="A50021"/>
                </a:solidFill>
              </a:rPr>
              <a:t>© Wayne P. Thomas and Virginia P. Collier, 2017</a:t>
            </a:r>
          </a:p>
        </p:txBody>
      </p:sp>
      <p:sp>
        <p:nvSpPr>
          <p:cNvPr id="164867" name="Line 2">
            <a:extLst>
              <a:ext uri="{FF2B5EF4-FFF2-40B4-BE49-F238E27FC236}">
                <a16:creationId xmlns:a16="http://schemas.microsoft.com/office/drawing/2014/main" id="{397B2518-F388-38B9-E674-5DA1F034647B}"/>
              </a:ext>
            </a:extLst>
          </p:cNvPr>
          <p:cNvSpPr>
            <a:spLocks noChangeShapeType="1"/>
          </p:cNvSpPr>
          <p:nvPr/>
        </p:nvSpPr>
        <p:spPr bwMode="auto">
          <a:xfrm flipV="1">
            <a:off x="1371600" y="1223963"/>
            <a:ext cx="0" cy="4591050"/>
          </a:xfrm>
          <a:prstGeom prst="line">
            <a:avLst/>
          </a:prstGeom>
          <a:noFill/>
          <a:ln w="9525">
            <a:solidFill>
              <a:srgbClr val="000000"/>
            </a:solidFill>
            <a:round/>
            <a:headEnd/>
            <a:tailEnd/>
          </a:ln>
        </p:spPr>
        <p:txBody>
          <a:bodyPr>
            <a:prstTxWarp prst="textNoShape">
              <a:avLst/>
            </a:prstTxWarp>
          </a:bodyPr>
          <a:lstStyle/>
          <a:p>
            <a:endParaRPr lang="en-US"/>
          </a:p>
        </p:txBody>
      </p:sp>
      <p:sp>
        <p:nvSpPr>
          <p:cNvPr id="164868" name="Text Box 3">
            <a:extLst>
              <a:ext uri="{FF2B5EF4-FFF2-40B4-BE49-F238E27FC236}">
                <a16:creationId xmlns:a16="http://schemas.microsoft.com/office/drawing/2014/main" id="{20D17A40-E7D0-8DC2-7E13-8B69A3706081}"/>
              </a:ext>
            </a:extLst>
          </p:cNvPr>
          <p:cNvSpPr txBox="1">
            <a:spLocks noChangeArrowheads="1"/>
          </p:cNvSpPr>
          <p:nvPr/>
        </p:nvSpPr>
        <p:spPr bwMode="auto">
          <a:xfrm>
            <a:off x="784810" y="5815013"/>
            <a:ext cx="7848600" cy="509587"/>
          </a:xfrm>
          <a:prstGeom prst="rect">
            <a:avLst/>
          </a:prstGeom>
          <a:solidFill>
            <a:srgbClr val="FFFFFF"/>
          </a:solidFill>
          <a:ln w="9525">
            <a:solidFill>
              <a:srgbClr val="000000"/>
            </a:solidFill>
            <a:miter lim="800000"/>
            <a:headEnd/>
            <a:tailEnd/>
          </a:ln>
        </p:spPr>
        <p:txBody>
          <a:bodyPr>
            <a:prstTxWarp prst="textNoShape">
              <a:avLst/>
            </a:prstTxWarp>
          </a:bodyPr>
          <a:lstStyle/>
          <a:p>
            <a:r>
              <a:rPr lang="en-US" sz="1200" dirty="0">
                <a:solidFill>
                  <a:schemeClr val="bg2"/>
                </a:solidFill>
              </a:rPr>
              <a:t>	                </a:t>
            </a:r>
            <a:r>
              <a:rPr lang="en-US" sz="1600" b="1" dirty="0">
                <a:solidFill>
                  <a:srgbClr val="000000"/>
                </a:solidFill>
              </a:rPr>
              <a:t>1	              3	                  5    	         7	           9	           11</a:t>
            </a:r>
          </a:p>
          <a:p>
            <a:pPr algn="ctr"/>
            <a:r>
              <a:rPr lang="en-US" sz="1600" b="1" dirty="0">
                <a:solidFill>
                  <a:srgbClr val="000000"/>
                </a:solidFill>
                <a:latin typeface="Comic Sans MS" charset="0"/>
              </a:rPr>
              <a:t>GRADO</a:t>
            </a:r>
            <a:endParaRPr lang="en-US" sz="1600" dirty="0">
              <a:solidFill>
                <a:srgbClr val="000000"/>
              </a:solidFill>
            </a:endParaRPr>
          </a:p>
        </p:txBody>
      </p:sp>
      <p:sp>
        <p:nvSpPr>
          <p:cNvPr id="164869" name="Line 4">
            <a:extLst>
              <a:ext uri="{FF2B5EF4-FFF2-40B4-BE49-F238E27FC236}">
                <a16:creationId xmlns:a16="http://schemas.microsoft.com/office/drawing/2014/main" id="{E74AAD7F-B542-049F-F2D7-A4C567B21576}"/>
              </a:ext>
            </a:extLst>
          </p:cNvPr>
          <p:cNvSpPr>
            <a:spLocks noChangeShapeType="1"/>
          </p:cNvSpPr>
          <p:nvPr/>
        </p:nvSpPr>
        <p:spPr bwMode="auto">
          <a:xfrm>
            <a:off x="1514475" y="2990850"/>
            <a:ext cx="5394325" cy="0"/>
          </a:xfrm>
          <a:prstGeom prst="line">
            <a:avLst/>
          </a:prstGeom>
          <a:noFill/>
          <a:ln w="25400">
            <a:solidFill>
              <a:srgbClr val="000000"/>
            </a:solidFill>
            <a:prstDash val="sysDot"/>
            <a:round/>
            <a:headEnd/>
            <a:tailEnd/>
          </a:ln>
        </p:spPr>
        <p:txBody>
          <a:bodyPr>
            <a:prstTxWarp prst="textNoShape">
              <a:avLst/>
            </a:prstTxWarp>
          </a:bodyPr>
          <a:lstStyle/>
          <a:p>
            <a:endParaRPr lang="en-US"/>
          </a:p>
        </p:txBody>
      </p:sp>
      <p:sp>
        <p:nvSpPr>
          <p:cNvPr id="164870" name="Freeform 5">
            <a:extLst>
              <a:ext uri="{FF2B5EF4-FFF2-40B4-BE49-F238E27FC236}">
                <a16:creationId xmlns:a16="http://schemas.microsoft.com/office/drawing/2014/main" id="{86D5C07E-3426-8E60-329D-0737F46130BE}"/>
              </a:ext>
            </a:extLst>
          </p:cNvPr>
          <p:cNvSpPr>
            <a:spLocks/>
          </p:cNvSpPr>
          <p:nvPr/>
        </p:nvSpPr>
        <p:spPr bwMode="auto">
          <a:xfrm>
            <a:off x="1789113" y="2176463"/>
            <a:ext cx="5211762" cy="2941637"/>
          </a:xfrm>
          <a:custGeom>
            <a:avLst/>
            <a:gdLst>
              <a:gd name="T0" fmla="*/ 0 w 8208"/>
              <a:gd name="T1" fmla="*/ 2147483647 h 4320"/>
              <a:gd name="T2" fmla="*/ 2147483647 w 8208"/>
              <a:gd name="T3" fmla="*/ 2147483647 h 4320"/>
              <a:gd name="T4" fmla="*/ 2147483647 w 8208"/>
              <a:gd name="T5" fmla="*/ 0 h 4320"/>
              <a:gd name="T6" fmla="*/ 0 60000 65536"/>
              <a:gd name="T7" fmla="*/ 0 60000 65536"/>
              <a:gd name="T8" fmla="*/ 0 60000 65536"/>
              <a:gd name="T9" fmla="*/ 0 w 8208"/>
              <a:gd name="T10" fmla="*/ 0 h 4320"/>
              <a:gd name="T11" fmla="*/ 8208 w 8208"/>
              <a:gd name="T12" fmla="*/ 4320 h 4320"/>
            </a:gdLst>
            <a:ahLst/>
            <a:cxnLst>
              <a:cxn ang="T6">
                <a:pos x="T0" y="T1"/>
              </a:cxn>
              <a:cxn ang="T7">
                <a:pos x="T2" y="T3"/>
              </a:cxn>
              <a:cxn ang="T8">
                <a:pos x="T4" y="T5"/>
              </a:cxn>
            </a:cxnLst>
            <a:rect l="T9" t="T10" r="T11" b="T12"/>
            <a:pathLst>
              <a:path w="8208" h="4320">
                <a:moveTo>
                  <a:pt x="0" y="4320"/>
                </a:moveTo>
                <a:cubicBezTo>
                  <a:pt x="1116" y="3168"/>
                  <a:pt x="2232" y="2016"/>
                  <a:pt x="3600" y="1296"/>
                </a:cubicBezTo>
                <a:cubicBezTo>
                  <a:pt x="4968" y="576"/>
                  <a:pt x="6588" y="288"/>
                  <a:pt x="8208" y="0"/>
                </a:cubicBezTo>
              </a:path>
            </a:pathLst>
          </a:custGeom>
          <a:noFill/>
          <a:ln w="9525">
            <a:solidFill>
              <a:srgbClr val="FF0000"/>
            </a:solidFill>
            <a:round/>
            <a:headEnd/>
            <a:tailEnd/>
          </a:ln>
        </p:spPr>
        <p:txBody>
          <a:bodyPr>
            <a:prstTxWarp prst="textNoShape">
              <a:avLst/>
            </a:prstTxWarp>
          </a:bodyPr>
          <a:lstStyle/>
          <a:p>
            <a:endParaRPr lang="en-US"/>
          </a:p>
        </p:txBody>
      </p:sp>
      <p:sp>
        <p:nvSpPr>
          <p:cNvPr id="164871" name="Freeform 6">
            <a:extLst>
              <a:ext uri="{FF2B5EF4-FFF2-40B4-BE49-F238E27FC236}">
                <a16:creationId xmlns:a16="http://schemas.microsoft.com/office/drawing/2014/main" id="{50727C70-6A75-01F6-4A63-DF6AF3E4F399}"/>
              </a:ext>
            </a:extLst>
          </p:cNvPr>
          <p:cNvSpPr>
            <a:spLocks/>
          </p:cNvSpPr>
          <p:nvPr/>
        </p:nvSpPr>
        <p:spPr bwMode="auto">
          <a:xfrm>
            <a:off x="1879600" y="2517775"/>
            <a:ext cx="5213350" cy="2549525"/>
          </a:xfrm>
          <a:custGeom>
            <a:avLst/>
            <a:gdLst>
              <a:gd name="T0" fmla="*/ 0 w 8208"/>
              <a:gd name="T1" fmla="*/ 2147483647 h 3744"/>
              <a:gd name="T2" fmla="*/ 2147483647 w 8208"/>
              <a:gd name="T3" fmla="*/ 2147483647 h 3744"/>
              <a:gd name="T4" fmla="*/ 2147483647 w 8208"/>
              <a:gd name="T5" fmla="*/ 2147483647 h 3744"/>
              <a:gd name="T6" fmla="*/ 0 60000 65536"/>
              <a:gd name="T7" fmla="*/ 0 60000 65536"/>
              <a:gd name="T8" fmla="*/ 0 60000 65536"/>
              <a:gd name="T9" fmla="*/ 0 w 8208"/>
              <a:gd name="T10" fmla="*/ 0 h 3744"/>
              <a:gd name="T11" fmla="*/ 8208 w 8208"/>
              <a:gd name="T12" fmla="*/ 3744 h 3744"/>
            </a:gdLst>
            <a:ahLst/>
            <a:cxnLst>
              <a:cxn ang="T6">
                <a:pos x="T0" y="T1"/>
              </a:cxn>
              <a:cxn ang="T7">
                <a:pos x="T2" y="T3"/>
              </a:cxn>
              <a:cxn ang="T8">
                <a:pos x="T4" y="T5"/>
              </a:cxn>
            </a:cxnLst>
            <a:rect l="T9" t="T10" r="T11" b="T12"/>
            <a:pathLst>
              <a:path w="8208" h="3744">
                <a:moveTo>
                  <a:pt x="0" y="3744"/>
                </a:moveTo>
                <a:cubicBezTo>
                  <a:pt x="1332" y="2448"/>
                  <a:pt x="2664" y="1152"/>
                  <a:pt x="4032" y="576"/>
                </a:cubicBezTo>
                <a:cubicBezTo>
                  <a:pt x="5400" y="0"/>
                  <a:pt x="6804" y="144"/>
                  <a:pt x="8208" y="288"/>
                </a:cubicBezTo>
              </a:path>
            </a:pathLst>
          </a:custGeom>
          <a:noFill/>
          <a:ln w="9525">
            <a:solidFill>
              <a:srgbClr val="99CC00"/>
            </a:solidFill>
            <a:round/>
            <a:headEnd/>
            <a:tailEnd/>
          </a:ln>
        </p:spPr>
        <p:txBody>
          <a:bodyPr>
            <a:prstTxWarp prst="textNoShape">
              <a:avLst/>
            </a:prstTxWarp>
          </a:bodyPr>
          <a:lstStyle/>
          <a:p>
            <a:endParaRPr lang="en-US"/>
          </a:p>
        </p:txBody>
      </p:sp>
      <p:sp>
        <p:nvSpPr>
          <p:cNvPr id="164872" name="Freeform 7">
            <a:extLst>
              <a:ext uri="{FF2B5EF4-FFF2-40B4-BE49-F238E27FC236}">
                <a16:creationId xmlns:a16="http://schemas.microsoft.com/office/drawing/2014/main" id="{F8049F6D-31B6-8B72-6A6F-236E385E1F47}"/>
              </a:ext>
            </a:extLst>
          </p:cNvPr>
          <p:cNvSpPr>
            <a:spLocks/>
          </p:cNvSpPr>
          <p:nvPr/>
        </p:nvSpPr>
        <p:spPr bwMode="auto">
          <a:xfrm>
            <a:off x="1971675" y="3427413"/>
            <a:ext cx="5029200" cy="1503362"/>
          </a:xfrm>
          <a:custGeom>
            <a:avLst/>
            <a:gdLst>
              <a:gd name="T0" fmla="*/ 0 w 7920"/>
              <a:gd name="T1" fmla="*/ 2147483647 h 2208"/>
              <a:gd name="T2" fmla="*/ 2147483647 w 7920"/>
              <a:gd name="T3" fmla="*/ 2147483647 h 2208"/>
              <a:gd name="T4" fmla="*/ 2147483647 w 7920"/>
              <a:gd name="T5" fmla="*/ 2147483647 h 2208"/>
              <a:gd name="T6" fmla="*/ 0 60000 65536"/>
              <a:gd name="T7" fmla="*/ 0 60000 65536"/>
              <a:gd name="T8" fmla="*/ 0 60000 65536"/>
              <a:gd name="T9" fmla="*/ 0 w 7920"/>
              <a:gd name="T10" fmla="*/ 0 h 2208"/>
              <a:gd name="T11" fmla="*/ 7920 w 7920"/>
              <a:gd name="T12" fmla="*/ 2208 h 2208"/>
            </a:gdLst>
            <a:ahLst/>
            <a:cxnLst>
              <a:cxn ang="T6">
                <a:pos x="T0" y="T1"/>
              </a:cxn>
              <a:cxn ang="T7">
                <a:pos x="T2" y="T3"/>
              </a:cxn>
              <a:cxn ang="T8">
                <a:pos x="T4" y="T5"/>
              </a:cxn>
            </a:cxnLst>
            <a:rect l="T9" t="T10" r="T11" b="T12"/>
            <a:pathLst>
              <a:path w="7920" h="2208">
                <a:moveTo>
                  <a:pt x="0" y="2208"/>
                </a:moveTo>
                <a:cubicBezTo>
                  <a:pt x="1284" y="1440"/>
                  <a:pt x="2568" y="672"/>
                  <a:pt x="3888" y="336"/>
                </a:cubicBezTo>
                <a:cubicBezTo>
                  <a:pt x="5208" y="0"/>
                  <a:pt x="6564" y="96"/>
                  <a:pt x="7920" y="192"/>
                </a:cubicBezTo>
              </a:path>
            </a:pathLst>
          </a:custGeom>
          <a:noFill/>
          <a:ln w="9525">
            <a:solidFill>
              <a:srgbClr val="333333"/>
            </a:solidFill>
            <a:round/>
            <a:headEnd/>
            <a:tailEnd/>
          </a:ln>
        </p:spPr>
        <p:txBody>
          <a:bodyPr>
            <a:prstTxWarp prst="textNoShape">
              <a:avLst/>
            </a:prstTxWarp>
          </a:bodyPr>
          <a:lstStyle/>
          <a:p>
            <a:endParaRPr lang="en-US"/>
          </a:p>
        </p:txBody>
      </p:sp>
      <p:sp>
        <p:nvSpPr>
          <p:cNvPr id="164873" name="Freeform 8">
            <a:extLst>
              <a:ext uri="{FF2B5EF4-FFF2-40B4-BE49-F238E27FC236}">
                <a16:creationId xmlns:a16="http://schemas.microsoft.com/office/drawing/2014/main" id="{F16794E1-0AED-67B5-B11F-9654C85F6445}"/>
              </a:ext>
            </a:extLst>
          </p:cNvPr>
          <p:cNvSpPr>
            <a:spLocks/>
          </p:cNvSpPr>
          <p:nvPr/>
        </p:nvSpPr>
        <p:spPr bwMode="auto">
          <a:xfrm>
            <a:off x="2063750" y="3240088"/>
            <a:ext cx="4937125" cy="1717675"/>
          </a:xfrm>
          <a:custGeom>
            <a:avLst/>
            <a:gdLst>
              <a:gd name="T0" fmla="*/ 0 w 7776"/>
              <a:gd name="T1" fmla="*/ 2147483647 h 2520"/>
              <a:gd name="T2" fmla="*/ 2147483647 w 7776"/>
              <a:gd name="T3" fmla="*/ 2147483647 h 2520"/>
              <a:gd name="T4" fmla="*/ 2147483647 w 7776"/>
              <a:gd name="T5" fmla="*/ 2147483647 h 2520"/>
              <a:gd name="T6" fmla="*/ 0 60000 65536"/>
              <a:gd name="T7" fmla="*/ 0 60000 65536"/>
              <a:gd name="T8" fmla="*/ 0 60000 65536"/>
              <a:gd name="T9" fmla="*/ 0 w 7776"/>
              <a:gd name="T10" fmla="*/ 0 h 2520"/>
              <a:gd name="T11" fmla="*/ 7776 w 7776"/>
              <a:gd name="T12" fmla="*/ 2520 h 2520"/>
            </a:gdLst>
            <a:ahLst/>
            <a:cxnLst>
              <a:cxn ang="T6">
                <a:pos x="T0" y="T1"/>
              </a:cxn>
              <a:cxn ang="T7">
                <a:pos x="T2" y="T3"/>
              </a:cxn>
              <a:cxn ang="T8">
                <a:pos x="T4" y="T5"/>
              </a:cxn>
            </a:cxnLst>
            <a:rect l="T9" t="T10" r="T11" b="T12"/>
            <a:pathLst>
              <a:path w="7776" h="2520">
                <a:moveTo>
                  <a:pt x="0" y="2520"/>
                </a:moveTo>
                <a:cubicBezTo>
                  <a:pt x="1152" y="1476"/>
                  <a:pt x="2304" y="432"/>
                  <a:pt x="3600" y="216"/>
                </a:cubicBezTo>
                <a:cubicBezTo>
                  <a:pt x="4896" y="0"/>
                  <a:pt x="6336" y="612"/>
                  <a:pt x="7776" y="1224"/>
                </a:cubicBezTo>
              </a:path>
            </a:pathLst>
          </a:custGeom>
          <a:noFill/>
          <a:ln w="9525">
            <a:solidFill>
              <a:srgbClr val="0000FF"/>
            </a:solidFill>
            <a:round/>
            <a:headEnd/>
            <a:tailEnd/>
          </a:ln>
        </p:spPr>
        <p:txBody>
          <a:bodyPr>
            <a:prstTxWarp prst="textNoShape">
              <a:avLst/>
            </a:prstTxWarp>
          </a:bodyPr>
          <a:lstStyle/>
          <a:p>
            <a:endParaRPr lang="en-US"/>
          </a:p>
        </p:txBody>
      </p:sp>
      <p:sp>
        <p:nvSpPr>
          <p:cNvPr id="164874" name="Freeform 9">
            <a:extLst>
              <a:ext uri="{FF2B5EF4-FFF2-40B4-BE49-F238E27FC236}">
                <a16:creationId xmlns:a16="http://schemas.microsoft.com/office/drawing/2014/main" id="{8AB1A58E-1FB1-56D8-04DB-52AA34B63928}"/>
              </a:ext>
            </a:extLst>
          </p:cNvPr>
          <p:cNvSpPr>
            <a:spLocks/>
          </p:cNvSpPr>
          <p:nvPr/>
        </p:nvSpPr>
        <p:spPr bwMode="auto">
          <a:xfrm>
            <a:off x="1970087" y="3833813"/>
            <a:ext cx="4938713" cy="1193800"/>
          </a:xfrm>
          <a:custGeom>
            <a:avLst/>
            <a:gdLst>
              <a:gd name="T0" fmla="*/ 0 w 7776"/>
              <a:gd name="T1" fmla="*/ 2147483647 h 1752"/>
              <a:gd name="T2" fmla="*/ 2147483647 w 7776"/>
              <a:gd name="T3" fmla="*/ 2147483647 h 1752"/>
              <a:gd name="T4" fmla="*/ 2147483647 w 7776"/>
              <a:gd name="T5" fmla="*/ 2147483647 h 1752"/>
              <a:gd name="T6" fmla="*/ 2147483647 w 7776"/>
              <a:gd name="T7" fmla="*/ 2147483647 h 1752"/>
              <a:gd name="T8" fmla="*/ 0 60000 65536"/>
              <a:gd name="T9" fmla="*/ 0 60000 65536"/>
              <a:gd name="T10" fmla="*/ 0 60000 65536"/>
              <a:gd name="T11" fmla="*/ 0 60000 65536"/>
              <a:gd name="T12" fmla="*/ 0 w 7776"/>
              <a:gd name="T13" fmla="*/ 0 h 1752"/>
              <a:gd name="T14" fmla="*/ 7776 w 7776"/>
              <a:gd name="T15" fmla="*/ 1752 h 1752"/>
            </a:gdLst>
            <a:ahLst/>
            <a:cxnLst>
              <a:cxn ang="T8">
                <a:pos x="T0" y="T1"/>
              </a:cxn>
              <a:cxn ang="T9">
                <a:pos x="T2" y="T3"/>
              </a:cxn>
              <a:cxn ang="T10">
                <a:pos x="T4" y="T5"/>
              </a:cxn>
              <a:cxn ang="T11">
                <a:pos x="T6" y="T7"/>
              </a:cxn>
            </a:cxnLst>
            <a:rect l="T12" t="T13" r="T14" b="T15"/>
            <a:pathLst>
              <a:path w="7776" h="1752">
                <a:moveTo>
                  <a:pt x="0" y="1608"/>
                </a:moveTo>
                <a:cubicBezTo>
                  <a:pt x="156" y="972"/>
                  <a:pt x="312" y="336"/>
                  <a:pt x="864" y="168"/>
                </a:cubicBezTo>
                <a:cubicBezTo>
                  <a:pt x="1416" y="0"/>
                  <a:pt x="2160" y="336"/>
                  <a:pt x="3312" y="600"/>
                </a:cubicBezTo>
                <a:cubicBezTo>
                  <a:pt x="4464" y="864"/>
                  <a:pt x="6120" y="1308"/>
                  <a:pt x="7776" y="1752"/>
                </a:cubicBezTo>
              </a:path>
            </a:pathLst>
          </a:custGeom>
          <a:noFill/>
          <a:ln w="9525">
            <a:solidFill>
              <a:srgbClr val="000000"/>
            </a:solidFill>
            <a:round/>
            <a:headEnd/>
            <a:tailEnd/>
          </a:ln>
        </p:spPr>
        <p:txBody>
          <a:bodyPr>
            <a:prstTxWarp prst="textNoShape">
              <a:avLst/>
            </a:prstTxWarp>
          </a:bodyPr>
          <a:lstStyle/>
          <a:p>
            <a:endParaRPr lang="en-US"/>
          </a:p>
        </p:txBody>
      </p:sp>
      <p:sp>
        <p:nvSpPr>
          <p:cNvPr id="164875" name="Freeform 10">
            <a:extLst>
              <a:ext uri="{FF2B5EF4-FFF2-40B4-BE49-F238E27FC236}">
                <a16:creationId xmlns:a16="http://schemas.microsoft.com/office/drawing/2014/main" id="{399818D4-6487-2B29-2A57-5B61130E1729}"/>
              </a:ext>
            </a:extLst>
          </p:cNvPr>
          <p:cNvSpPr>
            <a:spLocks/>
          </p:cNvSpPr>
          <p:nvPr/>
        </p:nvSpPr>
        <p:spPr bwMode="auto">
          <a:xfrm>
            <a:off x="2154238" y="3370263"/>
            <a:ext cx="4846637" cy="1568450"/>
          </a:xfrm>
          <a:custGeom>
            <a:avLst/>
            <a:gdLst>
              <a:gd name="T0" fmla="*/ 0 w 7632"/>
              <a:gd name="T1" fmla="*/ 2147483647 h 2304"/>
              <a:gd name="T2" fmla="*/ 2147483647 w 7632"/>
              <a:gd name="T3" fmla="*/ 2147483647 h 2304"/>
              <a:gd name="T4" fmla="*/ 2147483647 w 7632"/>
              <a:gd name="T5" fmla="*/ 2147483647 h 2304"/>
              <a:gd name="T6" fmla="*/ 0 60000 65536"/>
              <a:gd name="T7" fmla="*/ 0 60000 65536"/>
              <a:gd name="T8" fmla="*/ 0 60000 65536"/>
              <a:gd name="T9" fmla="*/ 0 w 7632"/>
              <a:gd name="T10" fmla="*/ 0 h 2304"/>
              <a:gd name="T11" fmla="*/ 7632 w 7632"/>
              <a:gd name="T12" fmla="*/ 2304 h 2304"/>
            </a:gdLst>
            <a:ahLst/>
            <a:cxnLst>
              <a:cxn ang="T6">
                <a:pos x="T0" y="T1"/>
              </a:cxn>
              <a:cxn ang="T7">
                <a:pos x="T2" y="T3"/>
              </a:cxn>
              <a:cxn ang="T8">
                <a:pos x="T4" y="T5"/>
              </a:cxn>
            </a:cxnLst>
            <a:rect l="T9" t="T10" r="T11" b="T12"/>
            <a:pathLst>
              <a:path w="7632" h="2304">
                <a:moveTo>
                  <a:pt x="0" y="2304"/>
                </a:moveTo>
                <a:cubicBezTo>
                  <a:pt x="948" y="1296"/>
                  <a:pt x="1896" y="288"/>
                  <a:pt x="3168" y="144"/>
                </a:cubicBezTo>
                <a:cubicBezTo>
                  <a:pt x="4440" y="0"/>
                  <a:pt x="6888" y="1224"/>
                  <a:pt x="7632" y="1440"/>
                </a:cubicBezTo>
              </a:path>
            </a:pathLst>
          </a:custGeom>
          <a:noFill/>
          <a:ln w="9525">
            <a:solidFill>
              <a:srgbClr val="993366"/>
            </a:solidFill>
            <a:round/>
            <a:headEnd/>
            <a:tailEnd/>
          </a:ln>
        </p:spPr>
        <p:txBody>
          <a:bodyPr>
            <a:prstTxWarp prst="textNoShape">
              <a:avLst/>
            </a:prstTxWarp>
          </a:bodyPr>
          <a:lstStyle/>
          <a:p>
            <a:endParaRPr lang="en-US"/>
          </a:p>
        </p:txBody>
      </p:sp>
      <p:sp>
        <p:nvSpPr>
          <p:cNvPr id="164876" name="Text Box 11">
            <a:extLst>
              <a:ext uri="{FF2B5EF4-FFF2-40B4-BE49-F238E27FC236}">
                <a16:creationId xmlns:a16="http://schemas.microsoft.com/office/drawing/2014/main" id="{794DA8F3-FF1C-680E-22AC-22094F1D0FD0}"/>
              </a:ext>
            </a:extLst>
          </p:cNvPr>
          <p:cNvSpPr txBox="1">
            <a:spLocks noChangeArrowheads="1"/>
          </p:cNvSpPr>
          <p:nvPr/>
        </p:nvSpPr>
        <p:spPr bwMode="auto">
          <a:xfrm>
            <a:off x="914400" y="1143000"/>
            <a:ext cx="457200" cy="4668838"/>
          </a:xfrm>
          <a:prstGeom prst="rect">
            <a:avLst/>
          </a:prstGeom>
          <a:solidFill>
            <a:srgbClr val="FFFFFF"/>
          </a:solidFill>
          <a:ln w="9525">
            <a:solidFill>
              <a:srgbClr val="000000"/>
            </a:solidFill>
            <a:miter lim="800000"/>
            <a:headEnd/>
            <a:tailEnd/>
          </a:ln>
        </p:spPr>
        <p:txBody>
          <a:bodyPr>
            <a:prstTxWarp prst="textNoShape">
              <a:avLst/>
            </a:prstTxWarp>
          </a:bodyPr>
          <a:lstStyle/>
          <a:p>
            <a:r>
              <a:rPr lang="en-US" sz="1600" b="1">
                <a:solidFill>
                  <a:schemeClr val="bg2"/>
                </a:solidFill>
              </a:rPr>
              <a:t>     </a:t>
            </a:r>
          </a:p>
          <a:p>
            <a:endParaRPr lang="en-US" sz="1600" b="1">
              <a:solidFill>
                <a:srgbClr val="A50021"/>
              </a:solidFill>
            </a:endParaRPr>
          </a:p>
          <a:p>
            <a:endParaRPr lang="en-US" sz="1600" b="1">
              <a:solidFill>
                <a:srgbClr val="A50021"/>
              </a:solidFill>
            </a:endParaRPr>
          </a:p>
          <a:p>
            <a:r>
              <a:rPr lang="en-US" sz="1600" b="1">
                <a:solidFill>
                  <a:srgbClr val="A50021"/>
                </a:solidFill>
              </a:rPr>
              <a:t>70</a:t>
            </a:r>
          </a:p>
          <a:p>
            <a:r>
              <a:rPr lang="en-US" sz="1600" b="1">
                <a:solidFill>
                  <a:schemeClr val="bg2"/>
                </a:solidFill>
              </a:rPr>
              <a:t>       </a:t>
            </a:r>
            <a:r>
              <a:rPr lang="en-US" sz="1600" b="1">
                <a:solidFill>
                  <a:srgbClr val="A50021"/>
                </a:solidFill>
              </a:rPr>
              <a:t>60 </a:t>
            </a:r>
          </a:p>
          <a:p>
            <a:r>
              <a:rPr lang="en-US" sz="1600" b="1">
                <a:solidFill>
                  <a:srgbClr val="A50021"/>
                </a:solidFill>
              </a:rPr>
              <a:t>      50</a:t>
            </a:r>
          </a:p>
          <a:p>
            <a:r>
              <a:rPr lang="en-US" sz="1600" b="1">
                <a:solidFill>
                  <a:srgbClr val="A50021"/>
                </a:solidFill>
              </a:rPr>
              <a:t>       40 </a:t>
            </a:r>
          </a:p>
          <a:p>
            <a:r>
              <a:rPr lang="en-US" sz="1600" b="1">
                <a:solidFill>
                  <a:srgbClr val="A50021"/>
                </a:solidFill>
              </a:rPr>
              <a:t>      30 </a:t>
            </a:r>
          </a:p>
          <a:p>
            <a:r>
              <a:rPr lang="en-US" sz="1600" b="1">
                <a:solidFill>
                  <a:srgbClr val="A50021"/>
                </a:solidFill>
              </a:rPr>
              <a:t>      20</a:t>
            </a:r>
          </a:p>
          <a:p>
            <a:r>
              <a:rPr lang="en-US" sz="1600" b="1">
                <a:solidFill>
                  <a:srgbClr val="A50021"/>
                </a:solidFill>
              </a:rPr>
              <a:t>       10	</a:t>
            </a:r>
            <a:endParaRPr lang="en-US">
              <a:solidFill>
                <a:srgbClr val="A50021"/>
              </a:solidFill>
            </a:endParaRPr>
          </a:p>
        </p:txBody>
      </p:sp>
      <p:sp>
        <p:nvSpPr>
          <p:cNvPr id="164877" name="Line 12">
            <a:extLst>
              <a:ext uri="{FF2B5EF4-FFF2-40B4-BE49-F238E27FC236}">
                <a16:creationId xmlns:a16="http://schemas.microsoft.com/office/drawing/2014/main" id="{27D47DAB-DA87-6BE8-9492-A8E188B7BA25}"/>
              </a:ext>
            </a:extLst>
          </p:cNvPr>
          <p:cNvSpPr>
            <a:spLocks noChangeShapeType="1"/>
          </p:cNvSpPr>
          <p:nvPr/>
        </p:nvSpPr>
        <p:spPr bwMode="auto">
          <a:xfrm>
            <a:off x="1371600" y="5811838"/>
            <a:ext cx="7239000" cy="0"/>
          </a:xfrm>
          <a:prstGeom prst="line">
            <a:avLst/>
          </a:prstGeom>
          <a:noFill/>
          <a:ln w="9525">
            <a:solidFill>
              <a:schemeClr val="tx1"/>
            </a:solidFill>
            <a:round/>
            <a:headEnd/>
            <a:tailEnd/>
          </a:ln>
        </p:spPr>
        <p:txBody>
          <a:bodyPr>
            <a:prstTxWarp prst="textNoShape">
              <a:avLst/>
            </a:prstTxWarp>
          </a:bodyPr>
          <a:lstStyle/>
          <a:p>
            <a:endParaRPr lang="en-US"/>
          </a:p>
        </p:txBody>
      </p:sp>
      <p:sp>
        <p:nvSpPr>
          <p:cNvPr id="164878" name="Text Box 13">
            <a:extLst>
              <a:ext uri="{FF2B5EF4-FFF2-40B4-BE49-F238E27FC236}">
                <a16:creationId xmlns:a16="http://schemas.microsoft.com/office/drawing/2014/main" id="{988B5E05-C464-237E-5B1D-B6B6486D1A3D}"/>
              </a:ext>
            </a:extLst>
          </p:cNvPr>
          <p:cNvSpPr txBox="1">
            <a:spLocks noChangeArrowheads="1"/>
          </p:cNvSpPr>
          <p:nvPr/>
        </p:nvSpPr>
        <p:spPr bwMode="auto">
          <a:xfrm>
            <a:off x="7086600" y="1985963"/>
            <a:ext cx="5334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1</a:t>
            </a:r>
          </a:p>
        </p:txBody>
      </p:sp>
      <p:sp>
        <p:nvSpPr>
          <p:cNvPr id="164879" name="Text Box 14">
            <a:extLst>
              <a:ext uri="{FF2B5EF4-FFF2-40B4-BE49-F238E27FC236}">
                <a16:creationId xmlns:a16="http://schemas.microsoft.com/office/drawing/2014/main" id="{1713CD58-75B5-DD21-692A-4C3E33CCF71A}"/>
              </a:ext>
            </a:extLst>
          </p:cNvPr>
          <p:cNvSpPr txBox="1">
            <a:spLocks noChangeArrowheads="1"/>
          </p:cNvSpPr>
          <p:nvPr/>
        </p:nvSpPr>
        <p:spPr bwMode="auto">
          <a:xfrm>
            <a:off x="7162800" y="2555875"/>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2</a:t>
            </a:r>
          </a:p>
        </p:txBody>
      </p:sp>
      <p:sp>
        <p:nvSpPr>
          <p:cNvPr id="164880" name="Text Box 15">
            <a:extLst>
              <a:ext uri="{FF2B5EF4-FFF2-40B4-BE49-F238E27FC236}">
                <a16:creationId xmlns:a16="http://schemas.microsoft.com/office/drawing/2014/main" id="{BCD4E6D7-394F-E40B-9D37-4CA19A09F0F4}"/>
              </a:ext>
            </a:extLst>
          </p:cNvPr>
          <p:cNvSpPr txBox="1">
            <a:spLocks noChangeArrowheads="1"/>
          </p:cNvSpPr>
          <p:nvPr/>
        </p:nvSpPr>
        <p:spPr bwMode="auto">
          <a:xfrm>
            <a:off x="7086600" y="3340100"/>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3</a:t>
            </a:r>
          </a:p>
        </p:txBody>
      </p:sp>
      <p:sp>
        <p:nvSpPr>
          <p:cNvPr id="164881" name="Text Box 16">
            <a:extLst>
              <a:ext uri="{FF2B5EF4-FFF2-40B4-BE49-F238E27FC236}">
                <a16:creationId xmlns:a16="http://schemas.microsoft.com/office/drawing/2014/main" id="{4F9E941F-810D-3F9A-BC76-551754461AE2}"/>
              </a:ext>
            </a:extLst>
          </p:cNvPr>
          <p:cNvSpPr txBox="1">
            <a:spLocks noChangeArrowheads="1"/>
          </p:cNvSpPr>
          <p:nvPr/>
        </p:nvSpPr>
        <p:spPr bwMode="auto">
          <a:xfrm>
            <a:off x="7086600" y="3833813"/>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4</a:t>
            </a:r>
          </a:p>
        </p:txBody>
      </p:sp>
      <p:sp>
        <p:nvSpPr>
          <p:cNvPr id="164882" name="Text Box 17">
            <a:extLst>
              <a:ext uri="{FF2B5EF4-FFF2-40B4-BE49-F238E27FC236}">
                <a16:creationId xmlns:a16="http://schemas.microsoft.com/office/drawing/2014/main" id="{79DA30AF-93B4-0B1C-44E0-D861B084DBF0}"/>
              </a:ext>
            </a:extLst>
          </p:cNvPr>
          <p:cNvSpPr txBox="1">
            <a:spLocks noChangeArrowheads="1"/>
          </p:cNvSpPr>
          <p:nvPr/>
        </p:nvSpPr>
        <p:spPr bwMode="auto">
          <a:xfrm>
            <a:off x="7086600" y="4189413"/>
            <a:ext cx="381000" cy="336550"/>
          </a:xfrm>
          <a:prstGeom prst="rect">
            <a:avLst/>
          </a:prstGeom>
          <a:noFill/>
          <a:ln w="9525">
            <a:noFill/>
            <a:miter lim="800000"/>
            <a:headEnd/>
            <a:tailEnd/>
          </a:ln>
        </p:spPr>
        <p:txBody>
          <a:bodyPr>
            <a:prstTxWarp prst="textNoShape">
              <a:avLst/>
            </a:prstTxWarp>
            <a:spAutoFit/>
          </a:bodyPr>
          <a:lstStyle/>
          <a:p>
            <a:pPr>
              <a:spcBef>
                <a:spcPct val="50000"/>
              </a:spcBef>
            </a:pPr>
            <a:r>
              <a:rPr lang="en-US" sz="1200"/>
              <a:t>5</a:t>
            </a:r>
          </a:p>
        </p:txBody>
      </p:sp>
      <p:sp>
        <p:nvSpPr>
          <p:cNvPr id="164883" name="Rectangle 18">
            <a:extLst>
              <a:ext uri="{FF2B5EF4-FFF2-40B4-BE49-F238E27FC236}">
                <a16:creationId xmlns:a16="http://schemas.microsoft.com/office/drawing/2014/main" id="{24A08E3E-ACE9-9DC4-4C31-8B8253BF7684}"/>
              </a:ext>
            </a:extLst>
          </p:cNvPr>
          <p:cNvSpPr>
            <a:spLocks noChangeArrowheads="1"/>
          </p:cNvSpPr>
          <p:nvPr/>
        </p:nvSpPr>
        <p:spPr bwMode="auto">
          <a:xfrm>
            <a:off x="6858000" y="4656138"/>
            <a:ext cx="361950" cy="457200"/>
          </a:xfrm>
          <a:prstGeom prst="rect">
            <a:avLst/>
          </a:prstGeom>
          <a:noFill/>
          <a:ln w="9525">
            <a:noFill/>
            <a:miter lim="800000"/>
            <a:headEnd/>
            <a:tailEnd/>
          </a:ln>
        </p:spPr>
        <p:txBody>
          <a:bodyPr wrap="none" anchor="ctr">
            <a:prstTxWarp prst="textNoShape">
              <a:avLst/>
            </a:prstTxWarp>
            <a:spAutoFit/>
          </a:bodyPr>
          <a:lstStyle/>
          <a:p>
            <a:r>
              <a:rPr lang="en-US" sz="1200"/>
              <a:t>6</a:t>
            </a:r>
            <a:r>
              <a:rPr lang="en-US"/>
              <a:t> </a:t>
            </a:r>
          </a:p>
        </p:txBody>
      </p:sp>
      <p:sp>
        <p:nvSpPr>
          <p:cNvPr id="164885" name="Text Box 20">
            <a:extLst>
              <a:ext uri="{FF2B5EF4-FFF2-40B4-BE49-F238E27FC236}">
                <a16:creationId xmlns:a16="http://schemas.microsoft.com/office/drawing/2014/main" id="{AB3D5156-1164-C43E-45EE-0B2E5405512E}"/>
              </a:ext>
            </a:extLst>
          </p:cNvPr>
          <p:cNvSpPr txBox="1">
            <a:spLocks noChangeArrowheads="1"/>
          </p:cNvSpPr>
          <p:nvPr/>
        </p:nvSpPr>
        <p:spPr bwMode="auto">
          <a:xfrm>
            <a:off x="1447800" y="1600200"/>
            <a:ext cx="7467600" cy="990600"/>
          </a:xfrm>
          <a:prstGeom prst="rect">
            <a:avLst/>
          </a:prstGeom>
          <a:noFill/>
          <a:ln w="9525">
            <a:noFill/>
            <a:miter lim="800000"/>
            <a:headEnd/>
            <a:tailEnd/>
          </a:ln>
        </p:spPr>
        <p:txBody>
          <a:bodyPr>
            <a:prstTxWarp prst="textNoShape">
              <a:avLst/>
            </a:prstTxWarp>
          </a:bodyPr>
          <a:lstStyle/>
          <a:p>
            <a:pPr>
              <a:lnSpc>
                <a:spcPct val="50000"/>
              </a:lnSpc>
              <a:spcBef>
                <a:spcPct val="50000"/>
              </a:spcBef>
            </a:pPr>
            <a:r>
              <a:rPr lang="en-US" sz="1000" dirty="0">
                <a:solidFill>
                  <a:srgbClr val="F23414"/>
                </a:solidFill>
              </a:rPr>
              <a:t>Program 1: </a:t>
            </a:r>
            <a:r>
              <a:rPr lang="en-US" sz="1000" dirty="0" err="1">
                <a:solidFill>
                  <a:srgbClr val="F23414"/>
                </a:solidFill>
              </a:rPr>
              <a:t>Programa</a:t>
            </a:r>
            <a:r>
              <a:rPr lang="en-US" sz="1000" dirty="0">
                <a:solidFill>
                  <a:srgbClr val="F23414"/>
                </a:solidFill>
              </a:rPr>
              <a:t> de </a:t>
            </a:r>
            <a:r>
              <a:rPr lang="en-US" sz="1000" dirty="0" err="1">
                <a:solidFill>
                  <a:srgbClr val="F23414"/>
                </a:solidFill>
              </a:rPr>
              <a:t>lenguaje</a:t>
            </a:r>
            <a:r>
              <a:rPr lang="en-US" sz="1000" dirty="0">
                <a:solidFill>
                  <a:srgbClr val="F23414"/>
                </a:solidFill>
              </a:rPr>
              <a:t> dual doble </a:t>
            </a:r>
            <a:r>
              <a:rPr lang="en-US" sz="1000" dirty="0" err="1">
                <a:solidFill>
                  <a:srgbClr val="F23414"/>
                </a:solidFill>
              </a:rPr>
              <a:t>vía</a:t>
            </a:r>
            <a:endParaRPr lang="en-US" sz="1000" dirty="0">
              <a:solidFill>
                <a:srgbClr val="F23414"/>
              </a:solidFill>
            </a:endParaRPr>
          </a:p>
          <a:p>
            <a:pPr>
              <a:lnSpc>
                <a:spcPct val="50000"/>
              </a:lnSpc>
              <a:spcBef>
                <a:spcPct val="50000"/>
              </a:spcBef>
            </a:pPr>
            <a:r>
              <a:rPr lang="en-US" sz="1000" dirty="0">
                <a:solidFill>
                  <a:srgbClr val="6CD333"/>
                </a:solidFill>
              </a:rPr>
              <a:t>Program 2: </a:t>
            </a:r>
            <a:r>
              <a:rPr lang="en-US" sz="1000" dirty="0" err="1">
                <a:solidFill>
                  <a:srgbClr val="6CD333"/>
                </a:solidFill>
              </a:rPr>
              <a:t>Programa</a:t>
            </a:r>
            <a:r>
              <a:rPr lang="en-US" sz="1000" dirty="0">
                <a:solidFill>
                  <a:srgbClr val="6CD333"/>
                </a:solidFill>
              </a:rPr>
              <a:t> de </a:t>
            </a:r>
            <a:r>
              <a:rPr lang="en-US" sz="1000" dirty="0" err="1">
                <a:solidFill>
                  <a:srgbClr val="6CD333"/>
                </a:solidFill>
              </a:rPr>
              <a:t>lenguaje</a:t>
            </a:r>
            <a:r>
              <a:rPr lang="en-US" sz="1000" dirty="0">
                <a:solidFill>
                  <a:srgbClr val="6CD333"/>
                </a:solidFill>
              </a:rPr>
              <a:t> dual </a:t>
            </a:r>
            <a:r>
              <a:rPr lang="en-US" sz="1000" dirty="0" err="1">
                <a:solidFill>
                  <a:srgbClr val="6CD333"/>
                </a:solidFill>
              </a:rPr>
              <a:t>una</a:t>
            </a:r>
            <a:r>
              <a:rPr lang="en-US" sz="1000" dirty="0">
                <a:solidFill>
                  <a:srgbClr val="6CD333"/>
                </a:solidFill>
              </a:rPr>
              <a:t> </a:t>
            </a:r>
            <a:r>
              <a:rPr lang="en-US" sz="1000" dirty="0" err="1">
                <a:solidFill>
                  <a:srgbClr val="6CD333"/>
                </a:solidFill>
              </a:rPr>
              <a:t>v´â</a:t>
            </a:r>
            <a:endParaRPr lang="en-US" sz="1000" dirty="0">
              <a:solidFill>
                <a:srgbClr val="6CD333"/>
              </a:solidFill>
            </a:endParaRPr>
          </a:p>
          <a:p>
            <a:pPr>
              <a:lnSpc>
                <a:spcPct val="50000"/>
              </a:lnSpc>
              <a:spcBef>
                <a:spcPct val="50000"/>
              </a:spcBef>
            </a:pPr>
            <a:r>
              <a:rPr lang="en-US" sz="1000" dirty="0">
                <a:solidFill>
                  <a:srgbClr val="000000"/>
                </a:solidFill>
              </a:rPr>
              <a:t>Program 3: </a:t>
            </a:r>
            <a:r>
              <a:rPr lang="en-US" sz="1000" dirty="0" err="1">
                <a:solidFill>
                  <a:srgbClr val="000000"/>
                </a:solidFill>
              </a:rPr>
              <a:t>Programa</a:t>
            </a:r>
            <a:r>
              <a:rPr lang="en-US" sz="1000" dirty="0">
                <a:solidFill>
                  <a:srgbClr val="000000"/>
                </a:solidFill>
              </a:rPr>
              <a:t> </a:t>
            </a:r>
            <a:r>
              <a:rPr lang="en-US" sz="1000" dirty="0" err="1">
                <a:solidFill>
                  <a:srgbClr val="000000"/>
                </a:solidFill>
              </a:rPr>
              <a:t>transicional</a:t>
            </a:r>
            <a:r>
              <a:rPr lang="en-US" sz="1000" dirty="0">
                <a:solidFill>
                  <a:srgbClr val="000000"/>
                </a:solidFill>
              </a:rPr>
              <a:t> </a:t>
            </a:r>
            <a:r>
              <a:rPr lang="en-US" sz="1000" dirty="0" err="1">
                <a:solidFill>
                  <a:srgbClr val="000000"/>
                </a:solidFill>
              </a:rPr>
              <a:t>bilingüe</a:t>
            </a:r>
            <a:r>
              <a:rPr lang="en-US" sz="1000" dirty="0">
                <a:solidFill>
                  <a:srgbClr val="000000"/>
                </a:solidFill>
              </a:rPr>
              <a:t> </a:t>
            </a:r>
            <a:r>
              <a:rPr lang="en-US" sz="1000" dirty="0" err="1">
                <a:solidFill>
                  <a:srgbClr val="000000"/>
                </a:solidFill>
              </a:rPr>
              <a:t>salida</a:t>
            </a:r>
            <a:r>
              <a:rPr lang="en-US" sz="1000" dirty="0">
                <a:solidFill>
                  <a:srgbClr val="000000"/>
                </a:solidFill>
              </a:rPr>
              <a:t> </a:t>
            </a:r>
            <a:r>
              <a:rPr lang="en-US" sz="1000" dirty="0" err="1">
                <a:solidFill>
                  <a:srgbClr val="000000"/>
                </a:solidFill>
              </a:rPr>
              <a:t>temprana</a:t>
            </a:r>
            <a:r>
              <a:rPr lang="en-US" sz="1000" dirty="0">
                <a:solidFill>
                  <a:srgbClr val="000000"/>
                </a:solidFill>
              </a:rPr>
              <a:t> </a:t>
            </a:r>
          </a:p>
          <a:p>
            <a:pPr>
              <a:lnSpc>
                <a:spcPct val="50000"/>
              </a:lnSpc>
              <a:spcBef>
                <a:spcPct val="50000"/>
              </a:spcBef>
            </a:pPr>
            <a:r>
              <a:rPr lang="en-US" sz="1000" dirty="0">
                <a:solidFill>
                  <a:srgbClr val="1F15A7"/>
                </a:solidFill>
              </a:rPr>
              <a:t>Program 4: </a:t>
            </a:r>
            <a:r>
              <a:rPr lang="en-US" sz="1000" dirty="0" err="1">
                <a:solidFill>
                  <a:srgbClr val="1F15A7"/>
                </a:solidFill>
              </a:rPr>
              <a:t>Programa</a:t>
            </a:r>
            <a:r>
              <a:rPr lang="en-US" sz="1000" dirty="0">
                <a:solidFill>
                  <a:srgbClr val="1F15A7"/>
                </a:solidFill>
              </a:rPr>
              <a:t> </a:t>
            </a:r>
            <a:r>
              <a:rPr lang="en-US" sz="1000" dirty="0" err="1">
                <a:solidFill>
                  <a:srgbClr val="1F15A7"/>
                </a:solidFill>
              </a:rPr>
              <a:t>transicional</a:t>
            </a:r>
            <a:r>
              <a:rPr lang="en-US" sz="1000" dirty="0">
                <a:solidFill>
                  <a:srgbClr val="1F15A7"/>
                </a:solidFill>
              </a:rPr>
              <a:t> </a:t>
            </a:r>
            <a:r>
              <a:rPr lang="en-US" sz="1000" dirty="0" err="1">
                <a:solidFill>
                  <a:srgbClr val="1F15A7"/>
                </a:solidFill>
              </a:rPr>
              <a:t>bilingüe</a:t>
            </a:r>
            <a:r>
              <a:rPr lang="en-US" sz="1000" dirty="0">
                <a:solidFill>
                  <a:srgbClr val="1F15A7"/>
                </a:solidFill>
              </a:rPr>
              <a:t> con </a:t>
            </a:r>
            <a:r>
              <a:rPr lang="en-US" sz="1000" dirty="0" err="1">
                <a:solidFill>
                  <a:srgbClr val="1F15A7"/>
                </a:solidFill>
              </a:rPr>
              <a:t>pedagogía</a:t>
            </a:r>
            <a:r>
              <a:rPr lang="en-US" sz="1000" dirty="0">
                <a:solidFill>
                  <a:srgbClr val="1F15A7"/>
                </a:solidFill>
              </a:rPr>
              <a:t> </a:t>
            </a:r>
            <a:r>
              <a:rPr lang="en-US" sz="1000" dirty="0" err="1">
                <a:solidFill>
                  <a:srgbClr val="1F15A7"/>
                </a:solidFill>
              </a:rPr>
              <a:t>tradicional</a:t>
            </a:r>
            <a:endParaRPr lang="en-US" sz="1000" dirty="0">
              <a:solidFill>
                <a:srgbClr val="1F15A7"/>
              </a:solidFill>
            </a:endParaRPr>
          </a:p>
          <a:p>
            <a:pPr>
              <a:lnSpc>
                <a:spcPct val="50000"/>
              </a:lnSpc>
              <a:spcBef>
                <a:spcPct val="50000"/>
              </a:spcBef>
            </a:pPr>
            <a:r>
              <a:rPr lang="en-US" sz="1000" dirty="0">
                <a:solidFill>
                  <a:srgbClr val="73496D"/>
                </a:solidFill>
              </a:rPr>
              <a:t>Program 5: Inglés </a:t>
            </a:r>
            <a:r>
              <a:rPr lang="en-US" sz="1000" dirty="0" err="1">
                <a:solidFill>
                  <a:srgbClr val="73496D"/>
                </a:solidFill>
              </a:rPr>
              <a:t>como</a:t>
            </a:r>
            <a:r>
              <a:rPr lang="en-US" sz="1000" dirty="0">
                <a:solidFill>
                  <a:srgbClr val="73496D"/>
                </a:solidFill>
              </a:rPr>
              <a:t> </a:t>
            </a:r>
            <a:r>
              <a:rPr lang="en-US" sz="1000" dirty="0" err="1">
                <a:solidFill>
                  <a:srgbClr val="73496D"/>
                </a:solidFill>
              </a:rPr>
              <a:t>segundo</a:t>
            </a:r>
            <a:r>
              <a:rPr lang="en-US" sz="1000" dirty="0">
                <a:solidFill>
                  <a:srgbClr val="73496D"/>
                </a:solidFill>
              </a:rPr>
              <a:t> </a:t>
            </a:r>
            <a:r>
              <a:rPr lang="en-US" sz="1000" dirty="0" err="1">
                <a:solidFill>
                  <a:srgbClr val="73496D"/>
                </a:solidFill>
              </a:rPr>
              <a:t>lenguaje</a:t>
            </a:r>
            <a:r>
              <a:rPr lang="en-US" sz="1000" dirty="0">
                <a:solidFill>
                  <a:srgbClr val="73496D"/>
                </a:solidFill>
              </a:rPr>
              <a:t> con </a:t>
            </a:r>
            <a:r>
              <a:rPr lang="en-US" sz="1000" dirty="0" err="1">
                <a:solidFill>
                  <a:srgbClr val="73496D"/>
                </a:solidFill>
              </a:rPr>
              <a:t>pedagogía</a:t>
            </a:r>
            <a:r>
              <a:rPr lang="en-US" sz="1000" dirty="0">
                <a:solidFill>
                  <a:srgbClr val="73496D"/>
                </a:solidFill>
              </a:rPr>
              <a:t> actual</a:t>
            </a:r>
          </a:p>
          <a:p>
            <a:pPr>
              <a:lnSpc>
                <a:spcPct val="50000"/>
              </a:lnSpc>
              <a:spcBef>
                <a:spcPct val="50000"/>
              </a:spcBef>
            </a:pPr>
            <a:r>
              <a:rPr lang="en-US" sz="1000" dirty="0"/>
              <a:t>Program 6: Inglés </a:t>
            </a:r>
            <a:r>
              <a:rPr lang="en-US" sz="1000" dirty="0" err="1"/>
              <a:t>como</a:t>
            </a:r>
            <a:r>
              <a:rPr lang="en-US" sz="1000" dirty="0"/>
              <a:t> Segundo </a:t>
            </a:r>
            <a:r>
              <a:rPr lang="en-US" sz="1000" dirty="0" err="1"/>
              <a:t>lenguaje</a:t>
            </a:r>
            <a:r>
              <a:rPr lang="en-US" sz="1000" dirty="0"/>
              <a:t> con </a:t>
            </a:r>
            <a:r>
              <a:rPr lang="en-US" sz="1000" dirty="0" err="1"/>
              <a:t>pedagogía</a:t>
            </a:r>
            <a:r>
              <a:rPr lang="en-US" sz="1000" dirty="0"/>
              <a:t> </a:t>
            </a:r>
            <a:r>
              <a:rPr lang="en-US" sz="1000" dirty="0" err="1"/>
              <a:t>tradicional</a:t>
            </a:r>
            <a:endParaRPr lang="en-US" sz="1200" dirty="0"/>
          </a:p>
        </p:txBody>
      </p:sp>
      <p:sp>
        <p:nvSpPr>
          <p:cNvPr id="164886" name="Text Box 22">
            <a:extLst>
              <a:ext uri="{FF2B5EF4-FFF2-40B4-BE49-F238E27FC236}">
                <a16:creationId xmlns:a16="http://schemas.microsoft.com/office/drawing/2014/main" id="{06D998D5-CB2B-549F-0192-931FF6880F6D}"/>
              </a:ext>
            </a:extLst>
          </p:cNvPr>
          <p:cNvSpPr txBox="1">
            <a:spLocks noChangeArrowheads="1"/>
          </p:cNvSpPr>
          <p:nvPr/>
        </p:nvSpPr>
        <p:spPr bwMode="auto">
          <a:xfrm>
            <a:off x="1514475" y="2647950"/>
            <a:ext cx="1920875" cy="781050"/>
          </a:xfrm>
          <a:prstGeom prst="rect">
            <a:avLst/>
          </a:prstGeom>
          <a:solidFill>
            <a:srgbClr val="FFFFFF"/>
          </a:solidFill>
          <a:ln w="9525" cap="rnd">
            <a:solidFill>
              <a:srgbClr val="000000"/>
            </a:solidFill>
            <a:prstDash val="sysDot"/>
            <a:miter lim="800000"/>
            <a:headEnd/>
            <a:tailEnd/>
          </a:ln>
        </p:spPr>
        <p:txBody>
          <a:bodyPr>
            <a:prstTxWarp prst="textNoShape">
              <a:avLst/>
            </a:prstTxWarp>
          </a:bodyPr>
          <a:lstStyle/>
          <a:p>
            <a:r>
              <a:rPr lang="en-US" sz="1000" dirty="0" err="1">
                <a:solidFill>
                  <a:srgbClr val="A50021"/>
                </a:solidFill>
              </a:rPr>
              <a:t>Promedio</a:t>
            </a:r>
            <a:r>
              <a:rPr lang="en-US" sz="1000" dirty="0">
                <a:solidFill>
                  <a:srgbClr val="A50021"/>
                </a:solidFill>
              </a:rPr>
              <a:t> del </a:t>
            </a:r>
            <a:r>
              <a:rPr lang="en-US" sz="1000" dirty="0" err="1">
                <a:solidFill>
                  <a:srgbClr val="A50021"/>
                </a:solidFill>
              </a:rPr>
              <a:t>aprovechamiento</a:t>
            </a:r>
            <a:r>
              <a:rPr lang="en-US" sz="1000" dirty="0">
                <a:solidFill>
                  <a:srgbClr val="A50021"/>
                </a:solidFill>
              </a:rPr>
              <a:t> </a:t>
            </a:r>
            <a:r>
              <a:rPr lang="en-US" sz="1000" dirty="0" err="1">
                <a:solidFill>
                  <a:srgbClr val="A50021"/>
                </a:solidFill>
              </a:rPr>
              <a:t>académico</a:t>
            </a:r>
            <a:r>
              <a:rPr lang="en-US" sz="1000" dirty="0">
                <a:solidFill>
                  <a:srgbClr val="A50021"/>
                </a:solidFill>
              </a:rPr>
              <a:t> de </a:t>
            </a:r>
            <a:r>
              <a:rPr lang="en-US" sz="1000" dirty="0" err="1">
                <a:solidFill>
                  <a:srgbClr val="A50021"/>
                </a:solidFill>
              </a:rPr>
              <a:t>estudiantes</a:t>
            </a:r>
            <a:r>
              <a:rPr lang="en-US" sz="1000" dirty="0">
                <a:solidFill>
                  <a:srgbClr val="A50021"/>
                </a:solidFill>
              </a:rPr>
              <a:t> </a:t>
            </a:r>
            <a:r>
              <a:rPr lang="en-US" sz="1000" dirty="0" err="1">
                <a:solidFill>
                  <a:srgbClr val="A50021"/>
                </a:solidFill>
              </a:rPr>
              <a:t>anglo-parlantes</a:t>
            </a:r>
            <a:r>
              <a:rPr lang="en-US" sz="1000" dirty="0">
                <a:solidFill>
                  <a:srgbClr val="A50021"/>
                </a:solidFill>
              </a:rPr>
              <a:t> </a:t>
            </a:r>
            <a:r>
              <a:rPr lang="en-US" sz="1000" dirty="0" err="1">
                <a:solidFill>
                  <a:srgbClr val="A50021"/>
                </a:solidFill>
              </a:rPr>
              <a:t>crciendo</a:t>
            </a:r>
            <a:r>
              <a:rPr lang="en-US" sz="1000" dirty="0">
                <a:solidFill>
                  <a:srgbClr val="A50021"/>
                </a:solidFill>
              </a:rPr>
              <a:t> un </a:t>
            </a:r>
            <a:r>
              <a:rPr lang="en-US" sz="1000" dirty="0" err="1">
                <a:solidFill>
                  <a:srgbClr val="A50021"/>
                </a:solidFill>
              </a:rPr>
              <a:t>año</a:t>
            </a:r>
            <a:r>
              <a:rPr lang="en-US" sz="1000" dirty="0">
                <a:solidFill>
                  <a:srgbClr val="A50021"/>
                </a:solidFill>
              </a:rPr>
              <a:t> </a:t>
            </a:r>
            <a:r>
              <a:rPr lang="en-US" sz="1000" dirty="0" err="1">
                <a:solidFill>
                  <a:srgbClr val="A50021"/>
                </a:solidFill>
              </a:rPr>
              <a:t>en</a:t>
            </a:r>
            <a:r>
              <a:rPr lang="en-US" sz="1000" dirty="0">
                <a:solidFill>
                  <a:srgbClr val="A50021"/>
                </a:solidFill>
              </a:rPr>
              <a:t> </a:t>
            </a:r>
            <a:r>
              <a:rPr lang="en-US" sz="1000" dirty="0" err="1">
                <a:solidFill>
                  <a:srgbClr val="A50021"/>
                </a:solidFill>
              </a:rPr>
              <a:t>cada</a:t>
            </a:r>
            <a:r>
              <a:rPr lang="en-US" sz="1000" dirty="0">
                <a:solidFill>
                  <a:srgbClr val="A50021"/>
                </a:solidFill>
              </a:rPr>
              <a:t> </a:t>
            </a:r>
            <a:r>
              <a:rPr lang="en-US" sz="1000" dirty="0" err="1">
                <a:solidFill>
                  <a:srgbClr val="A50021"/>
                </a:solidFill>
              </a:rPr>
              <a:t>grado</a:t>
            </a:r>
            <a:r>
              <a:rPr lang="en-US" sz="1000" dirty="0">
                <a:solidFill>
                  <a:srgbClr val="A50021"/>
                </a:solidFill>
              </a:rPr>
              <a:t> consecutive.</a:t>
            </a:r>
            <a:endParaRPr lang="en-US" dirty="0">
              <a:solidFill>
                <a:srgbClr val="A50021"/>
              </a:solidFill>
            </a:endParaRPr>
          </a:p>
        </p:txBody>
      </p:sp>
      <p:sp>
        <p:nvSpPr>
          <p:cNvPr id="22" name="TextBox 21">
            <a:extLst>
              <a:ext uri="{FF2B5EF4-FFF2-40B4-BE49-F238E27FC236}">
                <a16:creationId xmlns:a16="http://schemas.microsoft.com/office/drawing/2014/main" id="{9D0C1586-9CC6-D607-E85A-E2BF777FDBEF}"/>
              </a:ext>
            </a:extLst>
          </p:cNvPr>
          <p:cNvSpPr txBox="1"/>
          <p:nvPr/>
        </p:nvSpPr>
        <p:spPr>
          <a:xfrm>
            <a:off x="3494067" y="6667082"/>
            <a:ext cx="1858201" cy="215444"/>
          </a:xfrm>
          <a:prstGeom prst="rect">
            <a:avLst/>
          </a:prstGeom>
          <a:noFill/>
        </p:spPr>
        <p:txBody>
          <a:bodyPr wrap="none" rtlCol="0">
            <a:spAutoFit/>
          </a:bodyPr>
          <a:lstStyle/>
          <a:p>
            <a:r>
              <a:rPr lang="en-US" sz="800" dirty="0"/>
              <a:t>© Center for Teaching for Biliteracy, LLC</a:t>
            </a:r>
          </a:p>
        </p:txBody>
      </p:sp>
      <p:sp>
        <p:nvSpPr>
          <p:cNvPr id="2" name="Footer Placeholder 1">
            <a:extLst>
              <a:ext uri="{FF2B5EF4-FFF2-40B4-BE49-F238E27FC236}">
                <a16:creationId xmlns:a16="http://schemas.microsoft.com/office/drawing/2014/main" id="{270AFDC1-FC4A-B980-6D9D-94107D07F152}"/>
              </a:ext>
            </a:extLst>
          </p:cNvPr>
          <p:cNvSpPr>
            <a:spLocks noGrp="1"/>
          </p:cNvSpPr>
          <p:nvPr>
            <p:ph type="ftr" sz="quarter" idx="11"/>
          </p:nvPr>
        </p:nvSpPr>
        <p:spPr/>
        <p:txBody>
          <a:bodyPr/>
          <a:lstStyle/>
          <a:p>
            <a:endParaRPr lang="en-US"/>
          </a:p>
        </p:txBody>
      </p:sp>
      <p:sp>
        <p:nvSpPr>
          <p:cNvPr id="4" name="TextBox 3">
            <a:extLst>
              <a:ext uri="{FF2B5EF4-FFF2-40B4-BE49-F238E27FC236}">
                <a16:creationId xmlns:a16="http://schemas.microsoft.com/office/drawing/2014/main" id="{A72FB9B9-862A-BE8B-0C8D-429C594E324C}"/>
              </a:ext>
            </a:extLst>
          </p:cNvPr>
          <p:cNvSpPr txBox="1"/>
          <p:nvPr/>
        </p:nvSpPr>
        <p:spPr>
          <a:xfrm>
            <a:off x="7467600" y="1223963"/>
            <a:ext cx="1158074" cy="523220"/>
          </a:xfrm>
          <a:prstGeom prst="rect">
            <a:avLst/>
          </a:prstGeom>
          <a:solidFill>
            <a:srgbClr val="FFFF00"/>
          </a:solidFill>
        </p:spPr>
        <p:txBody>
          <a:bodyPr wrap="none" rtlCol="0">
            <a:spAutoFit/>
          </a:bodyPr>
          <a:lstStyle/>
          <a:p>
            <a:r>
              <a:rPr lang="en-US" sz="2800" b="1" dirty="0"/>
              <a:t>Page 7</a:t>
            </a:r>
          </a:p>
        </p:txBody>
      </p:sp>
      <p:sp>
        <p:nvSpPr>
          <p:cNvPr id="3" name="TextBox 2">
            <a:extLst>
              <a:ext uri="{FF2B5EF4-FFF2-40B4-BE49-F238E27FC236}">
                <a16:creationId xmlns:a16="http://schemas.microsoft.com/office/drawing/2014/main" id="{9281A702-4395-9F1E-B632-38D9EAD4CD3D}"/>
              </a:ext>
            </a:extLst>
          </p:cNvPr>
          <p:cNvSpPr txBox="1"/>
          <p:nvPr/>
        </p:nvSpPr>
        <p:spPr>
          <a:xfrm>
            <a:off x="6477000" y="3086100"/>
            <a:ext cx="2439386" cy="1754326"/>
          </a:xfrm>
          <a:prstGeom prst="rect">
            <a:avLst/>
          </a:prstGeom>
          <a:solidFill>
            <a:schemeClr val="accent6">
              <a:lumMod val="20000"/>
              <a:lumOff val="80000"/>
            </a:schemeClr>
          </a:solidFill>
        </p:spPr>
        <p:txBody>
          <a:bodyPr wrap="none" rtlCol="0">
            <a:spAutoFit/>
          </a:bodyPr>
          <a:lstStyle/>
          <a:p>
            <a:r>
              <a:rPr lang="en-US" b="1" dirty="0" err="1"/>
              <a:t>Equidad</a:t>
            </a:r>
            <a:r>
              <a:rPr lang="en-US" b="1" dirty="0"/>
              <a:t> </a:t>
            </a:r>
            <a:r>
              <a:rPr lang="en-US" b="1" dirty="0" err="1"/>
              <a:t>educativa</a:t>
            </a:r>
            <a:r>
              <a:rPr lang="en-US" dirty="0"/>
              <a:t>:</a:t>
            </a:r>
          </a:p>
          <a:p>
            <a:endParaRPr lang="en-US" dirty="0"/>
          </a:p>
          <a:p>
            <a:r>
              <a:rPr lang="en-US" b="1" dirty="0"/>
              <a:t>¿</a:t>
            </a:r>
            <a:r>
              <a:rPr lang="en-US" b="1" dirty="0" err="1"/>
              <a:t>Cuál</a:t>
            </a:r>
            <a:r>
              <a:rPr lang="en-US" b="1" dirty="0"/>
              <a:t> es </a:t>
            </a:r>
            <a:r>
              <a:rPr lang="en-US" b="1" dirty="0" err="1"/>
              <a:t>el</a:t>
            </a:r>
            <a:r>
              <a:rPr lang="en-US" b="1" dirty="0"/>
              <a:t> </a:t>
            </a:r>
            <a:r>
              <a:rPr lang="en-US" b="1" dirty="0" err="1"/>
              <a:t>patrón</a:t>
            </a:r>
            <a:r>
              <a:rPr lang="en-US" b="1" dirty="0"/>
              <a:t> de</a:t>
            </a:r>
          </a:p>
          <a:p>
            <a:r>
              <a:rPr lang="en-US" b="1" dirty="0"/>
              <a:t>la re-</a:t>
            </a:r>
            <a:r>
              <a:rPr lang="en-US" b="1" dirty="0" err="1"/>
              <a:t>clasificación</a:t>
            </a:r>
            <a:r>
              <a:rPr lang="en-US" b="1" dirty="0"/>
              <a:t> de </a:t>
            </a:r>
            <a:r>
              <a:rPr lang="en-US" b="1" dirty="0" err="1"/>
              <a:t>los</a:t>
            </a:r>
            <a:endParaRPr lang="en-US" b="1" dirty="0"/>
          </a:p>
          <a:p>
            <a:r>
              <a:rPr lang="en-US" b="1" dirty="0" err="1"/>
              <a:t>bilingües</a:t>
            </a:r>
            <a:r>
              <a:rPr lang="en-US" b="1" dirty="0"/>
              <a:t> </a:t>
            </a:r>
            <a:r>
              <a:rPr lang="en-US" b="1" dirty="0" err="1"/>
              <a:t>emergentes</a:t>
            </a:r>
            <a:r>
              <a:rPr lang="en-US" b="1" dirty="0"/>
              <a:t> </a:t>
            </a:r>
          </a:p>
          <a:p>
            <a:r>
              <a:rPr lang="en-US" b="1" dirty="0" err="1"/>
              <a:t>en</a:t>
            </a:r>
            <a:r>
              <a:rPr lang="en-US" b="1" dirty="0"/>
              <a:t> </a:t>
            </a:r>
            <a:r>
              <a:rPr lang="en-US" b="1" dirty="0" err="1"/>
              <a:t>inglés</a:t>
            </a:r>
            <a:r>
              <a:rPr lang="en-US" b="1" dirty="0"/>
              <a:t>? </a:t>
            </a:r>
          </a:p>
        </p:txBody>
      </p:sp>
    </p:spTree>
    <p:extLst>
      <p:ext uri="{BB962C8B-B14F-4D97-AF65-F5344CB8AC3E}">
        <p14:creationId xmlns:p14="http://schemas.microsoft.com/office/powerpoint/2010/main" val="247544489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1FB6EA-36BC-373C-35A5-3750E366A300}"/>
              </a:ext>
            </a:extLst>
          </p:cNvPr>
          <p:cNvSpPr>
            <a:spLocks noGrp="1"/>
          </p:cNvSpPr>
          <p:nvPr>
            <p:ph idx="1"/>
          </p:nvPr>
        </p:nvSpPr>
        <p:spPr>
          <a:xfrm>
            <a:off x="119945" y="996049"/>
            <a:ext cx="8904109" cy="4782878"/>
          </a:xfrm>
        </p:spPr>
        <p:txBody>
          <a:bodyPr/>
          <a:lstStyle/>
          <a:p>
            <a:pPr marL="0" indent="0">
              <a:buNone/>
            </a:pPr>
            <a:r>
              <a:rPr lang="en-US" sz="4200" dirty="0"/>
              <a:t>En </a:t>
            </a:r>
            <a:r>
              <a:rPr lang="en-US" sz="4200" dirty="0" err="1"/>
              <a:t>el</a:t>
            </a:r>
            <a:r>
              <a:rPr lang="en-US" sz="4200" dirty="0"/>
              <a:t> </a:t>
            </a:r>
            <a:r>
              <a:rPr lang="en-US" sz="4200" dirty="0" err="1"/>
              <a:t>tercer</a:t>
            </a:r>
            <a:r>
              <a:rPr lang="en-US" sz="4200" dirty="0"/>
              <a:t> </a:t>
            </a:r>
            <a:r>
              <a:rPr lang="en-US" sz="4200" dirty="0" err="1"/>
              <a:t>grado</a:t>
            </a:r>
            <a:r>
              <a:rPr lang="en-US" sz="4200" dirty="0"/>
              <a:t>, </a:t>
            </a:r>
            <a:r>
              <a:rPr lang="en-US" sz="4200" dirty="0" err="1"/>
              <a:t>los</a:t>
            </a:r>
            <a:r>
              <a:rPr lang="en-US" sz="4200" dirty="0"/>
              <a:t> </a:t>
            </a:r>
            <a:r>
              <a:rPr lang="en-US" sz="4200" dirty="0" err="1"/>
              <a:t>estudiantes</a:t>
            </a:r>
            <a:r>
              <a:rPr lang="en-US" sz="4200" dirty="0"/>
              <a:t> que </a:t>
            </a:r>
            <a:r>
              <a:rPr lang="en-US" sz="4200" dirty="0" err="1"/>
              <a:t>estaban</a:t>
            </a:r>
            <a:r>
              <a:rPr lang="en-US" sz="4200" dirty="0"/>
              <a:t> </a:t>
            </a:r>
            <a:r>
              <a:rPr lang="en-US" sz="4200" dirty="0" err="1"/>
              <a:t>trabajando</a:t>
            </a:r>
            <a:r>
              <a:rPr lang="en-US" sz="4200" dirty="0"/>
              <a:t> la </a:t>
            </a:r>
            <a:r>
              <a:rPr lang="en-US" sz="4200" dirty="0" err="1">
                <a:solidFill>
                  <a:srgbClr val="FF0000"/>
                </a:solidFill>
              </a:rPr>
              <a:t>lectoescritura</a:t>
            </a:r>
            <a:r>
              <a:rPr lang="en-US" sz="4200" dirty="0">
                <a:solidFill>
                  <a:srgbClr val="FF0000"/>
                </a:solidFill>
              </a:rPr>
              <a:t> </a:t>
            </a:r>
            <a:r>
              <a:rPr lang="en-US" sz="4200" dirty="0" err="1">
                <a:solidFill>
                  <a:srgbClr val="FF0000"/>
                </a:solidFill>
              </a:rPr>
              <a:t>simultánea</a:t>
            </a:r>
            <a:r>
              <a:rPr lang="en-US" sz="4200" dirty="0">
                <a:solidFill>
                  <a:srgbClr val="FF0000"/>
                </a:solidFill>
              </a:rPr>
              <a:t> de K-3 </a:t>
            </a:r>
            <a:r>
              <a:rPr lang="en-US" sz="4200" dirty="0" err="1"/>
              <a:t>tuvieron</a:t>
            </a:r>
            <a:r>
              <a:rPr lang="en-US" sz="4200" dirty="0"/>
              <a:t> un </a:t>
            </a:r>
            <a:r>
              <a:rPr lang="en-US" sz="4200" dirty="0" err="1"/>
              <a:t>aprovechamiento</a:t>
            </a:r>
            <a:r>
              <a:rPr lang="en-US" sz="4200" dirty="0"/>
              <a:t> </a:t>
            </a:r>
            <a:r>
              <a:rPr lang="en-US" sz="4200" dirty="0" err="1"/>
              <a:t>académico</a:t>
            </a:r>
            <a:r>
              <a:rPr lang="en-US" sz="4200" dirty="0"/>
              <a:t> </a:t>
            </a:r>
            <a:r>
              <a:rPr lang="en-US" sz="4200" dirty="0" err="1"/>
              <a:t>considerablemente</a:t>
            </a:r>
            <a:r>
              <a:rPr lang="en-US" sz="4200" dirty="0"/>
              <a:t> </a:t>
            </a:r>
            <a:r>
              <a:rPr lang="en-US" sz="4200" dirty="0" err="1"/>
              <a:t>más</a:t>
            </a:r>
            <a:r>
              <a:rPr lang="en-US" sz="4200" dirty="0"/>
              <a:t> alto </a:t>
            </a:r>
            <a:r>
              <a:rPr lang="en-US" sz="4200" dirty="0" err="1"/>
              <a:t>en</a:t>
            </a:r>
            <a:r>
              <a:rPr lang="en-US" sz="4200" dirty="0"/>
              <a:t> </a:t>
            </a:r>
            <a:r>
              <a:rPr lang="en-US" sz="4200" dirty="0" err="1"/>
              <a:t>todas</a:t>
            </a:r>
            <a:r>
              <a:rPr lang="en-US" sz="4200" dirty="0"/>
              <a:t> las </a:t>
            </a:r>
            <a:r>
              <a:rPr lang="en-US" sz="4200" dirty="0" err="1"/>
              <a:t>medidas</a:t>
            </a:r>
            <a:r>
              <a:rPr lang="en-US" sz="4200" dirty="0"/>
              <a:t> a </a:t>
            </a:r>
            <a:r>
              <a:rPr lang="en-US" sz="4200" dirty="0" err="1"/>
              <a:t>comparación</a:t>
            </a:r>
            <a:r>
              <a:rPr lang="en-US" sz="4200" dirty="0"/>
              <a:t> con </a:t>
            </a:r>
            <a:r>
              <a:rPr lang="en-US" sz="4200" dirty="0" err="1"/>
              <a:t>los</a:t>
            </a:r>
            <a:r>
              <a:rPr lang="en-US" sz="4200" dirty="0"/>
              <a:t> </a:t>
            </a:r>
            <a:r>
              <a:rPr lang="en-US" sz="4200" dirty="0" err="1"/>
              <a:t>estudiantes</a:t>
            </a:r>
            <a:r>
              <a:rPr lang="en-US" sz="4200" dirty="0"/>
              <a:t> </a:t>
            </a:r>
            <a:r>
              <a:rPr lang="en-US" sz="4200" dirty="0" err="1"/>
              <a:t>trabajando</a:t>
            </a:r>
            <a:r>
              <a:rPr lang="en-US" sz="4200" dirty="0"/>
              <a:t> la </a:t>
            </a:r>
            <a:r>
              <a:rPr lang="en-US" sz="4200" dirty="0" err="1">
                <a:solidFill>
                  <a:srgbClr val="FF0000"/>
                </a:solidFill>
              </a:rPr>
              <a:t>lectoescritura</a:t>
            </a:r>
            <a:r>
              <a:rPr lang="en-US" sz="4200" dirty="0">
                <a:solidFill>
                  <a:srgbClr val="FF0000"/>
                </a:solidFill>
              </a:rPr>
              <a:t> </a:t>
            </a:r>
            <a:r>
              <a:rPr lang="en-US" sz="4200" dirty="0" err="1">
                <a:solidFill>
                  <a:srgbClr val="FF0000"/>
                </a:solidFill>
              </a:rPr>
              <a:t>secuencial</a:t>
            </a:r>
            <a:r>
              <a:rPr lang="en-US" sz="4200" dirty="0">
                <a:solidFill>
                  <a:srgbClr val="FF0000"/>
                </a:solidFill>
              </a:rPr>
              <a:t> K-3. </a:t>
            </a:r>
            <a:r>
              <a:rPr lang="en-US" sz="4200" dirty="0"/>
              <a:t>(Sonia Soltero-Gonzalez et al  2016)</a:t>
            </a:r>
          </a:p>
        </p:txBody>
      </p:sp>
      <p:sp>
        <p:nvSpPr>
          <p:cNvPr id="4" name="TextBox 3">
            <a:extLst>
              <a:ext uri="{FF2B5EF4-FFF2-40B4-BE49-F238E27FC236}">
                <a16:creationId xmlns:a16="http://schemas.microsoft.com/office/drawing/2014/main" id="{1FF2C44C-8E34-650F-CF04-1B001212065E}"/>
              </a:ext>
            </a:extLst>
          </p:cNvPr>
          <p:cNvSpPr txBox="1"/>
          <p:nvPr/>
        </p:nvSpPr>
        <p:spPr>
          <a:xfrm>
            <a:off x="2517307" y="161534"/>
            <a:ext cx="3522311" cy="830997"/>
          </a:xfrm>
          <a:prstGeom prst="rect">
            <a:avLst/>
          </a:prstGeom>
          <a:noFill/>
        </p:spPr>
        <p:txBody>
          <a:bodyPr wrap="none" rtlCol="0">
            <a:spAutoFit/>
          </a:bodyPr>
          <a:lstStyle/>
          <a:p>
            <a:r>
              <a:rPr lang="en-US" altLang="en-US" sz="4800" b="1" dirty="0" err="1">
                <a:ea typeface="ＭＳ Ｐゴシック" panose="020B0600070205080204" pitchFamily="34" charset="-128"/>
              </a:rPr>
              <a:t>Investigación</a:t>
            </a:r>
            <a:endParaRPr lang="en-US" sz="4800" dirty="0"/>
          </a:p>
        </p:txBody>
      </p:sp>
      <p:pic>
        <p:nvPicPr>
          <p:cNvPr id="5" name="Picture 10">
            <a:extLst>
              <a:ext uri="{FF2B5EF4-FFF2-40B4-BE49-F238E27FC236}">
                <a16:creationId xmlns:a16="http://schemas.microsoft.com/office/drawing/2014/main" id="{25BC5A96-C1C9-C287-40CB-A890584D6F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20870" y="344774"/>
            <a:ext cx="703185" cy="62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497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2181-2317-70AA-5A22-ABDECB662A05}"/>
              </a:ext>
            </a:extLst>
          </p:cNvPr>
          <p:cNvSpPr>
            <a:spLocks noGrp="1"/>
          </p:cNvSpPr>
          <p:nvPr>
            <p:ph type="title" idx="4294967295"/>
          </p:nvPr>
        </p:nvSpPr>
        <p:spPr>
          <a:xfrm>
            <a:off x="0" y="274638"/>
            <a:ext cx="8999538" cy="1143000"/>
          </a:xfrm>
          <a:prstGeom prst="rect">
            <a:avLst/>
          </a:prstGeom>
        </p:spPr>
        <p:txBody>
          <a:bodyPr/>
          <a:lstStyle/>
          <a:p>
            <a:r>
              <a:rPr lang="en-US" b="1" dirty="0"/>
              <a:t>A </a:t>
            </a:r>
            <a:r>
              <a:rPr lang="en-US" b="1" dirty="0" err="1"/>
              <a:t>raíz</a:t>
            </a:r>
            <a:r>
              <a:rPr lang="en-US" b="1" dirty="0"/>
              <a:t> de la </a:t>
            </a:r>
            <a:r>
              <a:rPr lang="en-US" b="1" dirty="0" err="1"/>
              <a:t>capacitación</a:t>
            </a:r>
            <a:r>
              <a:rPr lang="en-US" b="1" dirty="0"/>
              <a:t> </a:t>
            </a:r>
            <a:r>
              <a:rPr lang="en-US" b="1" dirty="0" err="1"/>
              <a:t>profesional</a:t>
            </a:r>
            <a:r>
              <a:rPr lang="en-US" b="1" dirty="0"/>
              <a:t> de hoy</a:t>
            </a:r>
            <a:r>
              <a:rPr lang="is-IS" b="1" dirty="0"/>
              <a:t>, los participantes podrán...</a:t>
            </a:r>
            <a:endParaRPr lang="en-US" dirty="0"/>
          </a:p>
        </p:txBody>
      </p:sp>
      <p:sp>
        <p:nvSpPr>
          <p:cNvPr id="3" name="Content Placeholder 2">
            <a:extLst>
              <a:ext uri="{FF2B5EF4-FFF2-40B4-BE49-F238E27FC236}">
                <a16:creationId xmlns:a16="http://schemas.microsoft.com/office/drawing/2014/main" id="{06D44478-07ED-A7B1-4BE1-E54F94A9E3BC}"/>
              </a:ext>
            </a:extLst>
          </p:cNvPr>
          <p:cNvSpPr>
            <a:spLocks noGrp="1"/>
          </p:cNvSpPr>
          <p:nvPr>
            <p:ph idx="4294967295"/>
          </p:nvPr>
        </p:nvSpPr>
        <p:spPr>
          <a:xfrm>
            <a:off x="188686" y="1600200"/>
            <a:ext cx="8839200" cy="4525963"/>
          </a:xfrm>
          <a:prstGeom prst="rect">
            <a:avLst/>
          </a:prstGeom>
        </p:spPr>
        <p:txBody>
          <a:bodyPr/>
          <a:lstStyle/>
          <a:p>
            <a:pPr lvl="0"/>
            <a:r>
              <a:rPr lang="es-ES" sz="2800" dirty="0"/>
              <a:t>Participar en un ejemplo de instrucción modelo y poder describir cómo el ambiente del salón y la lectoescritura bilingüe reflejan las mejores prácticas para los estudiantes bilingües en desarrollo</a:t>
            </a:r>
            <a:endParaRPr lang="en-US" sz="2800" dirty="0"/>
          </a:p>
          <a:p>
            <a:pPr lvl="0"/>
            <a:r>
              <a:rPr lang="es-ES" sz="2800" dirty="0"/>
              <a:t>Describir cómo los apoyos para el desarrollo del lenguaje (apoyos sensoriales, gráficos e interactivos), junto con el uso de los niveles de competencia de lenguaje de los estudiantes, son incluidos dentro de la instrucción en español y en inglés</a:t>
            </a:r>
            <a:endParaRPr lang="en-US" sz="2800" dirty="0"/>
          </a:p>
          <a:p>
            <a:pPr lvl="0"/>
            <a:r>
              <a:rPr lang="es-ES" sz="2800" dirty="0"/>
              <a:t>Identificar y describir las estrategias que son efectivas para la enseñanza tanto en español e inglés</a:t>
            </a:r>
            <a:endParaRPr lang="en-US" sz="2800" dirty="0"/>
          </a:p>
          <a:p>
            <a:endParaRPr lang="en-US" dirty="0"/>
          </a:p>
        </p:txBody>
      </p:sp>
    </p:spTree>
    <p:extLst>
      <p:ext uri="{BB962C8B-B14F-4D97-AF65-F5344CB8AC3E}">
        <p14:creationId xmlns:p14="http://schemas.microsoft.com/office/powerpoint/2010/main" val="383385472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536EA-C975-20C5-74B8-112B74FA0A6F}"/>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3E6AF87D-3B46-6A03-5222-471415100F3D}"/>
              </a:ext>
            </a:extLst>
          </p:cNvPr>
          <p:cNvGraphicFramePr>
            <a:graphicFrameLocks noGrp="1"/>
          </p:cNvGraphicFramePr>
          <p:nvPr>
            <p:ph idx="1"/>
            <p:extLst>
              <p:ext uri="{D42A27DB-BD31-4B8C-83A1-F6EECF244321}">
                <p14:modId xmlns:p14="http://schemas.microsoft.com/office/powerpoint/2010/main" val="2218582423"/>
              </p:ext>
            </p:extLst>
          </p:nvPr>
        </p:nvGraphicFramePr>
        <p:xfrm>
          <a:off x="0" y="278758"/>
          <a:ext cx="9144000" cy="6799914"/>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493712">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846138">
                <a:tc>
                  <a:txBody>
                    <a:bodyPr/>
                    <a:lstStyle/>
                    <a:p>
                      <a:r>
                        <a:rPr lang="en-US" sz="1800" b="0" dirty="0">
                          <a:solidFill>
                            <a:srgbClr val="1225AC"/>
                          </a:solidFill>
                        </a:rPr>
                        <a:t>Todos</a:t>
                      </a:r>
                      <a:r>
                        <a:rPr lang="en-US" sz="1800" b="0" dirty="0"/>
                        <a:t> </a:t>
                      </a:r>
                      <a:r>
                        <a:rPr lang="en-US" sz="1800" b="0" dirty="0" err="1"/>
                        <a:t>los</a:t>
                      </a:r>
                      <a:r>
                        <a:rPr lang="en-US" sz="1800" b="0" dirty="0"/>
                        <a:t> </a:t>
                      </a:r>
                      <a:r>
                        <a:rPr lang="en-US" sz="1800" b="0" dirty="0" err="1"/>
                        <a:t>estudiantes</a:t>
                      </a:r>
                      <a:r>
                        <a:rPr lang="en-US" sz="1800" b="0" dirty="0"/>
                        <a:t> </a:t>
                      </a:r>
                      <a:r>
                        <a:rPr lang="en-US" sz="1800" b="0" dirty="0" err="1"/>
                        <a:t>tienen</a:t>
                      </a:r>
                      <a:r>
                        <a:rPr lang="en-US" sz="1800" b="0" dirty="0"/>
                        <a:t> un primer </a:t>
                      </a:r>
                      <a:r>
                        <a:rPr lang="en-US" sz="1800" b="0" dirty="0" err="1"/>
                        <a:t>lenguaje</a:t>
                      </a:r>
                      <a:r>
                        <a:rPr lang="en-US" sz="1800" b="0" dirty="0"/>
                        <a:t> (L1) y un </a:t>
                      </a:r>
                      <a:r>
                        <a:rPr lang="en-US" sz="1800" b="0" dirty="0" err="1"/>
                        <a:t>segundo</a:t>
                      </a:r>
                      <a:r>
                        <a:rPr lang="en-US" sz="1800" b="0" dirty="0"/>
                        <a:t> </a:t>
                      </a:r>
                      <a:r>
                        <a:rPr lang="en-US" sz="1800" b="0" dirty="0" err="1"/>
                        <a:t>lenguaje</a:t>
                      </a:r>
                      <a:r>
                        <a:rPr lang="en-US" sz="18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1800" b="0" dirty="0">
                          <a:solidFill>
                            <a:srgbClr val="1225AC"/>
                          </a:solidFill>
                        </a:rPr>
                        <a:t>Muchos</a:t>
                      </a:r>
                      <a:r>
                        <a:rPr lang="en-US" sz="1800" b="0" dirty="0"/>
                        <a:t> </a:t>
                      </a:r>
                      <a:r>
                        <a:rPr lang="en-US" sz="1800" b="0" dirty="0" err="1"/>
                        <a:t>estudiantes</a:t>
                      </a:r>
                      <a:r>
                        <a:rPr lang="en-US" sz="1800" b="0" dirty="0"/>
                        <a:t> son </a:t>
                      </a:r>
                      <a:r>
                        <a:rPr lang="en-US" sz="1800" b="0" dirty="0" err="1"/>
                        <a:t>bilingües</a:t>
                      </a:r>
                      <a:r>
                        <a:rPr lang="en-US" sz="1800" b="0" dirty="0"/>
                        <a:t> </a:t>
                      </a:r>
                      <a:r>
                        <a:rPr lang="en-US" sz="1800" b="0" dirty="0" err="1"/>
                        <a:t>en</a:t>
                      </a:r>
                      <a:r>
                        <a:rPr lang="en-US" sz="1800" b="0" dirty="0"/>
                        <a:t> </a:t>
                      </a:r>
                      <a:r>
                        <a:rPr lang="en-US" sz="1800" b="0" dirty="0" err="1"/>
                        <a:t>desarrollo</a:t>
                      </a:r>
                      <a:r>
                        <a:rPr lang="en-US" sz="1800" b="0" dirty="0"/>
                        <a:t> </a:t>
                      </a:r>
                      <a:r>
                        <a:rPr lang="en-US" sz="1800" b="0" dirty="0" err="1"/>
                        <a:t>cuyo</a:t>
                      </a:r>
                      <a:r>
                        <a:rPr lang="en-US" sz="1800" b="0" dirty="0"/>
                        <a:t> primer </a:t>
                      </a:r>
                      <a:r>
                        <a:rPr lang="en-US" sz="1800" b="0" dirty="0" err="1"/>
                        <a:t>lenguaje</a:t>
                      </a:r>
                      <a:r>
                        <a:rPr lang="en-US" sz="1800" b="0" dirty="0"/>
                        <a:t> es </a:t>
                      </a:r>
                      <a:r>
                        <a:rPr lang="en-US" sz="1800" b="0" dirty="0" err="1"/>
                        <a:t>el</a:t>
                      </a:r>
                      <a:r>
                        <a:rPr lang="en-US" sz="1800" b="0" dirty="0"/>
                        <a:t> </a:t>
                      </a:r>
                      <a:r>
                        <a:rPr lang="en-US" sz="1800" b="0" dirty="0" err="1"/>
                        <a:t>bilingüismo</a:t>
                      </a:r>
                      <a:r>
                        <a:rPr lang="en-US" sz="18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1016000">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sus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Estoy</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1800" b="0" i="0" u="none" strike="noStrike" cap="none" normalizeH="0" baseline="0" dirty="0">
                          <a:ln>
                            <a:noFill/>
                          </a:ln>
                          <a:solidFill>
                            <a:srgbClr val="000000"/>
                          </a:solidFill>
                          <a:effectLst/>
                          <a:latin typeface="Calibri" charset="0"/>
                          <a:ea typeface="ＭＳ Ｐゴシック" charset="-128"/>
                        </a:rPr>
                        <a:t>”</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están</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confundidos</a:t>
                      </a:r>
                      <a:r>
                        <a:rPr kumimoji="0" lang="en-US" altLang="ja-JP" sz="1800" b="0" i="0" u="none" strike="noStrike" cap="none" normalizeH="0" baseline="0" dirty="0">
                          <a:ln>
                            <a:noFill/>
                          </a:ln>
                          <a:solidFill>
                            <a:srgbClr val="000000"/>
                          </a:solidFill>
                          <a:effectLst/>
                          <a:latin typeface="Calibri" charset="0"/>
                          <a:ea typeface="ＭＳ Ｐゴシック" charset="-128"/>
                        </a:rPr>
                        <a:t> y </a:t>
                      </a:r>
                      <a:r>
                        <a:rPr kumimoji="0" lang="en-US" altLang="ja-JP" sz="1800" b="0" i="0" u="none" strike="noStrike" cap="none" normalizeH="0" baseline="0" dirty="0" err="1">
                          <a:ln>
                            <a:noFill/>
                          </a:ln>
                          <a:solidFill>
                            <a:srgbClr val="000000"/>
                          </a:solidFill>
                          <a:effectLst/>
                          <a:latin typeface="Calibri" charset="0"/>
                          <a:ea typeface="ＭＳ Ｐゴシック" charset="-128"/>
                        </a:rPr>
                        <a:t>tienen</a:t>
                      </a:r>
                      <a:r>
                        <a:rPr kumimoji="0" lang="en-US" altLang="ja-JP" sz="1800" b="0" i="0" u="none" strike="noStrike" cap="none" normalizeH="0" baseline="0" dirty="0">
                          <a:ln>
                            <a:noFill/>
                          </a:ln>
                          <a:solidFill>
                            <a:srgbClr val="000000"/>
                          </a:solidFill>
                          <a:effectLst/>
                          <a:latin typeface="Calibri" charset="0"/>
                          <a:ea typeface="ＭＳ Ｐゴシック" charset="-128"/>
                        </a:rPr>
                        <a:t> un </a:t>
                      </a:r>
                      <a:r>
                        <a:rPr kumimoji="0" lang="en-US" altLang="ja-JP" sz="18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1800" b="0" i="0" u="none" strike="noStrike" cap="none" normalizeH="0" baseline="0" dirty="0">
                          <a:ln>
                            <a:noFill/>
                          </a:ln>
                          <a:solidFill>
                            <a:srgbClr val="000000"/>
                          </a:solidFill>
                          <a:effectLst/>
                          <a:latin typeface="Calibri" charset="0"/>
                          <a:ea typeface="ＭＳ Ｐゴシック" charset="-128"/>
                        </a:rPr>
                        <a:t> bajo.</a:t>
                      </a:r>
                      <a:endParaRPr kumimoji="0" lang="en-US" altLang="en-US" sz="18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Como </a:t>
                      </a:r>
                      <a:r>
                        <a:rPr kumimoji="0" lang="en-US" altLang="en-US" sz="1800" b="0" i="0" u="none" strike="noStrike" cap="none" normalizeH="0" baseline="0" dirty="0" err="1">
                          <a:ln>
                            <a:noFill/>
                          </a:ln>
                          <a:solidFill>
                            <a:srgbClr val="000000"/>
                          </a:solidFill>
                          <a:effectLst/>
                          <a:latin typeface="Calibri" charset="0"/>
                          <a:ea typeface="ＭＳ Ｐゴシック" charset="-128"/>
                        </a:rPr>
                        <a:t>parte</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su</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desarrolo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Este </a:t>
                      </a:r>
                      <a:r>
                        <a:rPr kumimoji="0" lang="en-US" altLang="en-US" sz="1800" b="0" i="0" u="none" strike="noStrike" cap="none" normalizeH="0" baseline="0" dirty="0" err="1">
                          <a:ln>
                            <a:noFill/>
                          </a:ln>
                          <a:solidFill>
                            <a:srgbClr val="000000"/>
                          </a:solidFill>
                          <a:effectLst/>
                          <a:latin typeface="Calibri" charset="0"/>
                          <a:ea typeface="ＭＳ Ｐゴシック" charset="-128"/>
                        </a:rPr>
                        <a:t>uso</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es </a:t>
                      </a:r>
                      <a:r>
                        <a:rPr kumimoji="0" lang="en-US" altLang="en-US" sz="18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18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994149">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Calibri" charset="0"/>
                          <a:ea typeface="ＭＳ Ｐゴシック" charset="-128"/>
                        </a:rPr>
                        <a:t>Se </a:t>
                      </a:r>
                      <a:r>
                        <a:rPr kumimoji="0" lang="en-US" altLang="en-US" sz="2800" b="1" i="0" u="none" strike="noStrike" cap="none" normalizeH="0" baseline="0" dirty="0" err="1">
                          <a:ln>
                            <a:noFill/>
                          </a:ln>
                          <a:solidFill>
                            <a:srgbClr val="000000"/>
                          </a:solidFill>
                          <a:effectLst/>
                          <a:latin typeface="Calibri" charset="0"/>
                          <a:ea typeface="ＭＳ Ｐゴシック" charset="-128"/>
                        </a:rPr>
                        <a:t>enseña</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comprensiva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un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(L1) y se </a:t>
                      </a:r>
                      <a:r>
                        <a:rPr kumimoji="0" lang="en-US" altLang="en-US" sz="2800" b="1" i="0" u="none" strike="noStrike" cap="none" normalizeH="0" baseline="0" dirty="0" err="1">
                          <a:ln>
                            <a:noFill/>
                          </a:ln>
                          <a:solidFill>
                            <a:srgbClr val="000000"/>
                          </a:solidFill>
                          <a:effectLst/>
                          <a:latin typeface="Calibri" charset="0"/>
                          <a:ea typeface="ＭＳ Ｐゴシック" charset="-128"/>
                        </a:rPr>
                        <a:t>transiciona</a:t>
                      </a:r>
                      <a:r>
                        <a:rPr kumimoji="0" lang="en-US" altLang="en-US" sz="2800" b="1" i="0" u="none" strike="noStrike" cap="none" normalizeH="0" baseline="0" dirty="0">
                          <a:ln>
                            <a:noFill/>
                          </a:ln>
                          <a:solidFill>
                            <a:srgbClr val="000000"/>
                          </a:solidFill>
                          <a:effectLst/>
                          <a:latin typeface="Calibri" charset="0"/>
                          <a:ea typeface="ＭＳ Ｐゴシック" charset="-128"/>
                        </a:rPr>
                        <a:t> a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el</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otro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sólo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cuando</a:t>
                      </a:r>
                      <a:r>
                        <a:rPr kumimoji="0" lang="en-US" altLang="en-US" sz="2800" b="1" i="0" u="none" strike="noStrike" cap="none" normalizeH="0" baseline="0" dirty="0">
                          <a:ln>
                            <a:noFill/>
                          </a:ln>
                          <a:solidFill>
                            <a:srgbClr val="000000"/>
                          </a:solidFill>
                          <a:effectLst/>
                          <a:latin typeface="Calibri" charset="0"/>
                          <a:ea typeface="ＭＳ Ｐゴシック" charset="-128"/>
                        </a:rPr>
                        <a:t> primero se </a:t>
                      </a:r>
                      <a:r>
                        <a:rPr kumimoji="0" lang="en-US" altLang="en-US" sz="2800" b="1" i="0" u="none" strike="noStrike" cap="none" normalizeH="0" baseline="0" dirty="0" err="1">
                          <a:ln>
                            <a:noFill/>
                          </a:ln>
                          <a:solidFill>
                            <a:srgbClr val="000000"/>
                          </a:solidFill>
                          <a:effectLst/>
                          <a:latin typeface="Calibri" charset="0"/>
                          <a:ea typeface="ＭＳ Ｐゴシック" charset="-128"/>
                        </a:rPr>
                        <a:t>haya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establecido</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monolingüe</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a:ln>
                            <a:noFill/>
                          </a:ln>
                          <a:solidFill>
                            <a:srgbClr val="1225AC"/>
                          </a:solidFill>
                          <a:effectLst/>
                          <a:latin typeface="Calibri" charset="0"/>
                          <a:ea typeface="ＭＳ Ｐゴシック" charset="-128"/>
                        </a:rPr>
                        <a:t>(</a:t>
                      </a:r>
                      <a:r>
                        <a:rPr kumimoji="0" lang="en-US" altLang="en-US" sz="2800" b="1"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800" b="1" i="0" u="none" strike="noStrike" cap="none" normalizeH="0" baseline="0" dirty="0">
                          <a:ln>
                            <a:noFill/>
                          </a:ln>
                          <a:solidFill>
                            <a:srgbClr val="1225AC"/>
                          </a:solidFill>
                          <a:effectLst/>
                          <a:latin typeface="Calibri" charset="0"/>
                          <a:ea typeface="ＭＳ Ｐゴシック" charset="-128"/>
                        </a:rPr>
                        <a:t> </a:t>
                      </a:r>
                      <a:r>
                        <a:rPr kumimoji="0" lang="en-US" altLang="en-US" sz="2800" b="1" i="0" u="none" strike="noStrike" cap="none" normalizeH="0" baseline="0" dirty="0" err="1">
                          <a:ln>
                            <a:noFill/>
                          </a:ln>
                          <a:solidFill>
                            <a:srgbClr val="1225AC"/>
                          </a:solidFill>
                          <a:effectLst/>
                          <a:latin typeface="Calibri" charset="0"/>
                          <a:ea typeface="ＭＳ Ｐゴシック" charset="-128"/>
                        </a:rPr>
                        <a:t>secuencial</a:t>
                      </a:r>
                      <a:r>
                        <a:rPr kumimoji="0" lang="en-US" altLang="en-US" sz="2800" b="1"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Calibri" charset="0"/>
                          <a:ea typeface="ＭＳ Ｐゴシック" charset="-128"/>
                        </a:rPr>
                        <a:t>Se </a:t>
                      </a:r>
                      <a:r>
                        <a:rPr kumimoji="0" lang="en-US" altLang="en-US" sz="2800" b="1" i="0" u="none" strike="noStrike" cap="none" normalizeH="0" baseline="0" dirty="0" err="1">
                          <a:ln>
                            <a:noFill/>
                          </a:ln>
                          <a:solidFill>
                            <a:srgbClr val="000000"/>
                          </a:solidFill>
                          <a:effectLst/>
                          <a:latin typeface="Calibri" charset="0"/>
                          <a:ea typeface="ＭＳ Ｐゴシック" charset="-128"/>
                        </a:rPr>
                        <a:t>enseña</a:t>
                      </a:r>
                      <a:r>
                        <a:rPr kumimoji="0" lang="en-US" altLang="en-US" sz="2800" b="1" i="0" u="none" strike="noStrike" cap="none" normalizeH="0" baseline="0" dirty="0">
                          <a:ln>
                            <a:noFill/>
                          </a:ln>
                          <a:solidFill>
                            <a:srgbClr val="000000"/>
                          </a:solidFill>
                          <a:effectLst/>
                          <a:latin typeface="Calibri" charset="0"/>
                          <a:ea typeface="ＭＳ Ｐゴシック" charset="-128"/>
                        </a:rPr>
                        <a:t> la </a:t>
                      </a:r>
                      <a:r>
                        <a:rPr kumimoji="0" lang="en-US" altLang="en-US" sz="28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comprensiva</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los</a:t>
                      </a:r>
                      <a:r>
                        <a:rPr kumimoji="0" lang="en-US" altLang="en-US" sz="2800" b="1" i="0" u="none" strike="noStrike" cap="none" normalizeH="0" baseline="0" dirty="0">
                          <a:ln>
                            <a:noFill/>
                          </a:ln>
                          <a:solidFill>
                            <a:srgbClr val="000000"/>
                          </a:solidFill>
                          <a:effectLst/>
                          <a:latin typeface="Calibri" charset="0"/>
                          <a:ea typeface="ＭＳ Ｐゴシック" charset="-128"/>
                        </a:rPr>
                        <a:t> 2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empezando</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en</a:t>
                      </a:r>
                      <a:r>
                        <a:rPr kumimoji="0" lang="en-US" altLang="en-US" sz="2800" b="1" i="0" u="none" strike="noStrike" cap="none" normalizeH="0" baseline="0" dirty="0">
                          <a:ln>
                            <a:noFill/>
                          </a:ln>
                          <a:solidFill>
                            <a:srgbClr val="000000"/>
                          </a:solidFill>
                          <a:effectLst/>
                          <a:latin typeface="Calibri" charset="0"/>
                          <a:ea typeface="ＭＳ Ｐゴシック" charset="-128"/>
                        </a:rPr>
                        <a:t> kinder y se les </a:t>
                      </a:r>
                      <a:r>
                        <a:rPr kumimoji="0" lang="en-US" altLang="en-US" sz="2800" b="1" i="0" u="none" strike="noStrike" cap="none" normalizeH="0" baseline="0" dirty="0" err="1">
                          <a:ln>
                            <a:noFill/>
                          </a:ln>
                          <a:solidFill>
                            <a:srgbClr val="000000"/>
                          </a:solidFill>
                          <a:effectLst/>
                          <a:latin typeface="Calibri" charset="0"/>
                          <a:ea typeface="ＭＳ Ｐゴシック" charset="-128"/>
                        </a:rPr>
                        <a:t>ayuda</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los</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err="1">
                          <a:ln>
                            <a:noFill/>
                          </a:ln>
                          <a:solidFill>
                            <a:srgbClr val="000000"/>
                          </a:solidFill>
                          <a:effectLst/>
                          <a:latin typeface="Calibri" charset="0"/>
                          <a:ea typeface="ＭＳ Ｐゴシック" charset="-128"/>
                        </a:rPr>
                        <a:t>estudiantes</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transferir</a:t>
                      </a:r>
                      <a:r>
                        <a:rPr kumimoji="0" lang="en-US" altLang="en-US" sz="2800" b="1" i="0" u="none" strike="noStrike" cap="none" normalizeH="0" baseline="0" dirty="0">
                          <a:ln>
                            <a:noFill/>
                          </a:ln>
                          <a:solidFill>
                            <a:srgbClr val="000000"/>
                          </a:solidFill>
                          <a:effectLst/>
                          <a:latin typeface="Calibri" charset="0"/>
                          <a:ea typeface="ＭＳ Ｐゴシック" charset="-128"/>
                        </a:rPr>
                        <a:t> de un </a:t>
                      </a:r>
                      <a:r>
                        <a:rPr kumimoji="0" lang="en-US" altLang="en-US" sz="2800" b="1" i="0" u="none" strike="noStrike" cap="none" normalizeH="0" baseline="0" dirty="0" err="1">
                          <a:ln>
                            <a:noFill/>
                          </a:ln>
                          <a:solidFill>
                            <a:srgbClr val="000000"/>
                          </a:solidFill>
                          <a:effectLst/>
                          <a:latin typeface="Calibri" charset="0"/>
                          <a:ea typeface="ＭＳ Ｐゴシック" charset="-128"/>
                        </a:rPr>
                        <a:t>lenguaje</a:t>
                      </a:r>
                      <a:r>
                        <a:rPr kumimoji="0" lang="en-US" altLang="en-US" sz="2800" b="1" i="0" u="none" strike="noStrike" cap="none" normalizeH="0" baseline="0" dirty="0">
                          <a:ln>
                            <a:noFill/>
                          </a:ln>
                          <a:solidFill>
                            <a:srgbClr val="000000"/>
                          </a:solidFill>
                          <a:effectLst/>
                          <a:latin typeface="Calibri" charset="0"/>
                          <a:ea typeface="ＭＳ Ｐゴシック" charset="-128"/>
                        </a:rPr>
                        <a:t> a </a:t>
                      </a:r>
                      <a:r>
                        <a:rPr kumimoji="0" lang="en-US" altLang="en-US" sz="2800" b="1" i="0" u="none" strike="noStrike" cap="none" normalizeH="0" baseline="0" dirty="0" err="1">
                          <a:ln>
                            <a:noFill/>
                          </a:ln>
                          <a:solidFill>
                            <a:srgbClr val="000000"/>
                          </a:solidFill>
                          <a:effectLst/>
                          <a:latin typeface="Calibri" charset="0"/>
                          <a:ea typeface="ＭＳ Ｐゴシック" charset="-128"/>
                        </a:rPr>
                        <a:t>otro</a:t>
                      </a:r>
                      <a:r>
                        <a:rPr kumimoji="0" lang="en-US" altLang="en-US" sz="2800" b="1" i="0" u="none" strike="noStrike" cap="none" normalizeH="0" baseline="0" dirty="0">
                          <a:ln>
                            <a:noFill/>
                          </a:ln>
                          <a:solidFill>
                            <a:srgbClr val="000000"/>
                          </a:solidFill>
                          <a:effectLst/>
                          <a:latin typeface="Calibri" charset="0"/>
                          <a:ea typeface="ＭＳ Ｐゴシック" charset="-128"/>
                        </a:rPr>
                        <a:t> (y vice-versa) sus </a:t>
                      </a:r>
                      <a:r>
                        <a:rPr kumimoji="0" lang="en-US" altLang="en-US" sz="2800" b="1"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2800" b="1" i="0" u="none" strike="noStrike" cap="none" normalizeH="0" baseline="0" dirty="0">
                          <a:ln>
                            <a:noFill/>
                          </a:ln>
                          <a:solidFill>
                            <a:srgbClr val="000000"/>
                          </a:solidFill>
                          <a:effectLst/>
                          <a:latin typeface="Calibri" charset="0"/>
                          <a:ea typeface="ＭＳ Ｐゴシック" charset="-128"/>
                        </a:rPr>
                        <a:t> y </a:t>
                      </a:r>
                      <a:r>
                        <a:rPr kumimoji="0" lang="en-US" altLang="en-US" sz="2800" b="1" i="0" u="none" strike="noStrike" cap="none" normalizeH="0" baseline="0" dirty="0" err="1">
                          <a:ln>
                            <a:noFill/>
                          </a:ln>
                          <a:solidFill>
                            <a:srgbClr val="000000"/>
                          </a:solidFill>
                          <a:effectLst/>
                          <a:latin typeface="Calibri" charset="0"/>
                          <a:ea typeface="ＭＳ Ｐゴシック" charset="-128"/>
                        </a:rPr>
                        <a:t>hablidades</a:t>
                      </a:r>
                      <a:r>
                        <a:rPr kumimoji="0" lang="en-US" altLang="en-US" sz="2800" b="1" i="0" u="none" strike="noStrike" cap="none" normalizeH="0" baseline="0" dirty="0">
                          <a:ln>
                            <a:noFill/>
                          </a:ln>
                          <a:solidFill>
                            <a:srgbClr val="000000"/>
                          </a:solidFill>
                          <a:effectLst/>
                          <a:latin typeface="Calibri" charset="0"/>
                          <a:ea typeface="ＭＳ Ｐゴシック" charset="-128"/>
                        </a:rPr>
                        <a:t> </a:t>
                      </a:r>
                      <a:r>
                        <a:rPr kumimoji="0" lang="en-US" altLang="en-US" sz="2800" b="1" i="0" u="none" strike="noStrike" cap="none" normalizeH="0" baseline="0" dirty="0">
                          <a:ln>
                            <a:noFill/>
                          </a:ln>
                          <a:solidFill>
                            <a:srgbClr val="1225AC"/>
                          </a:solidFill>
                          <a:effectLst/>
                          <a:latin typeface="Calibri" charset="0"/>
                          <a:ea typeface="ＭＳ Ｐゴシック" charset="-128"/>
                        </a:rPr>
                        <a:t>(</a:t>
                      </a:r>
                      <a:r>
                        <a:rPr kumimoji="0" lang="en-US" altLang="en-US" sz="2800" b="1"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800" b="1" i="0" u="none" strike="noStrike" cap="none" normalizeH="0" baseline="0" dirty="0">
                          <a:ln>
                            <a:noFill/>
                          </a:ln>
                          <a:solidFill>
                            <a:srgbClr val="1225AC"/>
                          </a:solidFill>
                          <a:effectLst/>
                          <a:latin typeface="Calibri" charset="0"/>
                          <a:ea typeface="ＭＳ Ｐゴシック" charset="-128"/>
                        </a:rPr>
                        <a:t> </a:t>
                      </a:r>
                      <a:r>
                        <a:rPr kumimoji="0" lang="en-US" altLang="en-US" sz="2800" b="1" i="0" u="none" strike="noStrike" cap="none" normalizeH="0" baseline="0" dirty="0" err="1">
                          <a:ln>
                            <a:noFill/>
                          </a:ln>
                          <a:solidFill>
                            <a:srgbClr val="1225AC"/>
                          </a:solidFill>
                          <a:effectLst/>
                          <a:latin typeface="Calibri" charset="0"/>
                          <a:ea typeface="ＭＳ Ｐゴシック" charset="-128"/>
                        </a:rPr>
                        <a:t>simultánea</a:t>
                      </a:r>
                      <a:r>
                        <a:rPr kumimoji="0" lang="en-US" altLang="en-US" sz="2800" b="1" i="0" u="none" strike="noStrike" cap="none" normalizeH="0" baseline="0" dirty="0">
                          <a:ln>
                            <a:noFill/>
                          </a:ln>
                          <a:solidFill>
                            <a:srgbClr val="1225AC"/>
                          </a:solidFill>
                          <a:effectLst/>
                          <a:latin typeface="Calibri" charset="0"/>
                          <a:ea typeface="ＭＳ Ｐゴシック" charset="-128"/>
                        </a:rPr>
                        <a:t>)</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Calibri" charset="0"/>
                        <a:ea typeface="ＭＳ Ｐゴシック" charset="-128"/>
                      </a:endParaRP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600" b="1" i="0" u="none" strike="noStrike" cap="none" normalizeH="0" baseline="0" dirty="0">
                        <a:ln>
                          <a:noFill/>
                        </a:ln>
                        <a:solidFill>
                          <a:srgbClr val="000000"/>
                        </a:solidFill>
                        <a:effectLst/>
                        <a:latin typeface="Calibri" charset="0"/>
                        <a:ea typeface="ＭＳ Ｐゴシック" charset="-128"/>
                      </a:endParaRP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bl>
          </a:graphicData>
        </a:graphic>
      </p:graphicFrame>
      <p:sp>
        <p:nvSpPr>
          <p:cNvPr id="152594" name="Footer Placeholder 1">
            <a:extLst>
              <a:ext uri="{FF2B5EF4-FFF2-40B4-BE49-F238E27FC236}">
                <a16:creationId xmlns:a16="http://schemas.microsoft.com/office/drawing/2014/main" id="{8BFA1652-5D5C-67D8-9D8C-B0E978A2A746}"/>
              </a:ext>
            </a:extLst>
          </p:cNvPr>
          <p:cNvSpPr>
            <a:spLocks noGrp="1"/>
          </p:cNvSpPr>
          <p:nvPr>
            <p:ph type="ftr" sz="quarter" idx="11"/>
          </p:nvPr>
        </p:nvSpPr>
        <p:spPr bwMode="auto">
          <a:xfrm>
            <a:off x="282575" y="6356350"/>
            <a:ext cx="8691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1793704125"/>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D546F-F8FA-4166-573B-458812A9BF74}"/>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E37DF151-FE94-4D51-6229-9BA008C95784}"/>
              </a:ext>
            </a:extLst>
          </p:cNvPr>
          <p:cNvGraphicFramePr>
            <a:graphicFrameLocks noGrp="1"/>
          </p:cNvGraphicFramePr>
          <p:nvPr>
            <p:ph idx="1"/>
            <p:extLst>
              <p:ext uri="{D42A27DB-BD31-4B8C-83A1-F6EECF244321}">
                <p14:modId xmlns:p14="http://schemas.microsoft.com/office/powerpoint/2010/main" val="4099015454"/>
              </p:ext>
            </p:extLst>
          </p:nvPr>
        </p:nvGraphicFramePr>
        <p:xfrm>
          <a:off x="0" y="1"/>
          <a:ext cx="9144000" cy="6918960"/>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321062">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524279">
                <a:tc>
                  <a:txBody>
                    <a:bodyPr/>
                    <a:lstStyle/>
                    <a:p>
                      <a:r>
                        <a:rPr lang="en-US" sz="1800" b="0" dirty="0">
                          <a:solidFill>
                            <a:srgbClr val="1225AC"/>
                          </a:solidFill>
                        </a:rPr>
                        <a:t>Todos</a:t>
                      </a:r>
                      <a:r>
                        <a:rPr lang="en-US" sz="1800" b="0" dirty="0"/>
                        <a:t> </a:t>
                      </a:r>
                      <a:r>
                        <a:rPr lang="en-US" sz="1800" b="0" dirty="0" err="1"/>
                        <a:t>los</a:t>
                      </a:r>
                      <a:r>
                        <a:rPr lang="en-US" sz="1800" b="0" dirty="0"/>
                        <a:t> </a:t>
                      </a:r>
                      <a:r>
                        <a:rPr lang="en-US" sz="1800" b="0" dirty="0" err="1"/>
                        <a:t>estudiantes</a:t>
                      </a:r>
                      <a:r>
                        <a:rPr lang="en-US" sz="1800" b="0" dirty="0"/>
                        <a:t> </a:t>
                      </a:r>
                      <a:r>
                        <a:rPr lang="en-US" sz="1800" b="0" dirty="0" err="1"/>
                        <a:t>tienen</a:t>
                      </a:r>
                      <a:r>
                        <a:rPr lang="en-US" sz="1800" b="0" dirty="0"/>
                        <a:t> un primer </a:t>
                      </a:r>
                      <a:r>
                        <a:rPr lang="en-US" sz="1800" b="0" dirty="0" err="1"/>
                        <a:t>lenguaje</a:t>
                      </a:r>
                      <a:r>
                        <a:rPr lang="en-US" sz="1800" b="0" dirty="0"/>
                        <a:t> (L1) y un </a:t>
                      </a:r>
                      <a:r>
                        <a:rPr lang="en-US" sz="1800" b="0" dirty="0" err="1"/>
                        <a:t>segundo</a:t>
                      </a:r>
                      <a:r>
                        <a:rPr lang="en-US" sz="1800" b="0" dirty="0"/>
                        <a:t> </a:t>
                      </a:r>
                      <a:r>
                        <a:rPr lang="en-US" sz="1800" b="0" dirty="0" err="1"/>
                        <a:t>lenguaje</a:t>
                      </a:r>
                      <a:r>
                        <a:rPr lang="en-US" sz="18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1800" b="0" dirty="0">
                          <a:solidFill>
                            <a:srgbClr val="1225AC"/>
                          </a:solidFill>
                        </a:rPr>
                        <a:t>Muchos</a:t>
                      </a:r>
                      <a:r>
                        <a:rPr lang="en-US" sz="1800" b="0" dirty="0"/>
                        <a:t> </a:t>
                      </a:r>
                      <a:r>
                        <a:rPr lang="en-US" sz="1800" b="0" dirty="0" err="1"/>
                        <a:t>estudiantes</a:t>
                      </a:r>
                      <a:r>
                        <a:rPr lang="en-US" sz="1800" b="0" dirty="0"/>
                        <a:t> son </a:t>
                      </a:r>
                      <a:r>
                        <a:rPr lang="en-US" sz="1800" b="0" dirty="0" err="1"/>
                        <a:t>bilingües</a:t>
                      </a:r>
                      <a:r>
                        <a:rPr lang="en-US" sz="1800" b="0" dirty="0"/>
                        <a:t> </a:t>
                      </a:r>
                      <a:r>
                        <a:rPr lang="en-US" sz="1800" b="0" dirty="0" err="1"/>
                        <a:t>en</a:t>
                      </a:r>
                      <a:r>
                        <a:rPr lang="en-US" sz="1800" b="0" dirty="0"/>
                        <a:t> </a:t>
                      </a:r>
                      <a:r>
                        <a:rPr lang="en-US" sz="1800" b="0" dirty="0" err="1"/>
                        <a:t>desarrollo</a:t>
                      </a:r>
                      <a:r>
                        <a:rPr lang="en-US" sz="1800" b="0" dirty="0"/>
                        <a:t> </a:t>
                      </a:r>
                      <a:r>
                        <a:rPr lang="en-US" sz="1800" b="0" dirty="0" err="1"/>
                        <a:t>cuyo</a:t>
                      </a:r>
                      <a:r>
                        <a:rPr lang="en-US" sz="1800" b="0" dirty="0"/>
                        <a:t> primer </a:t>
                      </a:r>
                      <a:r>
                        <a:rPr lang="en-US" sz="1800" b="0" dirty="0" err="1"/>
                        <a:t>lenguaje</a:t>
                      </a:r>
                      <a:r>
                        <a:rPr lang="en-US" sz="1800" b="0" dirty="0"/>
                        <a:t> es </a:t>
                      </a:r>
                      <a:r>
                        <a:rPr lang="en-US" sz="1800" b="0" dirty="0" err="1"/>
                        <a:t>el</a:t>
                      </a:r>
                      <a:r>
                        <a:rPr lang="en-US" sz="1800" b="0" dirty="0"/>
                        <a:t> </a:t>
                      </a:r>
                      <a:r>
                        <a:rPr lang="en-US" sz="1800" b="0" dirty="0" err="1"/>
                        <a:t>bilingüismo</a:t>
                      </a:r>
                      <a:r>
                        <a:rPr lang="en-US" sz="18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29528">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sus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Estoy</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1800" b="0" i="0" u="none" strike="noStrike" cap="none" normalizeH="0" baseline="0" dirty="0">
                          <a:ln>
                            <a:noFill/>
                          </a:ln>
                          <a:solidFill>
                            <a:srgbClr val="000000"/>
                          </a:solidFill>
                          <a:effectLst/>
                          <a:latin typeface="Calibri" charset="0"/>
                          <a:ea typeface="ＭＳ Ｐゴシック" charset="-128"/>
                        </a:rPr>
                        <a:t>”</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están</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confundidos</a:t>
                      </a:r>
                      <a:r>
                        <a:rPr kumimoji="0" lang="en-US" altLang="ja-JP" sz="1800" b="0" i="0" u="none" strike="noStrike" cap="none" normalizeH="0" baseline="0" dirty="0">
                          <a:ln>
                            <a:noFill/>
                          </a:ln>
                          <a:solidFill>
                            <a:srgbClr val="000000"/>
                          </a:solidFill>
                          <a:effectLst/>
                          <a:latin typeface="Calibri" charset="0"/>
                          <a:ea typeface="ＭＳ Ｐゴシック" charset="-128"/>
                        </a:rPr>
                        <a:t> y </a:t>
                      </a:r>
                      <a:r>
                        <a:rPr kumimoji="0" lang="en-US" altLang="ja-JP" sz="1800" b="0" i="0" u="none" strike="noStrike" cap="none" normalizeH="0" baseline="0" dirty="0" err="1">
                          <a:ln>
                            <a:noFill/>
                          </a:ln>
                          <a:solidFill>
                            <a:srgbClr val="000000"/>
                          </a:solidFill>
                          <a:effectLst/>
                          <a:latin typeface="Calibri" charset="0"/>
                          <a:ea typeface="ＭＳ Ｐゴシック" charset="-128"/>
                        </a:rPr>
                        <a:t>tienen</a:t>
                      </a:r>
                      <a:r>
                        <a:rPr kumimoji="0" lang="en-US" altLang="ja-JP" sz="1800" b="0" i="0" u="none" strike="noStrike" cap="none" normalizeH="0" baseline="0" dirty="0">
                          <a:ln>
                            <a:noFill/>
                          </a:ln>
                          <a:solidFill>
                            <a:srgbClr val="000000"/>
                          </a:solidFill>
                          <a:effectLst/>
                          <a:latin typeface="Calibri" charset="0"/>
                          <a:ea typeface="ＭＳ Ｐゴシック" charset="-128"/>
                        </a:rPr>
                        <a:t> un </a:t>
                      </a:r>
                      <a:r>
                        <a:rPr kumimoji="0" lang="en-US" altLang="ja-JP" sz="18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1800" b="0" i="0" u="none" strike="noStrike" cap="none" normalizeH="0" baseline="0" dirty="0">
                          <a:ln>
                            <a:noFill/>
                          </a:ln>
                          <a:solidFill>
                            <a:srgbClr val="000000"/>
                          </a:solidFill>
                          <a:effectLst/>
                          <a:latin typeface="Calibri" charset="0"/>
                          <a:ea typeface="ＭＳ Ｐゴシック" charset="-128"/>
                        </a:rPr>
                        <a:t> bajo.</a:t>
                      </a:r>
                      <a:endParaRPr kumimoji="0" lang="en-US" altLang="en-US" sz="18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Como </a:t>
                      </a:r>
                      <a:r>
                        <a:rPr kumimoji="0" lang="en-US" altLang="en-US" sz="1800" b="0" i="0" u="none" strike="noStrike" cap="none" normalizeH="0" baseline="0" dirty="0" err="1">
                          <a:ln>
                            <a:noFill/>
                          </a:ln>
                          <a:solidFill>
                            <a:srgbClr val="000000"/>
                          </a:solidFill>
                          <a:effectLst/>
                          <a:latin typeface="Calibri" charset="0"/>
                          <a:ea typeface="ＭＳ Ｐゴシック" charset="-128"/>
                        </a:rPr>
                        <a:t>parte</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su</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desarrolo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Este </a:t>
                      </a:r>
                      <a:r>
                        <a:rPr kumimoji="0" lang="en-US" altLang="en-US" sz="1800" b="0" i="0" u="none" strike="noStrike" cap="none" normalizeH="0" baseline="0" dirty="0" err="1">
                          <a:ln>
                            <a:noFill/>
                          </a:ln>
                          <a:solidFill>
                            <a:srgbClr val="000000"/>
                          </a:solidFill>
                          <a:effectLst/>
                          <a:latin typeface="Calibri" charset="0"/>
                          <a:ea typeface="ＭＳ Ｐゴシック" charset="-128"/>
                        </a:rPr>
                        <a:t>uso</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es </a:t>
                      </a:r>
                      <a:r>
                        <a:rPr kumimoji="0" lang="en-US" altLang="en-US" sz="18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18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13033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Se </a:t>
                      </a:r>
                      <a:r>
                        <a:rPr kumimoji="0" lang="en-US" altLang="en-US" sz="1800" b="0" i="0" u="none" strike="noStrike" cap="none" normalizeH="0" baseline="0" dirty="0" err="1">
                          <a:ln>
                            <a:noFill/>
                          </a:ln>
                          <a:solidFill>
                            <a:srgbClr val="000000"/>
                          </a:solidFill>
                          <a:effectLst/>
                          <a:latin typeface="Calibri" charset="0"/>
                          <a:ea typeface="ＭＳ Ｐゴシック" charset="-128"/>
                        </a:rPr>
                        <a:t>enseña</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un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(L1) y se </a:t>
                      </a:r>
                      <a:r>
                        <a:rPr kumimoji="0" lang="en-US" altLang="en-US" sz="1800" b="0" i="0" u="none" strike="noStrike" cap="none" normalizeH="0" baseline="0" dirty="0" err="1">
                          <a:ln>
                            <a:noFill/>
                          </a:ln>
                          <a:solidFill>
                            <a:srgbClr val="000000"/>
                          </a:solidFill>
                          <a:effectLst/>
                          <a:latin typeface="Calibri" charset="0"/>
                          <a:ea typeface="ＭＳ Ｐゴシック" charset="-128"/>
                        </a:rPr>
                        <a:t>transiciona</a:t>
                      </a:r>
                      <a:r>
                        <a:rPr kumimoji="0" lang="en-US" altLang="en-US" sz="1800" b="0" i="0" u="none" strike="noStrike" cap="none" normalizeH="0" baseline="0" dirty="0">
                          <a:ln>
                            <a:noFill/>
                          </a:ln>
                          <a:solidFill>
                            <a:srgbClr val="000000"/>
                          </a:solidFill>
                          <a:effectLst/>
                          <a:latin typeface="Calibri" charset="0"/>
                          <a:ea typeface="ＭＳ Ｐゴシック" charset="-128"/>
                        </a:rPr>
                        <a:t> a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el</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otro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sólo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primero se </a:t>
                      </a:r>
                      <a:r>
                        <a:rPr kumimoji="0" lang="en-US" altLang="en-US" sz="1800" b="0" i="0" u="none" strike="noStrike" cap="none" normalizeH="0" baseline="0" dirty="0" err="1">
                          <a:ln>
                            <a:noFill/>
                          </a:ln>
                          <a:solidFill>
                            <a:srgbClr val="000000"/>
                          </a:solidFill>
                          <a:effectLst/>
                          <a:latin typeface="Calibri" charset="0"/>
                          <a:ea typeface="ＭＳ Ｐゴシック" charset="-128"/>
                        </a:rPr>
                        <a:t>haya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establecido</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monolingüe</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a:ln>
                            <a:noFill/>
                          </a:ln>
                          <a:solidFill>
                            <a:srgbClr val="1225AC"/>
                          </a:solidFill>
                          <a:effectLst/>
                          <a:latin typeface="Calibri" charset="0"/>
                          <a:ea typeface="ＭＳ Ｐゴシック" charset="-128"/>
                        </a:rPr>
                        <a:t>(</a:t>
                      </a:r>
                      <a:r>
                        <a:rPr kumimoji="0" lang="en-US" altLang="en-US" sz="18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1800" b="0" i="0" u="none" strike="noStrike" cap="none" normalizeH="0" baseline="0" dirty="0">
                          <a:ln>
                            <a:noFill/>
                          </a:ln>
                          <a:solidFill>
                            <a:srgbClr val="1225AC"/>
                          </a:solidFill>
                          <a:effectLst/>
                          <a:latin typeface="Calibri" charset="0"/>
                          <a:ea typeface="ＭＳ Ｐゴシック" charset="-128"/>
                        </a:rPr>
                        <a:t> </a:t>
                      </a:r>
                      <a:r>
                        <a:rPr kumimoji="0" lang="en-US" altLang="en-US" sz="1800" b="0" i="0" u="none" strike="noStrike" cap="none" normalizeH="0" baseline="0" dirty="0" err="1">
                          <a:ln>
                            <a:noFill/>
                          </a:ln>
                          <a:solidFill>
                            <a:srgbClr val="1225AC"/>
                          </a:solidFill>
                          <a:effectLst/>
                          <a:latin typeface="Calibri" charset="0"/>
                          <a:ea typeface="ＭＳ Ｐゴシック" charset="-128"/>
                        </a:rPr>
                        <a:t>secuencial</a:t>
                      </a:r>
                      <a:r>
                        <a:rPr kumimoji="0" lang="en-US" altLang="en-US" sz="18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Se </a:t>
                      </a:r>
                      <a:r>
                        <a:rPr kumimoji="0" lang="en-US" altLang="en-US" sz="1800" b="0" i="0" u="none" strike="noStrike" cap="none" normalizeH="0" baseline="0" dirty="0" err="1">
                          <a:ln>
                            <a:noFill/>
                          </a:ln>
                          <a:solidFill>
                            <a:srgbClr val="000000"/>
                          </a:solidFill>
                          <a:effectLst/>
                          <a:latin typeface="Calibri" charset="0"/>
                          <a:ea typeface="ＭＳ Ｐゴシック" charset="-128"/>
                        </a:rPr>
                        <a:t>enseña</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2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empezando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kinder y se les </a:t>
                      </a:r>
                      <a:r>
                        <a:rPr kumimoji="0" lang="en-US" altLang="en-US" sz="1800" b="0" i="0" u="none" strike="noStrike" cap="none" normalizeH="0" baseline="0" dirty="0" err="1">
                          <a:ln>
                            <a:noFill/>
                          </a:ln>
                          <a:solidFill>
                            <a:srgbClr val="000000"/>
                          </a:solidFill>
                          <a:effectLst/>
                          <a:latin typeface="Calibri" charset="0"/>
                          <a:ea typeface="ＭＳ Ｐゴシック" charset="-128"/>
                        </a:rPr>
                        <a:t>ayuda</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transferir</a:t>
                      </a:r>
                      <a:r>
                        <a:rPr kumimoji="0" lang="en-US" altLang="en-US" sz="1800" b="0" i="0" u="none" strike="noStrike" cap="none" normalizeH="0" baseline="0" dirty="0">
                          <a:ln>
                            <a:noFill/>
                          </a:ln>
                          <a:solidFill>
                            <a:srgbClr val="000000"/>
                          </a:solidFill>
                          <a:effectLst/>
                          <a:latin typeface="Calibri" charset="0"/>
                          <a:ea typeface="ＭＳ Ｐゴシック" charset="-128"/>
                        </a:rPr>
                        <a:t> de un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otro</a:t>
                      </a:r>
                      <a:r>
                        <a:rPr kumimoji="0" lang="en-US" altLang="en-US" sz="1800" b="0" i="0" u="none" strike="noStrike" cap="none" normalizeH="0" baseline="0" dirty="0">
                          <a:ln>
                            <a:noFill/>
                          </a:ln>
                          <a:solidFill>
                            <a:srgbClr val="000000"/>
                          </a:solidFill>
                          <a:effectLst/>
                          <a:latin typeface="Calibri" charset="0"/>
                          <a:ea typeface="ＭＳ Ｐゴシック" charset="-128"/>
                        </a:rPr>
                        <a:t> (y vice-versa) sus </a:t>
                      </a:r>
                      <a:r>
                        <a:rPr kumimoji="0" lang="en-US" altLang="en-US" sz="1800" b="0"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hablidades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a:ln>
                            <a:noFill/>
                          </a:ln>
                          <a:solidFill>
                            <a:srgbClr val="1225AC"/>
                          </a:solidFill>
                          <a:effectLst/>
                          <a:latin typeface="Calibri" charset="0"/>
                          <a:ea typeface="ＭＳ Ｐゴシック" charset="-128"/>
                        </a:rPr>
                        <a:t>(</a:t>
                      </a:r>
                      <a:r>
                        <a:rPr kumimoji="0" lang="en-US" altLang="en-US" sz="18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1800" b="0" i="0" u="none" strike="noStrike" cap="none" normalizeH="0" baseline="0" dirty="0">
                          <a:ln>
                            <a:noFill/>
                          </a:ln>
                          <a:solidFill>
                            <a:srgbClr val="1225AC"/>
                          </a:solidFill>
                          <a:effectLst/>
                          <a:latin typeface="Calibri" charset="0"/>
                          <a:ea typeface="ＭＳ Ｐゴシック" charset="-128"/>
                        </a:rPr>
                        <a:t> </a:t>
                      </a:r>
                      <a:r>
                        <a:rPr kumimoji="0" lang="en-US" altLang="en-US" sz="1800" b="0" i="0" u="none" strike="noStrike" cap="none" normalizeH="0" baseline="0" dirty="0" err="1">
                          <a:ln>
                            <a:noFill/>
                          </a:ln>
                          <a:solidFill>
                            <a:srgbClr val="1225AC"/>
                          </a:solidFill>
                          <a:effectLst/>
                          <a:latin typeface="Calibri" charset="0"/>
                          <a:ea typeface="ＭＳ Ｐゴシック" charset="-128"/>
                        </a:rPr>
                        <a:t>simultánea</a:t>
                      </a:r>
                      <a:r>
                        <a:rPr kumimoji="0" lang="en-US" altLang="en-US" sz="18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47483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Calibri" charset="0"/>
                          <a:ea typeface="ＭＳ Ｐゴシック" charset="-128"/>
                        </a:rPr>
                        <a:t>Se </a:t>
                      </a:r>
                      <a:r>
                        <a:rPr kumimoji="0" lang="en-US" altLang="en-US" sz="2800" b="1" i="0" u="none" strike="noStrike" cap="none" normalizeH="0" baseline="0" dirty="0" err="1">
                          <a:ln>
                            <a:noFill/>
                          </a:ln>
                          <a:solidFill>
                            <a:schemeClr val="tx1"/>
                          </a:solidFill>
                          <a:effectLst/>
                          <a:latin typeface="Calibri" charset="0"/>
                          <a:ea typeface="ＭＳ Ｐゴシック" charset="-128"/>
                        </a:rPr>
                        <a:t>utilizan</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estructuras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monolingües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unidades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evaluaciones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horario</a:t>
                      </a:r>
                      <a:r>
                        <a:rPr kumimoji="0" lang="en-US" altLang="en-US" sz="2800" b="1" i="0" u="none" strike="noStrike" cap="none" normalizeH="0" baseline="0" dirty="0">
                          <a:ln>
                            <a:noFill/>
                          </a:ln>
                          <a:solidFill>
                            <a:schemeClr val="tx1"/>
                          </a:solidFill>
                          <a:effectLst/>
                          <a:latin typeface="Calibri" charset="0"/>
                          <a:ea typeface="ＭＳ Ｐゴシック" charset="-128"/>
                        </a:rPr>
                        <a:t> que </a:t>
                      </a:r>
                      <a:r>
                        <a:rPr kumimoji="0" lang="en-US" altLang="en-US" sz="2800" b="1" i="0" u="none" strike="noStrike" cap="none" normalizeH="0" baseline="0" dirty="0" err="1">
                          <a:ln>
                            <a:noFill/>
                          </a:ln>
                          <a:solidFill>
                            <a:schemeClr val="tx1"/>
                          </a:solidFill>
                          <a:effectLst/>
                          <a:latin typeface="Calibri" charset="0"/>
                          <a:ea typeface="ＭＳ Ｐゴシック" charset="-128"/>
                        </a:rPr>
                        <a:t>refleja</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el</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horario</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monolingüe</a:t>
                      </a:r>
                      <a:r>
                        <a:rPr kumimoji="0" lang="en-US" altLang="en-US" sz="2800" b="1" i="0" u="none" strike="noStrike" cap="none" normalizeH="0" baseline="0" dirty="0">
                          <a:ln>
                            <a:noFill/>
                          </a:ln>
                          <a:solidFill>
                            <a:schemeClr val="tx1"/>
                          </a:solidFill>
                          <a:effectLst/>
                          <a:latin typeface="Calibri" charset="0"/>
                          <a:ea typeface="ＭＳ Ｐゴシック" charset="-128"/>
                        </a:rPr>
                        <a:t>, etc.</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700" b="1" i="0" u="none" strike="noStrike" cap="none" normalizeH="0" baseline="0" dirty="0">
                          <a:ln>
                            <a:noFill/>
                          </a:ln>
                          <a:solidFill>
                            <a:srgbClr val="000000"/>
                          </a:solidFill>
                          <a:effectLst/>
                          <a:latin typeface="Calibri" charset="0"/>
                          <a:ea typeface="ＭＳ Ｐゴシック" charset="-128"/>
                        </a:rPr>
                        <a:t>Se </a:t>
                      </a:r>
                      <a:r>
                        <a:rPr kumimoji="0" lang="en-US" altLang="en-US" sz="2700" b="1" i="0" u="none" strike="noStrike" cap="none" normalizeH="0" baseline="0" dirty="0" err="1">
                          <a:ln>
                            <a:noFill/>
                          </a:ln>
                          <a:solidFill>
                            <a:srgbClr val="000000"/>
                          </a:solidFill>
                          <a:effectLst/>
                          <a:latin typeface="Calibri" charset="0"/>
                          <a:ea typeface="ＭＳ Ｐゴシック" charset="-128"/>
                        </a:rPr>
                        <a:t>utilizan</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estructuras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como</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unidades</a:t>
                      </a:r>
                      <a:r>
                        <a:rPr kumimoji="0" lang="en-US" altLang="en-US" sz="2700" b="1" i="0" u="none" strike="noStrike" cap="none" normalizeH="0" baseline="0" dirty="0">
                          <a:ln>
                            <a:noFill/>
                          </a:ln>
                          <a:solidFill>
                            <a:srgbClr val="000000"/>
                          </a:solidFill>
                          <a:effectLst/>
                          <a:latin typeface="Calibri" charset="0"/>
                          <a:ea typeface="ＭＳ Ｐゴシック" charset="-128"/>
                        </a:rPr>
                        <a:t> para la </a:t>
                      </a:r>
                      <a:r>
                        <a:rPr kumimoji="0" lang="en-US" altLang="en-US" sz="27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a:t>
                      </a:r>
                      <a:r>
                        <a:rPr kumimoji="0" lang="en-US" altLang="en-US" sz="2700" b="1" i="0" u="none" strike="noStrike" cap="none" normalizeH="0" baseline="0" dirty="0">
                          <a:ln>
                            <a:noFill/>
                          </a:ln>
                          <a:solidFill>
                            <a:srgbClr val="000000"/>
                          </a:solidFill>
                          <a:effectLst/>
                          <a:latin typeface="Calibri" charset="0"/>
                          <a:ea typeface="ＭＳ Ｐゴシック" charset="-128"/>
                        </a:rPr>
                        <a:t> (3 </a:t>
                      </a:r>
                      <a:r>
                        <a:rPr kumimoji="0" lang="en-US" altLang="en-US" sz="2700" b="1" i="0" u="none" strike="noStrike" cap="none" normalizeH="0" baseline="0" dirty="0" err="1">
                          <a:ln>
                            <a:noFill/>
                          </a:ln>
                          <a:solidFill>
                            <a:srgbClr val="000000"/>
                          </a:solidFill>
                          <a:effectLst/>
                          <a:latin typeface="Calibri" charset="0"/>
                          <a:ea typeface="ＭＳ Ｐゴシック" charset="-128"/>
                        </a:rPr>
                        <a:t>espacios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lingüísticos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evaluaciones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y </a:t>
                      </a:r>
                      <a:r>
                        <a:rPr kumimoji="0" lang="en-US" altLang="en-US" sz="2700" b="1" i="0" u="none" strike="noStrike" cap="none" normalizeH="0" baseline="0" dirty="0" err="1">
                          <a:ln>
                            <a:noFill/>
                          </a:ln>
                          <a:solidFill>
                            <a:srgbClr val="000000"/>
                          </a:solidFill>
                          <a:effectLst/>
                          <a:latin typeface="Calibri" charset="0"/>
                          <a:ea typeface="ＭＳ Ｐゴシック" charset="-128"/>
                        </a:rPr>
                        <a:t>horarios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que </a:t>
                      </a:r>
                      <a:r>
                        <a:rPr kumimoji="0" lang="en-US" altLang="en-US" sz="2700" b="1" i="0" u="none" strike="noStrike" cap="none" normalizeH="0" baseline="0" dirty="0" err="1">
                          <a:ln>
                            <a:noFill/>
                          </a:ln>
                          <a:solidFill>
                            <a:srgbClr val="000000"/>
                          </a:solidFill>
                          <a:effectLst/>
                          <a:latin typeface="Calibri" charset="0"/>
                          <a:ea typeface="ＭＳ Ｐゴシック" charset="-128"/>
                        </a:rPr>
                        <a:t>incluyen</a:t>
                      </a:r>
                      <a:r>
                        <a:rPr kumimoji="0" lang="en-US" altLang="en-US" sz="2700" b="1" i="0" u="none" strike="noStrike" cap="none" normalizeH="0" baseline="0" dirty="0">
                          <a:ln>
                            <a:noFill/>
                          </a:ln>
                          <a:solidFill>
                            <a:srgbClr val="000000"/>
                          </a:solidFill>
                          <a:effectLst/>
                          <a:latin typeface="Calibri" charset="0"/>
                          <a:ea typeface="ＭＳ Ｐゴシック" charset="-128"/>
                        </a:rPr>
                        <a:t> la </a:t>
                      </a:r>
                      <a:r>
                        <a:rPr kumimoji="0" lang="en-US" altLang="en-US" sz="27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en</a:t>
                      </a:r>
                      <a:r>
                        <a:rPr kumimoji="0" lang="en-US" altLang="en-US" sz="2700" b="1" i="0" u="none" strike="noStrike" cap="none" normalizeH="0" baseline="0" dirty="0">
                          <a:ln>
                            <a:noFill/>
                          </a:ln>
                          <a:solidFill>
                            <a:srgbClr val="000000"/>
                          </a:solidFill>
                          <a:effectLst/>
                          <a:latin typeface="Calibri" charset="0"/>
                          <a:ea typeface="ＭＳ Ｐゴシック" charset="-128"/>
                        </a:rPr>
                        <a:t> dos </a:t>
                      </a:r>
                      <a:r>
                        <a:rPr kumimoji="0" lang="en-US" altLang="en-US" sz="27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diariamente</a:t>
                      </a:r>
                      <a:r>
                        <a:rPr kumimoji="0" lang="en-US" altLang="en-US" sz="2700" b="1" i="0" u="none" strike="noStrike" cap="none" normalizeH="0" baseline="0" dirty="0">
                          <a:ln>
                            <a:noFill/>
                          </a:ln>
                          <a:solidFill>
                            <a:srgbClr val="000000"/>
                          </a:solidFill>
                          <a:effectLst/>
                          <a:latin typeface="Calibri" charset="0"/>
                          <a:ea typeface="ＭＳ Ｐゴシック" charset="-128"/>
                        </a:rPr>
                        <a:t>.  </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123042229"/>
                  </a:ext>
                </a:extLst>
              </a:tr>
            </a:tbl>
          </a:graphicData>
        </a:graphic>
      </p:graphicFrame>
    </p:spTree>
    <p:extLst>
      <p:ext uri="{BB962C8B-B14F-4D97-AF65-F5344CB8AC3E}">
        <p14:creationId xmlns:p14="http://schemas.microsoft.com/office/powerpoint/2010/main" val="2233879977"/>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585D4-2F3C-544D-3518-F49393EDBC05}"/>
              </a:ext>
            </a:extLst>
          </p:cNvPr>
          <p:cNvSpPr>
            <a:spLocks noGrp="1"/>
          </p:cNvSpPr>
          <p:nvPr>
            <p:ph type="title" idx="4294967295"/>
          </p:nvPr>
        </p:nvSpPr>
        <p:spPr>
          <a:xfrm>
            <a:off x="457200" y="2081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err="1"/>
              <a:t>Horario</a:t>
            </a:r>
            <a:r>
              <a:rPr lang="en-US" b="1" dirty="0"/>
              <a:t> de </a:t>
            </a:r>
            <a:r>
              <a:rPr lang="en-US" b="1" dirty="0" err="1"/>
              <a:t>concepto</a:t>
            </a:r>
            <a:r>
              <a:rPr lang="en-US" b="1" dirty="0"/>
              <a:t> A </a:t>
            </a:r>
          </a:p>
        </p:txBody>
      </p:sp>
      <p:pic>
        <p:nvPicPr>
          <p:cNvPr id="4" name="Picture 3" descr="A white paper with black text&#10;&#10;AI-generated content may be incorrect.">
            <a:extLst>
              <a:ext uri="{FF2B5EF4-FFF2-40B4-BE49-F238E27FC236}">
                <a16:creationId xmlns:a16="http://schemas.microsoft.com/office/drawing/2014/main" id="{34159E65-604E-6465-7230-0ED9331906D5}"/>
              </a:ext>
            </a:extLst>
          </p:cNvPr>
          <p:cNvPicPr>
            <a:picLocks noChangeAspect="1"/>
          </p:cNvPicPr>
          <p:nvPr/>
        </p:nvPicPr>
        <p:blipFill>
          <a:blip r:embed="rId2"/>
          <a:stretch>
            <a:fillRect/>
          </a:stretch>
        </p:blipFill>
        <p:spPr>
          <a:xfrm>
            <a:off x="1574098" y="984250"/>
            <a:ext cx="5995802" cy="5873750"/>
          </a:xfrm>
          <a:prstGeom prst="rect">
            <a:avLst/>
          </a:prstGeom>
        </p:spPr>
      </p:pic>
      <p:sp>
        <p:nvSpPr>
          <p:cNvPr id="6" name="Frame 5">
            <a:extLst>
              <a:ext uri="{FF2B5EF4-FFF2-40B4-BE49-F238E27FC236}">
                <a16:creationId xmlns:a16="http://schemas.microsoft.com/office/drawing/2014/main" id="{459DB99C-5522-ECB1-D3D0-47BD1DF7EFF8}"/>
              </a:ext>
            </a:extLst>
          </p:cNvPr>
          <p:cNvSpPr/>
          <p:nvPr/>
        </p:nvSpPr>
        <p:spPr>
          <a:xfrm>
            <a:off x="1368626" y="2267936"/>
            <a:ext cx="6406747" cy="1503905"/>
          </a:xfrm>
          <a:prstGeom prst="fram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8031650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CE962-1ED4-FD1C-5EBD-3709480B6E67}"/>
            </a:ext>
          </a:extLst>
        </p:cNvPr>
        <p:cNvGrpSpPr/>
        <p:nvPr/>
      </p:nvGrpSpPr>
      <p:grpSpPr>
        <a:xfrm>
          <a:off x="0" y="0"/>
          <a:ext cx="0" cy="0"/>
          <a:chOff x="0" y="0"/>
          <a:chExt cx="0" cy="0"/>
        </a:xfrm>
      </p:grpSpPr>
      <p:pic>
        <p:nvPicPr>
          <p:cNvPr id="4" name="Picture 3" descr="A school schedule with text&#10;&#10;AI-generated content may be incorrect.">
            <a:extLst>
              <a:ext uri="{FF2B5EF4-FFF2-40B4-BE49-F238E27FC236}">
                <a16:creationId xmlns:a16="http://schemas.microsoft.com/office/drawing/2014/main" id="{B07357FF-0DD8-F1CC-1230-48917BC535FA}"/>
              </a:ext>
            </a:extLst>
          </p:cNvPr>
          <p:cNvPicPr>
            <a:picLocks noChangeAspect="1"/>
          </p:cNvPicPr>
          <p:nvPr/>
        </p:nvPicPr>
        <p:blipFill>
          <a:blip r:embed="rId2"/>
          <a:stretch>
            <a:fillRect/>
          </a:stretch>
        </p:blipFill>
        <p:spPr>
          <a:xfrm>
            <a:off x="303629" y="0"/>
            <a:ext cx="6242427" cy="6858000"/>
          </a:xfrm>
          <a:prstGeom prst="rect">
            <a:avLst/>
          </a:prstGeom>
        </p:spPr>
      </p:pic>
      <p:sp>
        <p:nvSpPr>
          <p:cNvPr id="8" name="TextBox 7">
            <a:extLst>
              <a:ext uri="{FF2B5EF4-FFF2-40B4-BE49-F238E27FC236}">
                <a16:creationId xmlns:a16="http://schemas.microsoft.com/office/drawing/2014/main" id="{157A0F12-23E4-07A3-B8F6-31CC2C0F0FA9}"/>
              </a:ext>
            </a:extLst>
          </p:cNvPr>
          <p:cNvSpPr txBox="1"/>
          <p:nvPr/>
        </p:nvSpPr>
        <p:spPr>
          <a:xfrm>
            <a:off x="6546056" y="448887"/>
            <a:ext cx="2604624" cy="1323439"/>
          </a:xfrm>
          <a:prstGeom prst="rect">
            <a:avLst/>
          </a:prstGeom>
          <a:noFill/>
        </p:spPr>
        <p:txBody>
          <a:bodyPr wrap="none" rtlCol="0">
            <a:spAutoFit/>
          </a:bodyPr>
          <a:lstStyle/>
          <a:p>
            <a:r>
              <a:rPr lang="en-US" sz="4000" b="1" dirty="0" err="1">
                <a:highlight>
                  <a:srgbClr val="FFFF00"/>
                </a:highlight>
              </a:rPr>
              <a:t>Horario</a:t>
            </a:r>
            <a:r>
              <a:rPr lang="en-US" sz="4000" b="1" dirty="0">
                <a:highlight>
                  <a:srgbClr val="FFFF00"/>
                </a:highlight>
              </a:rPr>
              <a:t> de</a:t>
            </a:r>
          </a:p>
          <a:p>
            <a:r>
              <a:rPr lang="en-US" sz="4000" b="1" dirty="0" err="1">
                <a:highlight>
                  <a:srgbClr val="FFFF00"/>
                </a:highlight>
              </a:rPr>
              <a:t>Concepto</a:t>
            </a:r>
            <a:r>
              <a:rPr lang="en-US" sz="4000" b="1" dirty="0">
                <a:highlight>
                  <a:srgbClr val="FFFF00"/>
                </a:highlight>
              </a:rPr>
              <a:t> B</a:t>
            </a:r>
          </a:p>
        </p:txBody>
      </p:sp>
      <p:sp>
        <p:nvSpPr>
          <p:cNvPr id="9" name="Frame 8">
            <a:extLst>
              <a:ext uri="{FF2B5EF4-FFF2-40B4-BE49-F238E27FC236}">
                <a16:creationId xmlns:a16="http://schemas.microsoft.com/office/drawing/2014/main" id="{8BE07D29-6375-9EE4-615A-3F372C9724EB}"/>
              </a:ext>
            </a:extLst>
          </p:cNvPr>
          <p:cNvSpPr/>
          <p:nvPr/>
        </p:nvSpPr>
        <p:spPr>
          <a:xfrm>
            <a:off x="1413164" y="814647"/>
            <a:ext cx="5004261" cy="2427317"/>
          </a:xfrm>
          <a:prstGeom prst="frame">
            <a:avLst>
              <a:gd name="adj1" fmla="val 2259"/>
            </a:avLst>
          </a:prstGeom>
          <a:solidFill>
            <a:srgbClr val="00B185"/>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Frame 9">
            <a:extLst>
              <a:ext uri="{FF2B5EF4-FFF2-40B4-BE49-F238E27FC236}">
                <a16:creationId xmlns:a16="http://schemas.microsoft.com/office/drawing/2014/main" id="{052A3490-1C79-C637-0DC9-9E3C24A81666}"/>
              </a:ext>
            </a:extLst>
          </p:cNvPr>
          <p:cNvSpPr/>
          <p:nvPr/>
        </p:nvSpPr>
        <p:spPr>
          <a:xfrm>
            <a:off x="1413164" y="4804756"/>
            <a:ext cx="5004261" cy="2047693"/>
          </a:xfrm>
          <a:prstGeom prst="frame">
            <a:avLst>
              <a:gd name="adj1" fmla="val 2259"/>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9F0FE466-B28A-D7DC-DCDF-AB7E61580F45}"/>
              </a:ext>
            </a:extLst>
          </p:cNvPr>
          <p:cNvSpPr txBox="1"/>
          <p:nvPr/>
        </p:nvSpPr>
        <p:spPr>
          <a:xfrm>
            <a:off x="6517182" y="2194560"/>
            <a:ext cx="2037737" cy="1569660"/>
          </a:xfrm>
          <a:prstGeom prst="rect">
            <a:avLst/>
          </a:prstGeom>
          <a:noFill/>
        </p:spPr>
        <p:txBody>
          <a:bodyPr wrap="none" rtlCol="0">
            <a:spAutoFit/>
          </a:bodyPr>
          <a:lstStyle/>
          <a:p>
            <a:r>
              <a:rPr lang="en-US" sz="3200" b="1" dirty="0">
                <a:solidFill>
                  <a:srgbClr val="00896F"/>
                </a:solidFill>
              </a:rPr>
              <a:t>Artes de </a:t>
            </a:r>
          </a:p>
          <a:p>
            <a:r>
              <a:rPr lang="en-US" sz="3200" b="1" dirty="0" err="1">
                <a:solidFill>
                  <a:srgbClr val="00896F"/>
                </a:solidFill>
              </a:rPr>
              <a:t>lenguaje</a:t>
            </a:r>
            <a:endParaRPr lang="en-US" sz="3200" b="1" dirty="0">
              <a:solidFill>
                <a:srgbClr val="00896F"/>
              </a:solidFill>
            </a:endParaRPr>
          </a:p>
          <a:p>
            <a:r>
              <a:rPr lang="en-US" sz="3200" b="1" dirty="0" err="1">
                <a:solidFill>
                  <a:srgbClr val="00896F"/>
                </a:solidFill>
              </a:rPr>
              <a:t>en</a:t>
            </a:r>
            <a:r>
              <a:rPr lang="en-US" sz="3200" b="1" dirty="0">
                <a:solidFill>
                  <a:srgbClr val="00896F"/>
                </a:solidFill>
              </a:rPr>
              <a:t> </a:t>
            </a:r>
            <a:r>
              <a:rPr lang="en-US" sz="3200" b="1" dirty="0" err="1">
                <a:solidFill>
                  <a:srgbClr val="00896F"/>
                </a:solidFill>
              </a:rPr>
              <a:t>español</a:t>
            </a:r>
            <a:endParaRPr lang="en-US" sz="3200" b="1" dirty="0">
              <a:solidFill>
                <a:srgbClr val="00896F"/>
              </a:solidFill>
            </a:endParaRPr>
          </a:p>
        </p:txBody>
      </p:sp>
      <p:sp>
        <p:nvSpPr>
          <p:cNvPr id="18" name="TextBox 17">
            <a:extLst>
              <a:ext uri="{FF2B5EF4-FFF2-40B4-BE49-F238E27FC236}">
                <a16:creationId xmlns:a16="http://schemas.microsoft.com/office/drawing/2014/main" id="{D931C778-FA00-4E36-9989-B1FB746BBB1D}"/>
              </a:ext>
            </a:extLst>
          </p:cNvPr>
          <p:cNvSpPr txBox="1"/>
          <p:nvPr/>
        </p:nvSpPr>
        <p:spPr>
          <a:xfrm>
            <a:off x="6669582" y="5088149"/>
            <a:ext cx="2157963" cy="1569660"/>
          </a:xfrm>
          <a:prstGeom prst="rect">
            <a:avLst/>
          </a:prstGeom>
          <a:noFill/>
        </p:spPr>
        <p:txBody>
          <a:bodyPr wrap="none" rtlCol="0">
            <a:spAutoFit/>
          </a:bodyPr>
          <a:lstStyle/>
          <a:p>
            <a:r>
              <a:rPr lang="en-US" sz="3200" b="1" dirty="0">
                <a:solidFill>
                  <a:srgbClr val="1225AC"/>
                </a:solidFill>
              </a:rPr>
              <a:t>Artes de</a:t>
            </a:r>
          </a:p>
          <a:p>
            <a:r>
              <a:rPr lang="en-US" sz="3200" b="1" dirty="0" err="1">
                <a:solidFill>
                  <a:srgbClr val="1225AC"/>
                </a:solidFill>
              </a:rPr>
              <a:t>lenguaje</a:t>
            </a:r>
            <a:r>
              <a:rPr lang="en-US" sz="3200" b="1" dirty="0">
                <a:solidFill>
                  <a:srgbClr val="1225AC"/>
                </a:solidFill>
              </a:rPr>
              <a:t> </a:t>
            </a:r>
            <a:r>
              <a:rPr lang="en-US" sz="3200" b="1" dirty="0" err="1">
                <a:solidFill>
                  <a:srgbClr val="1225AC"/>
                </a:solidFill>
              </a:rPr>
              <a:t>en</a:t>
            </a:r>
            <a:endParaRPr lang="en-US" sz="3200" b="1" dirty="0">
              <a:solidFill>
                <a:srgbClr val="1225AC"/>
              </a:solidFill>
            </a:endParaRPr>
          </a:p>
          <a:p>
            <a:r>
              <a:rPr lang="en-US" sz="3200" b="1" dirty="0" err="1">
                <a:solidFill>
                  <a:srgbClr val="1225AC"/>
                </a:solidFill>
              </a:rPr>
              <a:t>inglés</a:t>
            </a:r>
            <a:endParaRPr lang="en-US" sz="3200" b="1" dirty="0">
              <a:solidFill>
                <a:srgbClr val="1225AC"/>
              </a:solidFill>
            </a:endParaRPr>
          </a:p>
        </p:txBody>
      </p:sp>
    </p:spTree>
    <p:extLst>
      <p:ext uri="{BB962C8B-B14F-4D97-AF65-F5344CB8AC3E}">
        <p14:creationId xmlns:p14="http://schemas.microsoft.com/office/powerpoint/2010/main" val="312569713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hool schedule with text and images&#10;&#10;AI-generated content may be incorrect.">
            <a:extLst>
              <a:ext uri="{FF2B5EF4-FFF2-40B4-BE49-F238E27FC236}">
                <a16:creationId xmlns:a16="http://schemas.microsoft.com/office/drawing/2014/main" id="{6D5F841C-CC0C-D833-6023-C0071CEF1E38}"/>
              </a:ext>
            </a:extLst>
          </p:cNvPr>
          <p:cNvPicPr>
            <a:picLocks noChangeAspect="1"/>
          </p:cNvPicPr>
          <p:nvPr/>
        </p:nvPicPr>
        <p:blipFill>
          <a:blip r:embed="rId2"/>
          <a:stretch>
            <a:fillRect/>
          </a:stretch>
        </p:blipFill>
        <p:spPr>
          <a:xfrm>
            <a:off x="586193" y="0"/>
            <a:ext cx="5843553" cy="6858000"/>
          </a:xfrm>
          <a:prstGeom prst="rect">
            <a:avLst/>
          </a:prstGeom>
        </p:spPr>
      </p:pic>
      <p:sp>
        <p:nvSpPr>
          <p:cNvPr id="4" name="Frame 3">
            <a:extLst>
              <a:ext uri="{FF2B5EF4-FFF2-40B4-BE49-F238E27FC236}">
                <a16:creationId xmlns:a16="http://schemas.microsoft.com/office/drawing/2014/main" id="{2A1DDA87-8570-D874-2F4A-3A2393B6473B}"/>
              </a:ext>
            </a:extLst>
          </p:cNvPr>
          <p:cNvSpPr/>
          <p:nvPr/>
        </p:nvSpPr>
        <p:spPr>
          <a:xfrm>
            <a:off x="1197033" y="1121079"/>
            <a:ext cx="5232713" cy="2144683"/>
          </a:xfrm>
          <a:prstGeom prst="frame">
            <a:avLst>
              <a:gd name="adj1" fmla="val 5357"/>
            </a:avLst>
          </a:prstGeom>
          <a:solidFill>
            <a:srgbClr val="00896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Frame 4">
            <a:extLst>
              <a:ext uri="{FF2B5EF4-FFF2-40B4-BE49-F238E27FC236}">
                <a16:creationId xmlns:a16="http://schemas.microsoft.com/office/drawing/2014/main" id="{3FC309DA-E61A-5ACF-CF54-739C6E73C2CC}"/>
              </a:ext>
            </a:extLst>
          </p:cNvPr>
          <p:cNvSpPr/>
          <p:nvPr/>
        </p:nvSpPr>
        <p:spPr>
          <a:xfrm>
            <a:off x="1197033" y="4398013"/>
            <a:ext cx="5232713" cy="2144683"/>
          </a:xfrm>
          <a:prstGeom prst="frame">
            <a:avLst>
              <a:gd name="adj1" fmla="val 5357"/>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0188AA58-7167-244B-CC07-1B32CDB8FED5}"/>
              </a:ext>
            </a:extLst>
          </p:cNvPr>
          <p:cNvSpPr txBox="1"/>
          <p:nvPr/>
        </p:nvSpPr>
        <p:spPr>
          <a:xfrm>
            <a:off x="6616931" y="1841271"/>
            <a:ext cx="2618214" cy="1077218"/>
          </a:xfrm>
          <a:prstGeom prst="rect">
            <a:avLst/>
          </a:prstGeom>
          <a:noFill/>
        </p:spPr>
        <p:txBody>
          <a:bodyPr wrap="square">
            <a:spAutoFit/>
          </a:bodyPr>
          <a:lstStyle/>
          <a:p>
            <a:r>
              <a:rPr lang="en-US" sz="3200" b="1" dirty="0">
                <a:solidFill>
                  <a:srgbClr val="00896F"/>
                </a:solidFill>
              </a:rPr>
              <a:t>Daily Spanish</a:t>
            </a:r>
          </a:p>
          <a:p>
            <a:r>
              <a:rPr lang="en-US" sz="3200" b="1" dirty="0">
                <a:solidFill>
                  <a:srgbClr val="00896F"/>
                </a:solidFill>
              </a:rPr>
              <a:t>Language Arts</a:t>
            </a:r>
          </a:p>
        </p:txBody>
      </p:sp>
      <p:sp>
        <p:nvSpPr>
          <p:cNvPr id="14" name="TextBox 13">
            <a:extLst>
              <a:ext uri="{FF2B5EF4-FFF2-40B4-BE49-F238E27FC236}">
                <a16:creationId xmlns:a16="http://schemas.microsoft.com/office/drawing/2014/main" id="{1978F093-F3C1-A37E-7A71-EFB807E6023E}"/>
              </a:ext>
            </a:extLst>
          </p:cNvPr>
          <p:cNvSpPr txBox="1"/>
          <p:nvPr/>
        </p:nvSpPr>
        <p:spPr>
          <a:xfrm>
            <a:off x="6769331" y="4454231"/>
            <a:ext cx="2618214" cy="1077218"/>
          </a:xfrm>
          <a:prstGeom prst="rect">
            <a:avLst/>
          </a:prstGeom>
          <a:noFill/>
        </p:spPr>
        <p:txBody>
          <a:bodyPr wrap="square">
            <a:spAutoFit/>
          </a:bodyPr>
          <a:lstStyle/>
          <a:p>
            <a:r>
              <a:rPr lang="en-US" sz="3200" b="1" dirty="0">
                <a:solidFill>
                  <a:srgbClr val="1225AC"/>
                </a:solidFill>
              </a:rPr>
              <a:t>Daily English</a:t>
            </a:r>
          </a:p>
          <a:p>
            <a:r>
              <a:rPr lang="en-US" sz="3200" b="1" dirty="0">
                <a:solidFill>
                  <a:srgbClr val="1225AC"/>
                </a:solidFill>
              </a:rPr>
              <a:t>Language Arts</a:t>
            </a:r>
          </a:p>
        </p:txBody>
      </p:sp>
    </p:spTree>
    <p:extLst>
      <p:ext uri="{BB962C8B-B14F-4D97-AF65-F5344CB8AC3E}">
        <p14:creationId xmlns:p14="http://schemas.microsoft.com/office/powerpoint/2010/main" val="286398596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hool schedule with different colored text&#10;&#10;AI-generated content may be incorrect.">
            <a:extLst>
              <a:ext uri="{FF2B5EF4-FFF2-40B4-BE49-F238E27FC236}">
                <a16:creationId xmlns:a16="http://schemas.microsoft.com/office/drawing/2014/main" id="{6D2C30E1-9E49-7647-A6D4-18A42F689716}"/>
              </a:ext>
            </a:extLst>
          </p:cNvPr>
          <p:cNvPicPr>
            <a:picLocks noChangeAspect="1"/>
          </p:cNvPicPr>
          <p:nvPr/>
        </p:nvPicPr>
        <p:blipFill>
          <a:blip r:embed="rId2"/>
          <a:stretch>
            <a:fillRect/>
          </a:stretch>
        </p:blipFill>
        <p:spPr>
          <a:xfrm>
            <a:off x="759691" y="764771"/>
            <a:ext cx="6959600" cy="5029200"/>
          </a:xfrm>
          <a:prstGeom prst="rect">
            <a:avLst/>
          </a:prstGeom>
        </p:spPr>
      </p:pic>
      <p:sp>
        <p:nvSpPr>
          <p:cNvPr id="4" name="Frame 3">
            <a:extLst>
              <a:ext uri="{FF2B5EF4-FFF2-40B4-BE49-F238E27FC236}">
                <a16:creationId xmlns:a16="http://schemas.microsoft.com/office/drawing/2014/main" id="{201C071C-F7DA-4D24-2B30-6D8D8D28EC69}"/>
              </a:ext>
            </a:extLst>
          </p:cNvPr>
          <p:cNvSpPr/>
          <p:nvPr/>
        </p:nvSpPr>
        <p:spPr>
          <a:xfrm>
            <a:off x="3158837" y="3279375"/>
            <a:ext cx="4493953" cy="644232"/>
          </a:xfrm>
          <a:prstGeom prst="frame">
            <a:avLst/>
          </a:prstGeom>
          <a:solidFill>
            <a:srgbClr val="00896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896F"/>
              </a:solidFill>
            </a:endParaRPr>
          </a:p>
        </p:txBody>
      </p:sp>
      <p:sp>
        <p:nvSpPr>
          <p:cNvPr id="5" name="Frame 4">
            <a:extLst>
              <a:ext uri="{FF2B5EF4-FFF2-40B4-BE49-F238E27FC236}">
                <a16:creationId xmlns:a16="http://schemas.microsoft.com/office/drawing/2014/main" id="{D9E02E1D-CE42-CE80-E1C7-6ECF33E25A75}"/>
              </a:ext>
            </a:extLst>
          </p:cNvPr>
          <p:cNvSpPr/>
          <p:nvPr/>
        </p:nvSpPr>
        <p:spPr>
          <a:xfrm>
            <a:off x="3158837" y="5110944"/>
            <a:ext cx="4493953" cy="644232"/>
          </a:xfrm>
          <a:prstGeom prst="frame">
            <a:avLst/>
          </a:prstGeom>
          <a:solidFill>
            <a:srgbClr val="1225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896F"/>
              </a:solidFill>
            </a:endParaRPr>
          </a:p>
        </p:txBody>
      </p:sp>
    </p:spTree>
    <p:extLst>
      <p:ext uri="{BB962C8B-B14F-4D97-AF65-F5344CB8AC3E}">
        <p14:creationId xmlns:p14="http://schemas.microsoft.com/office/powerpoint/2010/main" val="283006731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Description automatically generated">
            <a:extLst>
              <a:ext uri="{FF2B5EF4-FFF2-40B4-BE49-F238E27FC236}">
                <a16:creationId xmlns:a16="http://schemas.microsoft.com/office/drawing/2014/main" id="{F3F553AF-C027-844F-99CC-E9E04FA49FD8}"/>
              </a:ext>
            </a:extLst>
          </p:cNvPr>
          <p:cNvPicPr>
            <a:picLocks noChangeAspect="1"/>
          </p:cNvPicPr>
          <p:nvPr/>
        </p:nvPicPr>
        <p:blipFill>
          <a:blip r:embed="rId2"/>
          <a:stretch>
            <a:fillRect/>
          </a:stretch>
        </p:blipFill>
        <p:spPr>
          <a:xfrm>
            <a:off x="952856" y="347663"/>
            <a:ext cx="7238288" cy="6442075"/>
          </a:xfrm>
          <a:prstGeom prst="rect">
            <a:avLst/>
          </a:prstGeom>
          <a:noFill/>
        </p:spPr>
      </p:pic>
    </p:spTree>
    <p:extLst>
      <p:ext uri="{BB962C8B-B14F-4D97-AF65-F5344CB8AC3E}">
        <p14:creationId xmlns:p14="http://schemas.microsoft.com/office/powerpoint/2010/main" val="151380648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hart of different languages&#10;&#10;Description automatically generated with medium confidence">
            <a:extLst>
              <a:ext uri="{FF2B5EF4-FFF2-40B4-BE49-F238E27FC236}">
                <a16:creationId xmlns:a16="http://schemas.microsoft.com/office/drawing/2014/main" id="{CF3B9462-0AA7-66E6-1A27-53E329625C41}"/>
              </a:ext>
            </a:extLst>
          </p:cNvPr>
          <p:cNvPicPr>
            <a:picLocks noChangeAspect="1"/>
          </p:cNvPicPr>
          <p:nvPr/>
        </p:nvPicPr>
        <p:blipFill rotWithShape="1">
          <a:blip r:embed="rId3"/>
          <a:srcRect l="2256" r="23409" b="-1"/>
          <a:stretch/>
        </p:blipFill>
        <p:spPr>
          <a:xfrm>
            <a:off x="20" y="10"/>
            <a:ext cx="9143980" cy="6857990"/>
          </a:xfrm>
          <a:prstGeom prst="rect">
            <a:avLst/>
          </a:prstGeom>
          <a:noFill/>
        </p:spPr>
      </p:pic>
    </p:spTree>
    <p:extLst>
      <p:ext uri="{BB962C8B-B14F-4D97-AF65-F5344CB8AC3E}">
        <p14:creationId xmlns:p14="http://schemas.microsoft.com/office/powerpoint/2010/main" val="183623839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A2581899-27A0-BBAE-57AD-B00BE97A0A23}"/>
              </a:ext>
            </a:extLst>
          </p:cNvPr>
          <p:cNvPicPr>
            <a:picLocks noChangeAspect="1"/>
          </p:cNvPicPr>
          <p:nvPr/>
        </p:nvPicPr>
        <p:blipFill rotWithShape="1">
          <a:blip r:embed="rId3"/>
          <a:srcRect l="4158" r="22176" b="1"/>
          <a:stretch/>
        </p:blipFill>
        <p:spPr>
          <a:xfrm>
            <a:off x="20" y="10"/>
            <a:ext cx="9143980" cy="6857990"/>
          </a:xfrm>
          <a:prstGeom prst="rect">
            <a:avLst/>
          </a:prstGeom>
          <a:noFill/>
        </p:spPr>
      </p:pic>
    </p:spTree>
    <p:extLst>
      <p:ext uri="{BB962C8B-B14F-4D97-AF65-F5344CB8AC3E}">
        <p14:creationId xmlns:p14="http://schemas.microsoft.com/office/powerpoint/2010/main" val="404404854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44804B-19A0-A6C5-C5A4-6836EE2A1F43}"/>
              </a:ext>
            </a:extLst>
          </p:cNvPr>
          <p:cNvSpPr>
            <a:spLocks noGrp="1"/>
          </p:cNvSpPr>
          <p:nvPr>
            <p:ph type="ftr" sz="quarter" idx="11"/>
          </p:nvPr>
        </p:nvSpPr>
        <p:spPr/>
        <p:txBody>
          <a:bodyPr/>
          <a:lstStyle/>
          <a:p>
            <a:pPr>
              <a:defRPr/>
            </a:pPr>
            <a:endParaRPr lang="en-US"/>
          </a:p>
        </p:txBody>
      </p:sp>
      <p:pic>
        <p:nvPicPr>
          <p:cNvPr id="5" name="Picture 4" descr="A screenshot of a computer&#10;&#10;Description automatically generated with medium confidence">
            <a:extLst>
              <a:ext uri="{FF2B5EF4-FFF2-40B4-BE49-F238E27FC236}">
                <a16:creationId xmlns:a16="http://schemas.microsoft.com/office/drawing/2014/main" id="{6D125427-2A54-8B46-F426-606B92E11BD2}"/>
              </a:ext>
            </a:extLst>
          </p:cNvPr>
          <p:cNvPicPr>
            <a:picLocks noChangeAspect="1"/>
          </p:cNvPicPr>
          <p:nvPr/>
        </p:nvPicPr>
        <p:blipFill>
          <a:blip r:embed="rId3"/>
          <a:stretch>
            <a:fillRect/>
          </a:stretch>
        </p:blipFill>
        <p:spPr>
          <a:xfrm>
            <a:off x="-254643" y="356387"/>
            <a:ext cx="9514861" cy="5352081"/>
          </a:xfrm>
          <a:prstGeom prst="rect">
            <a:avLst/>
          </a:prstGeom>
        </p:spPr>
      </p:pic>
      <p:sp>
        <p:nvSpPr>
          <p:cNvPr id="6" name="Frame 5">
            <a:extLst>
              <a:ext uri="{FF2B5EF4-FFF2-40B4-BE49-F238E27FC236}">
                <a16:creationId xmlns:a16="http://schemas.microsoft.com/office/drawing/2014/main" id="{3D8260A1-5DA1-7F98-1930-20937FC69541}"/>
              </a:ext>
            </a:extLst>
          </p:cNvPr>
          <p:cNvSpPr/>
          <p:nvPr/>
        </p:nvSpPr>
        <p:spPr>
          <a:xfrm>
            <a:off x="-92738" y="264404"/>
            <a:ext cx="1979271" cy="3118322"/>
          </a:xfrm>
          <a:prstGeom prst="frame">
            <a:avLst>
              <a:gd name="adj1" fmla="val 12990"/>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Frame 6">
            <a:extLst>
              <a:ext uri="{FF2B5EF4-FFF2-40B4-BE49-F238E27FC236}">
                <a16:creationId xmlns:a16="http://schemas.microsoft.com/office/drawing/2014/main" id="{8A5E37E6-CEC3-4779-788A-2CFF68655D06}"/>
              </a:ext>
            </a:extLst>
          </p:cNvPr>
          <p:cNvSpPr/>
          <p:nvPr/>
        </p:nvSpPr>
        <p:spPr>
          <a:xfrm>
            <a:off x="0" y="3063651"/>
            <a:ext cx="1979271" cy="2736800"/>
          </a:xfrm>
          <a:prstGeom prst="frame">
            <a:avLst>
              <a:gd name="adj1" fmla="val 12990"/>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Left Arrow 7">
            <a:extLst>
              <a:ext uri="{FF2B5EF4-FFF2-40B4-BE49-F238E27FC236}">
                <a16:creationId xmlns:a16="http://schemas.microsoft.com/office/drawing/2014/main" id="{C78E90B4-C403-928D-8442-40359DC17ACE}"/>
              </a:ext>
            </a:extLst>
          </p:cNvPr>
          <p:cNvSpPr/>
          <p:nvPr/>
        </p:nvSpPr>
        <p:spPr>
          <a:xfrm rot="10800000">
            <a:off x="1744923" y="1403497"/>
            <a:ext cx="2529365" cy="619819"/>
          </a:xfrm>
          <a:prstGeom prst="leftArrow">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Left Arrow 8">
            <a:extLst>
              <a:ext uri="{FF2B5EF4-FFF2-40B4-BE49-F238E27FC236}">
                <a16:creationId xmlns:a16="http://schemas.microsoft.com/office/drawing/2014/main" id="{11432398-9F85-B92C-DFDE-6728074FD4A5}"/>
              </a:ext>
            </a:extLst>
          </p:cNvPr>
          <p:cNvSpPr/>
          <p:nvPr/>
        </p:nvSpPr>
        <p:spPr>
          <a:xfrm rot="10800000">
            <a:off x="1593141" y="4353335"/>
            <a:ext cx="2529365" cy="619819"/>
          </a:xfrm>
          <a:prstGeom prst="leftArrow">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close-up of a chart&#10;&#10;Description automatically generated with low confidence">
            <a:extLst>
              <a:ext uri="{FF2B5EF4-FFF2-40B4-BE49-F238E27FC236}">
                <a16:creationId xmlns:a16="http://schemas.microsoft.com/office/drawing/2014/main" id="{7AF8ABB7-ACD4-DB11-3A41-72744B057262}"/>
              </a:ext>
            </a:extLst>
          </p:cNvPr>
          <p:cNvPicPr>
            <a:picLocks noChangeAspect="1"/>
          </p:cNvPicPr>
          <p:nvPr/>
        </p:nvPicPr>
        <p:blipFill>
          <a:blip r:embed="rId4"/>
          <a:stretch>
            <a:fillRect/>
          </a:stretch>
        </p:blipFill>
        <p:spPr>
          <a:xfrm>
            <a:off x="4393248" y="431966"/>
            <a:ext cx="3964940" cy="2684890"/>
          </a:xfrm>
          <a:prstGeom prst="rect">
            <a:avLst/>
          </a:prstGeom>
        </p:spPr>
      </p:pic>
      <p:pic>
        <p:nvPicPr>
          <p:cNvPr id="11" name="Picture 10" descr="A close-up of a document&#10;&#10;Description automatically generated with low confidence">
            <a:extLst>
              <a:ext uri="{FF2B5EF4-FFF2-40B4-BE49-F238E27FC236}">
                <a16:creationId xmlns:a16="http://schemas.microsoft.com/office/drawing/2014/main" id="{0FDD66BE-F1BF-378E-095E-35BDCCD5B9E5}"/>
              </a:ext>
            </a:extLst>
          </p:cNvPr>
          <p:cNvPicPr>
            <a:picLocks noChangeAspect="1"/>
          </p:cNvPicPr>
          <p:nvPr/>
        </p:nvPicPr>
        <p:blipFill>
          <a:blip r:embed="rId5"/>
          <a:stretch>
            <a:fillRect/>
          </a:stretch>
        </p:blipFill>
        <p:spPr>
          <a:xfrm>
            <a:off x="4427245" y="3312406"/>
            <a:ext cx="4073316" cy="2736801"/>
          </a:xfrm>
          <a:prstGeom prst="rect">
            <a:avLst/>
          </a:prstGeom>
        </p:spPr>
      </p:pic>
    </p:spTree>
    <p:extLst>
      <p:ext uri="{BB962C8B-B14F-4D97-AF65-F5344CB8AC3E}">
        <p14:creationId xmlns:p14="http://schemas.microsoft.com/office/powerpoint/2010/main" val="196103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9E88A-CC82-F9D1-8925-7C9A06A297B8}"/>
              </a:ext>
            </a:extLst>
          </p:cNvPr>
          <p:cNvSpPr>
            <a:spLocks noGrp="1"/>
          </p:cNvSpPr>
          <p:nvPr>
            <p:ph type="title" idx="4294967295"/>
          </p:nvPr>
        </p:nvSpPr>
        <p:spPr>
          <a:xfrm>
            <a:off x="232229" y="274638"/>
            <a:ext cx="8229600" cy="1143000"/>
          </a:xfrm>
          <a:prstGeom prst="rect">
            <a:avLst/>
          </a:prstGeom>
        </p:spPr>
        <p:txBody>
          <a:bodyPr/>
          <a:lstStyle/>
          <a:p>
            <a:r>
              <a:rPr lang="en-US" b="1" dirty="0" err="1"/>
              <a:t>Presentaciones</a:t>
            </a:r>
            <a:r>
              <a:rPr lang="en-US" b="1" dirty="0"/>
              <a:t> </a:t>
            </a:r>
            <a:r>
              <a:rPr lang="en-US" b="1" dirty="0" err="1"/>
              <a:t>en</a:t>
            </a:r>
            <a:r>
              <a:rPr lang="en-US" b="1" dirty="0"/>
              <a:t> sus mesas</a:t>
            </a:r>
          </a:p>
        </p:txBody>
      </p:sp>
      <p:sp>
        <p:nvSpPr>
          <p:cNvPr id="3" name="Content Placeholder 2">
            <a:extLst>
              <a:ext uri="{FF2B5EF4-FFF2-40B4-BE49-F238E27FC236}">
                <a16:creationId xmlns:a16="http://schemas.microsoft.com/office/drawing/2014/main" id="{89AB0C40-7D75-AE5D-3003-F57DEE7368B7}"/>
              </a:ext>
            </a:extLst>
          </p:cNvPr>
          <p:cNvSpPr>
            <a:spLocks noGrp="1"/>
          </p:cNvSpPr>
          <p:nvPr>
            <p:ph idx="4294967295"/>
          </p:nvPr>
        </p:nvSpPr>
        <p:spPr>
          <a:xfrm>
            <a:off x="391886" y="1208088"/>
            <a:ext cx="8229600" cy="4525962"/>
          </a:xfrm>
          <a:prstGeom prst="rect">
            <a:avLst/>
          </a:prstGeom>
        </p:spPr>
        <p:txBody>
          <a:bodyPr/>
          <a:lstStyle/>
          <a:p>
            <a:r>
              <a:rPr lang="en-US" dirty="0" err="1"/>
              <a:t>Yo</a:t>
            </a:r>
            <a:r>
              <a:rPr lang="en-US" dirty="0"/>
              <a:t> soy____________________________.</a:t>
            </a:r>
          </a:p>
          <a:p>
            <a:endParaRPr lang="en-US" dirty="0"/>
          </a:p>
          <a:p>
            <a:r>
              <a:rPr lang="en-US" dirty="0"/>
              <a:t>Mi </a:t>
            </a:r>
            <a:r>
              <a:rPr lang="en-US" dirty="0" err="1"/>
              <a:t>posición</a:t>
            </a:r>
            <a:r>
              <a:rPr lang="en-US" dirty="0"/>
              <a:t> es _____________________.</a:t>
            </a:r>
          </a:p>
          <a:p>
            <a:endParaRPr lang="en-US" dirty="0"/>
          </a:p>
          <a:p>
            <a:r>
              <a:rPr lang="en-US" dirty="0"/>
              <a:t>Algo que me </a:t>
            </a:r>
            <a:r>
              <a:rPr lang="en-US" dirty="0" err="1"/>
              <a:t>entusiasma</a:t>
            </a:r>
            <a:r>
              <a:rPr lang="en-US" dirty="0"/>
              <a:t> para </a:t>
            </a:r>
            <a:r>
              <a:rPr lang="en-US" dirty="0" err="1"/>
              <a:t>este</a:t>
            </a:r>
            <a:r>
              <a:rPr lang="en-US" dirty="0"/>
              <a:t> nuevo  </a:t>
            </a:r>
            <a:r>
              <a:rPr lang="en-US" dirty="0" err="1"/>
              <a:t>año</a:t>
            </a:r>
            <a:r>
              <a:rPr lang="en-US" dirty="0"/>
              <a:t> escolar es _________________________.</a:t>
            </a:r>
          </a:p>
          <a:p>
            <a:endParaRPr lang="en-US" dirty="0"/>
          </a:p>
          <a:p>
            <a:r>
              <a:rPr lang="en-US" dirty="0"/>
              <a:t>Hoy me </a:t>
            </a:r>
            <a:r>
              <a:rPr lang="en-US" dirty="0" err="1"/>
              <a:t>gustaría</a:t>
            </a:r>
            <a:r>
              <a:rPr lang="en-US" dirty="0"/>
              <a:t>____________________.</a:t>
            </a:r>
          </a:p>
        </p:txBody>
      </p:sp>
    </p:spTree>
    <p:extLst>
      <p:ext uri="{BB962C8B-B14F-4D97-AF65-F5344CB8AC3E}">
        <p14:creationId xmlns:p14="http://schemas.microsoft.com/office/powerpoint/2010/main" val="1890481457"/>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98866-E3D6-9190-4746-13722E7F093E}"/>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7836AF09-8371-CDFC-8A10-38193361A8AA}"/>
              </a:ext>
            </a:extLst>
          </p:cNvPr>
          <p:cNvGraphicFramePr>
            <a:graphicFrameLocks noGrp="1"/>
          </p:cNvGraphicFramePr>
          <p:nvPr>
            <p:ph idx="1"/>
            <p:extLst>
              <p:ext uri="{D42A27DB-BD31-4B8C-83A1-F6EECF244321}">
                <p14:modId xmlns:p14="http://schemas.microsoft.com/office/powerpoint/2010/main" val="4242829732"/>
              </p:ext>
            </p:extLst>
          </p:nvPr>
        </p:nvGraphicFramePr>
        <p:xfrm>
          <a:off x="0" y="1"/>
          <a:ext cx="9144000" cy="6918960"/>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321062">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524279">
                <a:tc>
                  <a:txBody>
                    <a:bodyPr/>
                    <a:lstStyle/>
                    <a:p>
                      <a:r>
                        <a:rPr lang="en-US" sz="1800" b="0" dirty="0">
                          <a:solidFill>
                            <a:srgbClr val="1225AC"/>
                          </a:solidFill>
                        </a:rPr>
                        <a:t>Todos</a:t>
                      </a:r>
                      <a:r>
                        <a:rPr lang="en-US" sz="1800" b="0" dirty="0"/>
                        <a:t> </a:t>
                      </a:r>
                      <a:r>
                        <a:rPr lang="en-US" sz="1800" b="0" dirty="0" err="1"/>
                        <a:t>los</a:t>
                      </a:r>
                      <a:r>
                        <a:rPr lang="en-US" sz="1800" b="0" dirty="0"/>
                        <a:t> </a:t>
                      </a:r>
                      <a:r>
                        <a:rPr lang="en-US" sz="1800" b="0" dirty="0" err="1"/>
                        <a:t>estudiantes</a:t>
                      </a:r>
                      <a:r>
                        <a:rPr lang="en-US" sz="1800" b="0" dirty="0"/>
                        <a:t> </a:t>
                      </a:r>
                      <a:r>
                        <a:rPr lang="en-US" sz="1800" b="0" dirty="0" err="1"/>
                        <a:t>tienen</a:t>
                      </a:r>
                      <a:r>
                        <a:rPr lang="en-US" sz="1800" b="0" dirty="0"/>
                        <a:t> un primer </a:t>
                      </a:r>
                      <a:r>
                        <a:rPr lang="en-US" sz="1800" b="0" dirty="0" err="1"/>
                        <a:t>lenguaje</a:t>
                      </a:r>
                      <a:r>
                        <a:rPr lang="en-US" sz="1800" b="0" dirty="0"/>
                        <a:t> (L1) y un </a:t>
                      </a:r>
                      <a:r>
                        <a:rPr lang="en-US" sz="1800" b="0" dirty="0" err="1"/>
                        <a:t>segundo</a:t>
                      </a:r>
                      <a:r>
                        <a:rPr lang="en-US" sz="1800" b="0" dirty="0"/>
                        <a:t> </a:t>
                      </a:r>
                      <a:r>
                        <a:rPr lang="en-US" sz="1800" b="0" dirty="0" err="1"/>
                        <a:t>lenguaje</a:t>
                      </a:r>
                      <a:r>
                        <a:rPr lang="en-US" sz="18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1800" b="0" dirty="0">
                          <a:solidFill>
                            <a:srgbClr val="1225AC"/>
                          </a:solidFill>
                        </a:rPr>
                        <a:t>Muchos</a:t>
                      </a:r>
                      <a:r>
                        <a:rPr lang="en-US" sz="1800" b="0" dirty="0"/>
                        <a:t> </a:t>
                      </a:r>
                      <a:r>
                        <a:rPr lang="en-US" sz="1800" b="0" dirty="0" err="1"/>
                        <a:t>estudiantes</a:t>
                      </a:r>
                      <a:r>
                        <a:rPr lang="en-US" sz="1800" b="0" dirty="0"/>
                        <a:t> son </a:t>
                      </a:r>
                      <a:r>
                        <a:rPr lang="en-US" sz="1800" b="0" dirty="0" err="1"/>
                        <a:t>bilingües</a:t>
                      </a:r>
                      <a:r>
                        <a:rPr lang="en-US" sz="1800" b="0" dirty="0"/>
                        <a:t> </a:t>
                      </a:r>
                      <a:r>
                        <a:rPr lang="en-US" sz="1800" b="0" dirty="0" err="1"/>
                        <a:t>en</a:t>
                      </a:r>
                      <a:r>
                        <a:rPr lang="en-US" sz="1800" b="0" dirty="0"/>
                        <a:t> </a:t>
                      </a:r>
                      <a:r>
                        <a:rPr lang="en-US" sz="1800" b="0" dirty="0" err="1"/>
                        <a:t>desarrollo</a:t>
                      </a:r>
                      <a:r>
                        <a:rPr lang="en-US" sz="1800" b="0" dirty="0"/>
                        <a:t> </a:t>
                      </a:r>
                      <a:r>
                        <a:rPr lang="en-US" sz="1800" b="0" dirty="0" err="1"/>
                        <a:t>cuyo</a:t>
                      </a:r>
                      <a:r>
                        <a:rPr lang="en-US" sz="1800" b="0" dirty="0"/>
                        <a:t> primer </a:t>
                      </a:r>
                      <a:r>
                        <a:rPr lang="en-US" sz="1800" b="0" dirty="0" err="1"/>
                        <a:t>lenguaje</a:t>
                      </a:r>
                      <a:r>
                        <a:rPr lang="en-US" sz="1800" b="0" dirty="0"/>
                        <a:t> es </a:t>
                      </a:r>
                      <a:r>
                        <a:rPr lang="en-US" sz="1800" b="0" dirty="0" err="1"/>
                        <a:t>el</a:t>
                      </a:r>
                      <a:r>
                        <a:rPr lang="en-US" sz="1800" b="0" dirty="0"/>
                        <a:t> </a:t>
                      </a:r>
                      <a:r>
                        <a:rPr lang="en-US" sz="1800" b="0" dirty="0" err="1"/>
                        <a:t>bilingüismo</a:t>
                      </a:r>
                      <a:r>
                        <a:rPr lang="en-US" sz="18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29528">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sus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Estoy</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1800" b="0" i="0" u="none" strike="noStrike" cap="none" normalizeH="0" baseline="0" dirty="0">
                          <a:ln>
                            <a:noFill/>
                          </a:ln>
                          <a:solidFill>
                            <a:srgbClr val="000000"/>
                          </a:solidFill>
                          <a:effectLst/>
                          <a:latin typeface="Calibri" charset="0"/>
                          <a:ea typeface="ＭＳ Ｐゴシック" charset="-128"/>
                        </a:rPr>
                        <a:t>”</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están</a:t>
                      </a:r>
                      <a:r>
                        <a:rPr kumimoji="0" lang="en-US" altLang="ja-JP" sz="1800" b="0" i="0" u="none" strike="noStrike" cap="none" normalizeH="0" baseline="0" dirty="0">
                          <a:ln>
                            <a:noFill/>
                          </a:ln>
                          <a:solidFill>
                            <a:srgbClr val="000000"/>
                          </a:solidFill>
                          <a:effectLst/>
                          <a:latin typeface="Calibri" charset="0"/>
                          <a:ea typeface="ＭＳ Ｐゴシック" charset="-128"/>
                        </a:rPr>
                        <a:t> </a:t>
                      </a:r>
                      <a:r>
                        <a:rPr kumimoji="0" lang="en-US" altLang="ja-JP" sz="1800" b="0" i="0" u="none" strike="noStrike" cap="none" normalizeH="0" baseline="0" dirty="0" err="1">
                          <a:ln>
                            <a:noFill/>
                          </a:ln>
                          <a:solidFill>
                            <a:srgbClr val="000000"/>
                          </a:solidFill>
                          <a:effectLst/>
                          <a:latin typeface="Calibri" charset="0"/>
                          <a:ea typeface="ＭＳ Ｐゴシック" charset="-128"/>
                        </a:rPr>
                        <a:t>confundidos</a:t>
                      </a:r>
                      <a:r>
                        <a:rPr kumimoji="0" lang="en-US" altLang="ja-JP" sz="1800" b="0" i="0" u="none" strike="noStrike" cap="none" normalizeH="0" baseline="0" dirty="0">
                          <a:ln>
                            <a:noFill/>
                          </a:ln>
                          <a:solidFill>
                            <a:srgbClr val="000000"/>
                          </a:solidFill>
                          <a:effectLst/>
                          <a:latin typeface="Calibri" charset="0"/>
                          <a:ea typeface="ＭＳ Ｐゴシック" charset="-128"/>
                        </a:rPr>
                        <a:t> y </a:t>
                      </a:r>
                      <a:r>
                        <a:rPr kumimoji="0" lang="en-US" altLang="ja-JP" sz="1800" b="0" i="0" u="none" strike="noStrike" cap="none" normalizeH="0" baseline="0" dirty="0" err="1">
                          <a:ln>
                            <a:noFill/>
                          </a:ln>
                          <a:solidFill>
                            <a:srgbClr val="000000"/>
                          </a:solidFill>
                          <a:effectLst/>
                          <a:latin typeface="Calibri" charset="0"/>
                          <a:ea typeface="ＭＳ Ｐゴシック" charset="-128"/>
                        </a:rPr>
                        <a:t>tienen</a:t>
                      </a:r>
                      <a:r>
                        <a:rPr kumimoji="0" lang="en-US" altLang="ja-JP" sz="1800" b="0" i="0" u="none" strike="noStrike" cap="none" normalizeH="0" baseline="0" dirty="0">
                          <a:ln>
                            <a:noFill/>
                          </a:ln>
                          <a:solidFill>
                            <a:srgbClr val="000000"/>
                          </a:solidFill>
                          <a:effectLst/>
                          <a:latin typeface="Calibri" charset="0"/>
                          <a:ea typeface="ＭＳ Ｐゴシック" charset="-128"/>
                        </a:rPr>
                        <a:t> un </a:t>
                      </a:r>
                      <a:r>
                        <a:rPr kumimoji="0" lang="en-US" altLang="ja-JP" sz="18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1800" b="0" i="0" u="none" strike="noStrike" cap="none" normalizeH="0" baseline="0" dirty="0">
                          <a:ln>
                            <a:noFill/>
                          </a:ln>
                          <a:solidFill>
                            <a:srgbClr val="000000"/>
                          </a:solidFill>
                          <a:effectLst/>
                          <a:latin typeface="Calibri" charset="0"/>
                          <a:ea typeface="ＭＳ Ｐゴシック" charset="-128"/>
                        </a:rPr>
                        <a:t> bajo.</a:t>
                      </a:r>
                      <a:endParaRPr kumimoji="0" lang="en-US" altLang="en-US" sz="18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Como </a:t>
                      </a:r>
                      <a:r>
                        <a:rPr kumimoji="0" lang="en-US" altLang="en-US" sz="1800" b="0" i="0" u="none" strike="noStrike" cap="none" normalizeH="0" baseline="0" dirty="0" err="1">
                          <a:ln>
                            <a:noFill/>
                          </a:ln>
                          <a:solidFill>
                            <a:srgbClr val="000000"/>
                          </a:solidFill>
                          <a:effectLst/>
                          <a:latin typeface="Calibri" charset="0"/>
                          <a:ea typeface="ＭＳ Ｐゴシック" charset="-128"/>
                        </a:rPr>
                        <a:t>parte</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su</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desarrolo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usan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dos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juntos</a:t>
                      </a:r>
                      <a:r>
                        <a:rPr kumimoji="0" lang="en-US" altLang="en-US" sz="1800" b="0" i="0" u="none" strike="noStrike" cap="none" normalizeH="0" baseline="0" dirty="0">
                          <a:ln>
                            <a:noFill/>
                          </a:ln>
                          <a:solidFill>
                            <a:srgbClr val="000000"/>
                          </a:solidFill>
                          <a:effectLst/>
                          <a:latin typeface="Calibri" charset="0"/>
                          <a:ea typeface="ＭＳ Ｐゴシック" charset="-128"/>
                        </a:rPr>
                        <a:t>.  Este </a:t>
                      </a:r>
                      <a:r>
                        <a:rPr kumimoji="0" lang="en-US" altLang="en-US" sz="1800" b="0" i="0" u="none" strike="noStrike" cap="none" normalizeH="0" baseline="0" dirty="0" err="1">
                          <a:ln>
                            <a:noFill/>
                          </a:ln>
                          <a:solidFill>
                            <a:srgbClr val="000000"/>
                          </a:solidFill>
                          <a:effectLst/>
                          <a:latin typeface="Calibri" charset="0"/>
                          <a:ea typeface="ＭＳ Ｐゴシック" charset="-128"/>
                        </a:rPr>
                        <a:t>uso</a:t>
                      </a:r>
                      <a:r>
                        <a:rPr kumimoji="0" lang="en-US" altLang="en-US" sz="1800" b="0" i="0" u="none" strike="noStrike" cap="none" normalizeH="0" baseline="0" dirty="0">
                          <a:ln>
                            <a:noFill/>
                          </a:ln>
                          <a:solidFill>
                            <a:srgbClr val="000000"/>
                          </a:solidFill>
                          <a:effectLst/>
                          <a:latin typeface="Calibri" charset="0"/>
                          <a:ea typeface="ＭＳ Ｐゴシック" charset="-128"/>
                        </a:rPr>
                        <a:t> de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es </a:t>
                      </a:r>
                      <a:r>
                        <a:rPr kumimoji="0" lang="en-US" altLang="en-US" sz="18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18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13033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Se </a:t>
                      </a:r>
                      <a:r>
                        <a:rPr kumimoji="0" lang="en-US" altLang="en-US" sz="1800" b="0" i="0" u="none" strike="noStrike" cap="none" normalizeH="0" baseline="0" dirty="0" err="1">
                          <a:ln>
                            <a:noFill/>
                          </a:ln>
                          <a:solidFill>
                            <a:srgbClr val="000000"/>
                          </a:solidFill>
                          <a:effectLst/>
                          <a:latin typeface="Calibri" charset="0"/>
                          <a:ea typeface="ＭＳ Ｐゴシック" charset="-128"/>
                        </a:rPr>
                        <a:t>enseña</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un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(L1) y se </a:t>
                      </a:r>
                      <a:r>
                        <a:rPr kumimoji="0" lang="en-US" altLang="en-US" sz="1800" b="0" i="0" u="none" strike="noStrike" cap="none" normalizeH="0" baseline="0" dirty="0" err="1">
                          <a:ln>
                            <a:noFill/>
                          </a:ln>
                          <a:solidFill>
                            <a:srgbClr val="000000"/>
                          </a:solidFill>
                          <a:effectLst/>
                          <a:latin typeface="Calibri" charset="0"/>
                          <a:ea typeface="ＭＳ Ｐゴシック" charset="-128"/>
                        </a:rPr>
                        <a:t>transiciona</a:t>
                      </a:r>
                      <a:r>
                        <a:rPr kumimoji="0" lang="en-US" altLang="en-US" sz="1800" b="0" i="0" u="none" strike="noStrike" cap="none" normalizeH="0" baseline="0" dirty="0">
                          <a:ln>
                            <a:noFill/>
                          </a:ln>
                          <a:solidFill>
                            <a:srgbClr val="000000"/>
                          </a:solidFill>
                          <a:effectLst/>
                          <a:latin typeface="Calibri" charset="0"/>
                          <a:ea typeface="ＭＳ Ｐゴシック" charset="-128"/>
                        </a:rPr>
                        <a:t> a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el</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otro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sólo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cuando</a:t>
                      </a:r>
                      <a:r>
                        <a:rPr kumimoji="0" lang="en-US" altLang="en-US" sz="1800" b="0" i="0" u="none" strike="noStrike" cap="none" normalizeH="0" baseline="0" dirty="0">
                          <a:ln>
                            <a:noFill/>
                          </a:ln>
                          <a:solidFill>
                            <a:srgbClr val="000000"/>
                          </a:solidFill>
                          <a:effectLst/>
                          <a:latin typeface="Calibri" charset="0"/>
                          <a:ea typeface="ＭＳ Ｐゴシック" charset="-128"/>
                        </a:rPr>
                        <a:t> primero se </a:t>
                      </a:r>
                      <a:r>
                        <a:rPr kumimoji="0" lang="en-US" altLang="en-US" sz="1800" b="0" i="0" u="none" strike="noStrike" cap="none" normalizeH="0" baseline="0" dirty="0" err="1">
                          <a:ln>
                            <a:noFill/>
                          </a:ln>
                          <a:solidFill>
                            <a:srgbClr val="000000"/>
                          </a:solidFill>
                          <a:effectLst/>
                          <a:latin typeface="Calibri" charset="0"/>
                          <a:ea typeface="ＭＳ Ｐゴシック" charset="-128"/>
                        </a:rPr>
                        <a:t>haya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establecido</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monolingüe</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a:ln>
                            <a:noFill/>
                          </a:ln>
                          <a:solidFill>
                            <a:srgbClr val="1225AC"/>
                          </a:solidFill>
                          <a:effectLst/>
                          <a:latin typeface="Calibri" charset="0"/>
                          <a:ea typeface="ＭＳ Ｐゴシック" charset="-128"/>
                        </a:rPr>
                        <a:t>(</a:t>
                      </a:r>
                      <a:r>
                        <a:rPr kumimoji="0" lang="en-US" altLang="en-US" sz="18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1800" b="0" i="0" u="none" strike="noStrike" cap="none" normalizeH="0" baseline="0" dirty="0">
                          <a:ln>
                            <a:noFill/>
                          </a:ln>
                          <a:solidFill>
                            <a:srgbClr val="1225AC"/>
                          </a:solidFill>
                          <a:effectLst/>
                          <a:latin typeface="Calibri" charset="0"/>
                          <a:ea typeface="ＭＳ Ｐゴシック" charset="-128"/>
                        </a:rPr>
                        <a:t> </a:t>
                      </a:r>
                      <a:r>
                        <a:rPr kumimoji="0" lang="en-US" altLang="en-US" sz="1800" b="0" i="0" u="none" strike="noStrike" cap="none" normalizeH="0" baseline="0" dirty="0" err="1">
                          <a:ln>
                            <a:noFill/>
                          </a:ln>
                          <a:solidFill>
                            <a:srgbClr val="1225AC"/>
                          </a:solidFill>
                          <a:effectLst/>
                          <a:latin typeface="Calibri" charset="0"/>
                          <a:ea typeface="ＭＳ Ｐゴシック" charset="-128"/>
                        </a:rPr>
                        <a:t>secuencial</a:t>
                      </a:r>
                      <a:r>
                        <a:rPr kumimoji="0" lang="en-US" altLang="en-US" sz="18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Calibri" charset="0"/>
                          <a:ea typeface="ＭＳ Ｐゴシック" charset="-128"/>
                        </a:rPr>
                        <a:t>Se </a:t>
                      </a:r>
                      <a:r>
                        <a:rPr kumimoji="0" lang="en-US" altLang="en-US" sz="1800" b="0" i="0" u="none" strike="noStrike" cap="none" normalizeH="0" baseline="0" dirty="0" err="1">
                          <a:ln>
                            <a:noFill/>
                          </a:ln>
                          <a:solidFill>
                            <a:srgbClr val="000000"/>
                          </a:solidFill>
                          <a:effectLst/>
                          <a:latin typeface="Calibri" charset="0"/>
                          <a:ea typeface="ＭＳ Ｐゴシック" charset="-128"/>
                        </a:rPr>
                        <a:t>enseña</a:t>
                      </a:r>
                      <a:r>
                        <a:rPr kumimoji="0" lang="en-US" altLang="en-US" sz="1800" b="0" i="0" u="none" strike="noStrike" cap="none" normalizeH="0" baseline="0" dirty="0">
                          <a:ln>
                            <a:noFill/>
                          </a:ln>
                          <a:solidFill>
                            <a:srgbClr val="000000"/>
                          </a:solidFill>
                          <a:effectLst/>
                          <a:latin typeface="Calibri" charset="0"/>
                          <a:ea typeface="ＭＳ Ｐゴシック" charset="-128"/>
                        </a:rPr>
                        <a:t> la </a:t>
                      </a:r>
                      <a:r>
                        <a:rPr kumimoji="0" lang="en-US" altLang="en-US" sz="18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2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empezando</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en</a:t>
                      </a:r>
                      <a:r>
                        <a:rPr kumimoji="0" lang="en-US" altLang="en-US" sz="1800" b="0" i="0" u="none" strike="noStrike" cap="none" normalizeH="0" baseline="0" dirty="0">
                          <a:ln>
                            <a:noFill/>
                          </a:ln>
                          <a:solidFill>
                            <a:srgbClr val="000000"/>
                          </a:solidFill>
                          <a:effectLst/>
                          <a:latin typeface="Calibri" charset="0"/>
                          <a:ea typeface="ＭＳ Ｐゴシック" charset="-128"/>
                        </a:rPr>
                        <a:t> kinder y se les </a:t>
                      </a:r>
                      <a:r>
                        <a:rPr kumimoji="0" lang="en-US" altLang="en-US" sz="1800" b="0" i="0" u="none" strike="noStrike" cap="none" normalizeH="0" baseline="0" dirty="0" err="1">
                          <a:ln>
                            <a:noFill/>
                          </a:ln>
                          <a:solidFill>
                            <a:srgbClr val="000000"/>
                          </a:solidFill>
                          <a:effectLst/>
                          <a:latin typeface="Calibri" charset="0"/>
                          <a:ea typeface="ＭＳ Ｐゴシック" charset="-128"/>
                        </a:rPr>
                        <a:t>ayuda</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los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transferir</a:t>
                      </a:r>
                      <a:r>
                        <a:rPr kumimoji="0" lang="en-US" altLang="en-US" sz="1800" b="0" i="0" u="none" strike="noStrike" cap="none" normalizeH="0" baseline="0" dirty="0">
                          <a:ln>
                            <a:noFill/>
                          </a:ln>
                          <a:solidFill>
                            <a:srgbClr val="000000"/>
                          </a:solidFill>
                          <a:effectLst/>
                          <a:latin typeface="Calibri" charset="0"/>
                          <a:ea typeface="ＭＳ Ｐゴシック" charset="-128"/>
                        </a:rPr>
                        <a:t> de un </a:t>
                      </a:r>
                      <a:r>
                        <a:rPr kumimoji="0" lang="en-US" altLang="en-US" sz="18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1800" b="0" i="0" u="none" strike="noStrike" cap="none" normalizeH="0" baseline="0" dirty="0">
                          <a:ln>
                            <a:noFill/>
                          </a:ln>
                          <a:solidFill>
                            <a:srgbClr val="000000"/>
                          </a:solidFill>
                          <a:effectLst/>
                          <a:latin typeface="Calibri" charset="0"/>
                          <a:ea typeface="ＭＳ Ｐゴシック" charset="-128"/>
                        </a:rPr>
                        <a:t> a </a:t>
                      </a:r>
                      <a:r>
                        <a:rPr kumimoji="0" lang="en-US" altLang="en-US" sz="1800" b="0" i="0" u="none" strike="noStrike" cap="none" normalizeH="0" baseline="0" dirty="0" err="1">
                          <a:ln>
                            <a:noFill/>
                          </a:ln>
                          <a:solidFill>
                            <a:srgbClr val="000000"/>
                          </a:solidFill>
                          <a:effectLst/>
                          <a:latin typeface="Calibri" charset="0"/>
                          <a:ea typeface="ＭＳ Ｐゴシック" charset="-128"/>
                        </a:rPr>
                        <a:t>otro</a:t>
                      </a:r>
                      <a:r>
                        <a:rPr kumimoji="0" lang="en-US" altLang="en-US" sz="1800" b="0" i="0" u="none" strike="noStrike" cap="none" normalizeH="0" baseline="0" dirty="0">
                          <a:ln>
                            <a:noFill/>
                          </a:ln>
                          <a:solidFill>
                            <a:srgbClr val="000000"/>
                          </a:solidFill>
                          <a:effectLst/>
                          <a:latin typeface="Calibri" charset="0"/>
                          <a:ea typeface="ＭＳ Ｐゴシック" charset="-128"/>
                        </a:rPr>
                        <a:t> (y vice-versa) sus </a:t>
                      </a:r>
                      <a:r>
                        <a:rPr kumimoji="0" lang="en-US" altLang="en-US" sz="1800" b="0"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1800" b="0" i="0" u="none" strike="noStrike" cap="none" normalizeH="0" baseline="0" dirty="0">
                          <a:ln>
                            <a:noFill/>
                          </a:ln>
                          <a:solidFill>
                            <a:srgbClr val="000000"/>
                          </a:solidFill>
                          <a:effectLst/>
                          <a:latin typeface="Calibri" charset="0"/>
                          <a:ea typeface="ＭＳ Ｐゴシック" charset="-128"/>
                        </a:rPr>
                        <a:t> y </a:t>
                      </a:r>
                      <a:r>
                        <a:rPr kumimoji="0" lang="en-US" altLang="en-US" sz="1800" b="0" i="0" u="none" strike="noStrike" cap="none" normalizeH="0" baseline="0" dirty="0" err="1">
                          <a:ln>
                            <a:noFill/>
                          </a:ln>
                          <a:solidFill>
                            <a:srgbClr val="000000"/>
                          </a:solidFill>
                          <a:effectLst/>
                          <a:latin typeface="Calibri" charset="0"/>
                          <a:ea typeface="ＭＳ Ｐゴシック" charset="-128"/>
                        </a:rPr>
                        <a:t>hablidades</a:t>
                      </a:r>
                      <a:r>
                        <a:rPr kumimoji="0" lang="en-US" altLang="en-US" sz="1800" b="0" i="0" u="none" strike="noStrike" cap="none" normalizeH="0" baseline="0" dirty="0">
                          <a:ln>
                            <a:noFill/>
                          </a:ln>
                          <a:solidFill>
                            <a:srgbClr val="000000"/>
                          </a:solidFill>
                          <a:effectLst/>
                          <a:latin typeface="Calibri" charset="0"/>
                          <a:ea typeface="ＭＳ Ｐゴシック" charset="-128"/>
                        </a:rPr>
                        <a:t> </a:t>
                      </a:r>
                      <a:r>
                        <a:rPr kumimoji="0" lang="en-US" altLang="en-US" sz="1800" b="0" i="0" u="none" strike="noStrike" cap="none" normalizeH="0" baseline="0" dirty="0">
                          <a:ln>
                            <a:noFill/>
                          </a:ln>
                          <a:solidFill>
                            <a:srgbClr val="1225AC"/>
                          </a:solidFill>
                          <a:effectLst/>
                          <a:latin typeface="Calibri" charset="0"/>
                          <a:ea typeface="ＭＳ Ｐゴシック" charset="-128"/>
                        </a:rPr>
                        <a:t>(</a:t>
                      </a:r>
                      <a:r>
                        <a:rPr kumimoji="0" lang="en-US" altLang="en-US" sz="18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1800" b="0" i="0" u="none" strike="noStrike" cap="none" normalizeH="0" baseline="0" dirty="0">
                          <a:ln>
                            <a:noFill/>
                          </a:ln>
                          <a:solidFill>
                            <a:srgbClr val="1225AC"/>
                          </a:solidFill>
                          <a:effectLst/>
                          <a:latin typeface="Calibri" charset="0"/>
                          <a:ea typeface="ＭＳ Ｐゴシック" charset="-128"/>
                        </a:rPr>
                        <a:t> </a:t>
                      </a:r>
                      <a:r>
                        <a:rPr kumimoji="0" lang="en-US" altLang="en-US" sz="1800" b="0" i="0" u="none" strike="noStrike" cap="none" normalizeH="0" baseline="0" dirty="0" err="1">
                          <a:ln>
                            <a:noFill/>
                          </a:ln>
                          <a:solidFill>
                            <a:srgbClr val="1225AC"/>
                          </a:solidFill>
                          <a:effectLst/>
                          <a:latin typeface="Calibri" charset="0"/>
                          <a:ea typeface="ＭＳ Ｐゴシック" charset="-128"/>
                        </a:rPr>
                        <a:t>simultánea</a:t>
                      </a:r>
                      <a:r>
                        <a:rPr kumimoji="0" lang="en-US" altLang="en-US" sz="18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47483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dirty="0">
                          <a:ln>
                            <a:noFill/>
                          </a:ln>
                          <a:solidFill>
                            <a:schemeClr val="tx1"/>
                          </a:solidFill>
                          <a:effectLst/>
                          <a:latin typeface="Calibri" charset="0"/>
                          <a:ea typeface="ＭＳ Ｐゴシック" charset="-128"/>
                        </a:rPr>
                        <a:t>Se </a:t>
                      </a:r>
                      <a:r>
                        <a:rPr kumimoji="0" lang="en-US" altLang="en-US" sz="2800" b="1" i="0" u="none" strike="noStrike" cap="none" normalizeH="0" baseline="0" dirty="0" err="1">
                          <a:ln>
                            <a:noFill/>
                          </a:ln>
                          <a:solidFill>
                            <a:schemeClr val="tx1"/>
                          </a:solidFill>
                          <a:effectLst/>
                          <a:latin typeface="Calibri" charset="0"/>
                          <a:ea typeface="ＭＳ Ｐゴシック" charset="-128"/>
                        </a:rPr>
                        <a:t>utilizan</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estructuras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monolingües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unidades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evaluaciones</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en</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lenguaje</a:t>
                      </a:r>
                      <a:r>
                        <a:rPr kumimoji="0" lang="en-US" altLang="en-US" sz="2800" b="1" i="0" u="none" strike="noStrike" cap="none" normalizeH="0" baseline="0" dirty="0">
                          <a:ln>
                            <a:noFill/>
                          </a:ln>
                          <a:solidFill>
                            <a:schemeClr val="tx1"/>
                          </a:solidFill>
                          <a:effectLst/>
                          <a:latin typeface="Calibri" charset="0"/>
                          <a:ea typeface="ＭＳ Ｐゴシック" charset="-128"/>
                        </a:rPr>
                        <a:t>, un </a:t>
                      </a:r>
                      <a:r>
                        <a:rPr kumimoji="0" lang="en-US" altLang="en-US" sz="2800" b="1" i="0" u="none" strike="noStrike" cap="none" normalizeH="0" baseline="0" dirty="0" err="1">
                          <a:ln>
                            <a:noFill/>
                          </a:ln>
                          <a:solidFill>
                            <a:schemeClr val="tx1"/>
                          </a:solidFill>
                          <a:effectLst/>
                          <a:latin typeface="Calibri" charset="0"/>
                          <a:ea typeface="ＭＳ Ｐゴシック" charset="-128"/>
                        </a:rPr>
                        <a:t>horario</a:t>
                      </a:r>
                      <a:r>
                        <a:rPr kumimoji="0" lang="en-US" altLang="en-US" sz="2800" b="1" i="0" u="none" strike="noStrike" cap="none" normalizeH="0" baseline="0" dirty="0">
                          <a:ln>
                            <a:noFill/>
                          </a:ln>
                          <a:solidFill>
                            <a:schemeClr val="tx1"/>
                          </a:solidFill>
                          <a:effectLst/>
                          <a:latin typeface="Calibri" charset="0"/>
                          <a:ea typeface="ＭＳ Ｐゴシック" charset="-128"/>
                        </a:rPr>
                        <a:t> que </a:t>
                      </a:r>
                      <a:r>
                        <a:rPr kumimoji="0" lang="en-US" altLang="en-US" sz="2800" b="1" i="0" u="none" strike="noStrike" cap="none" normalizeH="0" baseline="0" dirty="0" err="1">
                          <a:ln>
                            <a:noFill/>
                          </a:ln>
                          <a:solidFill>
                            <a:schemeClr val="tx1"/>
                          </a:solidFill>
                          <a:effectLst/>
                          <a:latin typeface="Calibri" charset="0"/>
                          <a:ea typeface="ＭＳ Ｐゴシック" charset="-128"/>
                        </a:rPr>
                        <a:t>refleja</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el</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horario</a:t>
                      </a:r>
                      <a:r>
                        <a:rPr kumimoji="0" lang="en-US" altLang="en-US" sz="2800" b="1" i="0" u="none" strike="noStrike" cap="none" normalizeH="0" baseline="0" dirty="0">
                          <a:ln>
                            <a:noFill/>
                          </a:ln>
                          <a:solidFill>
                            <a:schemeClr val="tx1"/>
                          </a:solidFill>
                          <a:effectLst/>
                          <a:latin typeface="Calibri" charset="0"/>
                          <a:ea typeface="ＭＳ Ｐゴシック" charset="-128"/>
                        </a:rPr>
                        <a:t> </a:t>
                      </a:r>
                      <a:r>
                        <a:rPr kumimoji="0" lang="en-US" altLang="en-US" sz="2800" b="1" i="0" u="none" strike="noStrike" cap="none" normalizeH="0" baseline="0" dirty="0" err="1">
                          <a:ln>
                            <a:noFill/>
                          </a:ln>
                          <a:solidFill>
                            <a:schemeClr val="tx1"/>
                          </a:solidFill>
                          <a:effectLst/>
                          <a:latin typeface="Calibri" charset="0"/>
                          <a:ea typeface="ＭＳ Ｐゴシック" charset="-128"/>
                        </a:rPr>
                        <a:t>monolingüe</a:t>
                      </a:r>
                      <a:r>
                        <a:rPr kumimoji="0" lang="en-US" altLang="en-US" sz="2800" b="1" i="0" u="none" strike="noStrike" cap="none" normalizeH="0" baseline="0" dirty="0">
                          <a:ln>
                            <a:noFill/>
                          </a:ln>
                          <a:solidFill>
                            <a:schemeClr val="tx1"/>
                          </a:solidFill>
                          <a:effectLst/>
                          <a:latin typeface="Calibri" charset="0"/>
                          <a:ea typeface="ＭＳ Ｐゴシック" charset="-128"/>
                        </a:rPr>
                        <a:t>, etc.</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700" b="1" i="0" u="none" strike="noStrike" cap="none" normalizeH="0" baseline="0" dirty="0">
                          <a:ln>
                            <a:noFill/>
                          </a:ln>
                          <a:solidFill>
                            <a:srgbClr val="000000"/>
                          </a:solidFill>
                          <a:effectLst/>
                          <a:latin typeface="Calibri" charset="0"/>
                          <a:ea typeface="ＭＳ Ｐゴシック" charset="-128"/>
                        </a:rPr>
                        <a:t>Se </a:t>
                      </a:r>
                      <a:r>
                        <a:rPr kumimoji="0" lang="en-US" altLang="en-US" sz="2700" b="1" i="0" u="none" strike="noStrike" cap="none" normalizeH="0" baseline="0" dirty="0" err="1">
                          <a:ln>
                            <a:noFill/>
                          </a:ln>
                          <a:solidFill>
                            <a:srgbClr val="000000"/>
                          </a:solidFill>
                          <a:effectLst/>
                          <a:latin typeface="Calibri" charset="0"/>
                          <a:ea typeface="ＭＳ Ｐゴシック" charset="-128"/>
                        </a:rPr>
                        <a:t>utilizan</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estructuras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como</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unidades</a:t>
                      </a:r>
                      <a:r>
                        <a:rPr kumimoji="0" lang="en-US" altLang="en-US" sz="2700" b="1" i="0" u="none" strike="noStrike" cap="none" normalizeH="0" baseline="0" dirty="0">
                          <a:ln>
                            <a:noFill/>
                          </a:ln>
                          <a:solidFill>
                            <a:srgbClr val="000000"/>
                          </a:solidFill>
                          <a:effectLst/>
                          <a:latin typeface="Calibri" charset="0"/>
                          <a:ea typeface="ＭＳ Ｐゴシック" charset="-128"/>
                        </a:rPr>
                        <a:t> para la </a:t>
                      </a:r>
                      <a:r>
                        <a:rPr kumimoji="0" lang="en-US" altLang="en-US" sz="27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a:t>
                      </a:r>
                      <a:r>
                        <a:rPr kumimoji="0" lang="en-US" altLang="en-US" sz="2700" b="1" i="0" u="none" strike="noStrike" cap="none" normalizeH="0" baseline="0" dirty="0">
                          <a:ln>
                            <a:noFill/>
                          </a:ln>
                          <a:solidFill>
                            <a:srgbClr val="000000"/>
                          </a:solidFill>
                          <a:effectLst/>
                          <a:latin typeface="Calibri" charset="0"/>
                          <a:ea typeface="ＭＳ Ｐゴシック" charset="-128"/>
                        </a:rPr>
                        <a:t> (3 </a:t>
                      </a:r>
                      <a:r>
                        <a:rPr kumimoji="0" lang="en-US" altLang="en-US" sz="2700" b="1" i="0" u="none" strike="noStrike" cap="none" normalizeH="0" baseline="0" dirty="0" err="1">
                          <a:ln>
                            <a:noFill/>
                          </a:ln>
                          <a:solidFill>
                            <a:srgbClr val="000000"/>
                          </a:solidFill>
                          <a:effectLst/>
                          <a:latin typeface="Calibri" charset="0"/>
                          <a:ea typeface="ＭＳ Ｐゴシック" charset="-128"/>
                        </a:rPr>
                        <a:t>espacios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lingüísticos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evaluaciones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y </a:t>
                      </a:r>
                      <a:r>
                        <a:rPr kumimoji="0" lang="en-US" altLang="en-US" sz="2700" b="1" i="0" u="none" strike="noStrike" cap="none" normalizeH="0" baseline="0" dirty="0" err="1">
                          <a:ln>
                            <a:noFill/>
                          </a:ln>
                          <a:solidFill>
                            <a:srgbClr val="000000"/>
                          </a:solidFill>
                          <a:effectLst/>
                          <a:latin typeface="Calibri" charset="0"/>
                          <a:ea typeface="ＭＳ Ｐゴシック" charset="-128"/>
                        </a:rPr>
                        <a:t>horarios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bilingües</a:t>
                      </a:r>
                      <a:r>
                        <a:rPr kumimoji="0" lang="en-US" altLang="en-US" sz="2700" b="1" i="0" u="none" strike="noStrike" cap="none" normalizeH="0" baseline="0" dirty="0">
                          <a:ln>
                            <a:noFill/>
                          </a:ln>
                          <a:solidFill>
                            <a:srgbClr val="000000"/>
                          </a:solidFill>
                          <a:effectLst/>
                          <a:latin typeface="Calibri" charset="0"/>
                          <a:ea typeface="ＭＳ Ｐゴシック" charset="-128"/>
                        </a:rPr>
                        <a:t> que </a:t>
                      </a:r>
                      <a:r>
                        <a:rPr kumimoji="0" lang="en-US" altLang="en-US" sz="2700" b="1" i="0" u="none" strike="noStrike" cap="none" normalizeH="0" baseline="0" dirty="0" err="1">
                          <a:ln>
                            <a:noFill/>
                          </a:ln>
                          <a:solidFill>
                            <a:srgbClr val="000000"/>
                          </a:solidFill>
                          <a:effectLst/>
                          <a:latin typeface="Calibri" charset="0"/>
                          <a:ea typeface="ＭＳ Ｐゴシック" charset="-128"/>
                        </a:rPr>
                        <a:t>incluyen</a:t>
                      </a:r>
                      <a:r>
                        <a:rPr kumimoji="0" lang="en-US" altLang="en-US" sz="2700" b="1" i="0" u="none" strike="noStrike" cap="none" normalizeH="0" baseline="0" dirty="0">
                          <a:ln>
                            <a:noFill/>
                          </a:ln>
                          <a:solidFill>
                            <a:srgbClr val="000000"/>
                          </a:solidFill>
                          <a:effectLst/>
                          <a:latin typeface="Calibri" charset="0"/>
                          <a:ea typeface="ＭＳ Ｐゴシック" charset="-128"/>
                        </a:rPr>
                        <a:t> la </a:t>
                      </a:r>
                      <a:r>
                        <a:rPr kumimoji="0" lang="en-US" altLang="en-US" sz="2700" b="1"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en</a:t>
                      </a:r>
                      <a:r>
                        <a:rPr kumimoji="0" lang="en-US" altLang="en-US" sz="2700" b="1" i="0" u="none" strike="noStrike" cap="none" normalizeH="0" baseline="0" dirty="0">
                          <a:ln>
                            <a:noFill/>
                          </a:ln>
                          <a:solidFill>
                            <a:srgbClr val="000000"/>
                          </a:solidFill>
                          <a:effectLst/>
                          <a:latin typeface="Calibri" charset="0"/>
                          <a:ea typeface="ＭＳ Ｐゴシック" charset="-128"/>
                        </a:rPr>
                        <a:t> dos </a:t>
                      </a:r>
                      <a:r>
                        <a:rPr kumimoji="0" lang="en-US" altLang="en-US" sz="2700" b="1" i="0" u="none" strike="noStrike" cap="none" normalizeH="0" baseline="0" dirty="0" err="1">
                          <a:ln>
                            <a:noFill/>
                          </a:ln>
                          <a:solidFill>
                            <a:srgbClr val="000000"/>
                          </a:solidFill>
                          <a:effectLst/>
                          <a:latin typeface="Calibri" charset="0"/>
                          <a:ea typeface="ＭＳ Ｐゴシック" charset="-128"/>
                        </a:rPr>
                        <a:t>lenguajes</a:t>
                      </a:r>
                      <a:r>
                        <a:rPr kumimoji="0" lang="en-US" altLang="en-US" sz="2700" b="1" i="0" u="none" strike="noStrike" cap="none" normalizeH="0" baseline="0" dirty="0">
                          <a:ln>
                            <a:noFill/>
                          </a:ln>
                          <a:solidFill>
                            <a:srgbClr val="000000"/>
                          </a:solidFill>
                          <a:effectLst/>
                          <a:latin typeface="Calibri" charset="0"/>
                          <a:ea typeface="ＭＳ Ｐゴシック" charset="-128"/>
                        </a:rPr>
                        <a:t> </a:t>
                      </a:r>
                      <a:r>
                        <a:rPr kumimoji="0" lang="en-US" altLang="en-US" sz="2700" b="1" i="0" u="none" strike="noStrike" cap="none" normalizeH="0" baseline="0" dirty="0" err="1">
                          <a:ln>
                            <a:noFill/>
                          </a:ln>
                          <a:solidFill>
                            <a:srgbClr val="000000"/>
                          </a:solidFill>
                          <a:effectLst/>
                          <a:latin typeface="Calibri" charset="0"/>
                          <a:ea typeface="ＭＳ Ｐゴシック" charset="-128"/>
                        </a:rPr>
                        <a:t>diariamente</a:t>
                      </a:r>
                      <a:r>
                        <a:rPr kumimoji="0" lang="en-US" altLang="en-US" sz="2700" b="1" i="0" u="none" strike="noStrike" cap="none" normalizeH="0" baseline="0" dirty="0">
                          <a:ln>
                            <a:noFill/>
                          </a:ln>
                          <a:solidFill>
                            <a:srgbClr val="000000"/>
                          </a:solidFill>
                          <a:effectLst/>
                          <a:latin typeface="Calibri" charset="0"/>
                          <a:ea typeface="ＭＳ Ｐゴシック" charset="-128"/>
                        </a:rPr>
                        <a:t>.  </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123042229"/>
                  </a:ext>
                </a:extLst>
              </a:tr>
            </a:tbl>
          </a:graphicData>
        </a:graphic>
      </p:graphicFrame>
    </p:spTree>
    <p:extLst>
      <p:ext uri="{BB962C8B-B14F-4D97-AF65-F5344CB8AC3E}">
        <p14:creationId xmlns:p14="http://schemas.microsoft.com/office/powerpoint/2010/main" val="3519973298"/>
      </p:ext>
    </p:extLst>
  </p:cSld>
  <p:clrMapOvr>
    <a:masterClrMapping/>
  </p:clrMapOv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9952B-518B-C1E6-0C7A-E7519270C3F7}"/>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BAC44001-790F-3008-3759-8013114CA535}"/>
              </a:ext>
            </a:extLst>
          </p:cNvPr>
          <p:cNvGraphicFramePr>
            <a:graphicFrameLocks noGrp="1"/>
          </p:cNvGraphicFramePr>
          <p:nvPr>
            <p:ph idx="1"/>
            <p:extLst>
              <p:ext uri="{D42A27DB-BD31-4B8C-83A1-F6EECF244321}">
                <p14:modId xmlns:p14="http://schemas.microsoft.com/office/powerpoint/2010/main" val="3748682766"/>
              </p:ext>
            </p:extLst>
          </p:nvPr>
        </p:nvGraphicFramePr>
        <p:xfrm>
          <a:off x="0" y="-173425"/>
          <a:ext cx="9144000" cy="7427819"/>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321062">
                <a:tc>
                  <a:txBody>
                    <a:bodyPr/>
                    <a:lstStyle/>
                    <a:p>
                      <a:pPr algn="ctr"/>
                      <a:r>
                        <a:rPr lang="en-US" sz="2800" b="1" dirty="0" err="1">
                          <a:solidFill>
                            <a:srgbClr val="FF0000"/>
                          </a:solidFill>
                        </a:rPr>
                        <a:t>Concepto</a:t>
                      </a:r>
                      <a:r>
                        <a:rPr lang="en-US" sz="2800" b="1" dirty="0">
                          <a:solidFill>
                            <a:srgbClr val="FF0000"/>
                          </a:solidFill>
                        </a:rPr>
                        <a:t> A</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Concepto</a:t>
                      </a:r>
                      <a:r>
                        <a:rPr lang="en-US" sz="2800" b="1" dirty="0">
                          <a:solidFill>
                            <a:srgbClr val="FF0000"/>
                          </a:solidFill>
                        </a:rPr>
                        <a:t> B</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524279">
                <a:tc>
                  <a:txBody>
                    <a:bodyPr/>
                    <a:lstStyle/>
                    <a:p>
                      <a:r>
                        <a:rPr lang="en-US" sz="2100" b="0" dirty="0">
                          <a:solidFill>
                            <a:srgbClr val="1225AC"/>
                          </a:solidFill>
                        </a:rPr>
                        <a:t>Todos</a:t>
                      </a:r>
                      <a:r>
                        <a:rPr lang="en-US" sz="2100" b="0" dirty="0"/>
                        <a:t> </a:t>
                      </a:r>
                      <a:r>
                        <a:rPr lang="en-US" sz="2100" b="0" dirty="0" err="1"/>
                        <a:t>los</a:t>
                      </a:r>
                      <a:r>
                        <a:rPr lang="en-US" sz="2100" b="0" dirty="0"/>
                        <a:t> </a:t>
                      </a:r>
                      <a:r>
                        <a:rPr lang="en-US" sz="2100" b="0" dirty="0" err="1"/>
                        <a:t>estudiantes</a:t>
                      </a:r>
                      <a:r>
                        <a:rPr lang="en-US" sz="2100" b="0" dirty="0"/>
                        <a:t> </a:t>
                      </a:r>
                      <a:r>
                        <a:rPr lang="en-US" sz="2100" b="0" dirty="0" err="1"/>
                        <a:t>tienen</a:t>
                      </a:r>
                      <a:r>
                        <a:rPr lang="en-US" sz="2100" b="0" dirty="0"/>
                        <a:t> un primer </a:t>
                      </a:r>
                      <a:r>
                        <a:rPr lang="en-US" sz="2100" b="0" dirty="0" err="1"/>
                        <a:t>lenguaje</a:t>
                      </a:r>
                      <a:r>
                        <a:rPr lang="en-US" sz="2100" b="0" dirty="0"/>
                        <a:t> (L1) y un </a:t>
                      </a:r>
                      <a:r>
                        <a:rPr lang="en-US" sz="2100" b="0" dirty="0" err="1"/>
                        <a:t>segundo</a:t>
                      </a:r>
                      <a:r>
                        <a:rPr lang="en-US" sz="2100" b="0" dirty="0"/>
                        <a:t> </a:t>
                      </a:r>
                      <a:r>
                        <a:rPr lang="en-US" sz="2100" b="0" dirty="0" err="1"/>
                        <a:t>lenguaje</a:t>
                      </a:r>
                      <a:r>
                        <a:rPr lang="en-US" sz="21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2100" b="0" dirty="0">
                          <a:solidFill>
                            <a:srgbClr val="1225AC"/>
                          </a:solidFill>
                        </a:rPr>
                        <a:t>Muchos</a:t>
                      </a:r>
                      <a:r>
                        <a:rPr lang="en-US" sz="2100" b="0" dirty="0"/>
                        <a:t> </a:t>
                      </a:r>
                      <a:r>
                        <a:rPr lang="en-US" sz="2100" b="0" dirty="0" err="1"/>
                        <a:t>estudiantes</a:t>
                      </a:r>
                      <a:r>
                        <a:rPr lang="en-US" sz="2100" b="0" dirty="0"/>
                        <a:t> son </a:t>
                      </a:r>
                      <a:r>
                        <a:rPr lang="en-US" sz="2100" b="0" dirty="0" err="1"/>
                        <a:t>bilingües</a:t>
                      </a:r>
                      <a:r>
                        <a:rPr lang="en-US" sz="2100" b="0" dirty="0"/>
                        <a:t> </a:t>
                      </a:r>
                      <a:r>
                        <a:rPr lang="en-US" sz="2100" b="0" dirty="0" err="1"/>
                        <a:t>en</a:t>
                      </a:r>
                      <a:r>
                        <a:rPr lang="en-US" sz="2100" b="0" dirty="0"/>
                        <a:t> </a:t>
                      </a:r>
                      <a:r>
                        <a:rPr lang="en-US" sz="2100" b="0" dirty="0" err="1"/>
                        <a:t>desarrollo</a:t>
                      </a:r>
                      <a:r>
                        <a:rPr lang="en-US" sz="2100" b="0" dirty="0"/>
                        <a:t> </a:t>
                      </a:r>
                      <a:r>
                        <a:rPr lang="en-US" sz="2100" b="0" dirty="0" err="1"/>
                        <a:t>cuyo</a:t>
                      </a:r>
                      <a:r>
                        <a:rPr lang="en-US" sz="2100" b="0" dirty="0"/>
                        <a:t> primer </a:t>
                      </a:r>
                      <a:r>
                        <a:rPr lang="en-US" sz="2100" b="0" dirty="0" err="1"/>
                        <a:t>lenguaje</a:t>
                      </a:r>
                      <a:r>
                        <a:rPr lang="en-US" sz="2100" b="0" dirty="0"/>
                        <a:t> es </a:t>
                      </a:r>
                      <a:r>
                        <a:rPr lang="en-US" sz="2100" b="0" dirty="0" err="1"/>
                        <a:t>el</a:t>
                      </a:r>
                      <a:r>
                        <a:rPr lang="en-US" sz="2100" b="0" dirty="0"/>
                        <a:t> </a:t>
                      </a:r>
                      <a:r>
                        <a:rPr lang="en-US" sz="2100" b="0" dirty="0" err="1"/>
                        <a:t>bilingüismo</a:t>
                      </a:r>
                      <a:r>
                        <a:rPr lang="en-US" sz="21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29528">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err="1">
                          <a:ln>
                            <a:noFill/>
                          </a:ln>
                          <a:solidFill>
                            <a:srgbClr val="000000"/>
                          </a:solidFill>
                          <a:effectLst/>
                          <a:latin typeface="Calibri" charset="0"/>
                          <a:ea typeface="ＭＳ Ｐゴシック" charset="-128"/>
                        </a:rPr>
                        <a:t>Cuando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usan</a:t>
                      </a:r>
                      <a:r>
                        <a:rPr kumimoji="0" lang="en-US" altLang="en-US" sz="2100" b="0" i="0" u="none" strike="noStrike" cap="none" normalizeH="0" baseline="0" dirty="0">
                          <a:ln>
                            <a:noFill/>
                          </a:ln>
                          <a:solidFill>
                            <a:srgbClr val="000000"/>
                          </a:solidFill>
                          <a:effectLst/>
                          <a:latin typeface="Calibri" charset="0"/>
                          <a:ea typeface="ＭＳ Ｐゴシック" charset="-128"/>
                        </a:rPr>
                        <a:t> sus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juntos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Estoy</a:t>
                      </a:r>
                      <a:r>
                        <a:rPr kumimoji="0" lang="en-US" altLang="ja-JP"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2100" b="0" i="0" u="none" strike="noStrike" cap="none" normalizeH="0" baseline="0" dirty="0">
                          <a:ln>
                            <a:noFill/>
                          </a:ln>
                          <a:solidFill>
                            <a:srgbClr val="000000"/>
                          </a:solidFill>
                          <a:effectLst/>
                          <a:latin typeface="Calibri" charset="0"/>
                          <a:ea typeface="ＭＳ Ｐゴシック" charset="-128"/>
                        </a:rPr>
                        <a:t>”</a:t>
                      </a:r>
                      <a:r>
                        <a:rPr kumimoji="0" lang="en-US" altLang="ja-JP"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están</a:t>
                      </a:r>
                      <a:r>
                        <a:rPr kumimoji="0" lang="en-US" altLang="ja-JP"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confundidos</a:t>
                      </a:r>
                      <a:r>
                        <a:rPr kumimoji="0" lang="en-US" altLang="ja-JP" sz="2100" b="0" i="0" u="none" strike="noStrike" cap="none" normalizeH="0" baseline="0" dirty="0">
                          <a:ln>
                            <a:noFill/>
                          </a:ln>
                          <a:solidFill>
                            <a:srgbClr val="000000"/>
                          </a:solidFill>
                          <a:effectLst/>
                          <a:latin typeface="Calibri" charset="0"/>
                          <a:ea typeface="ＭＳ Ｐゴシック" charset="-128"/>
                        </a:rPr>
                        <a:t> y </a:t>
                      </a:r>
                      <a:r>
                        <a:rPr kumimoji="0" lang="en-US" altLang="ja-JP" sz="2100" b="0" i="0" u="none" strike="noStrike" cap="none" normalizeH="0" baseline="0" dirty="0" err="1">
                          <a:ln>
                            <a:noFill/>
                          </a:ln>
                          <a:solidFill>
                            <a:srgbClr val="000000"/>
                          </a:solidFill>
                          <a:effectLst/>
                          <a:latin typeface="Calibri" charset="0"/>
                          <a:ea typeface="ＭＳ Ｐゴシック" charset="-128"/>
                        </a:rPr>
                        <a:t>tienen</a:t>
                      </a:r>
                      <a:r>
                        <a:rPr kumimoji="0" lang="en-US" altLang="ja-JP" sz="2100" b="0" i="0" u="none" strike="noStrike" cap="none" normalizeH="0" baseline="0" dirty="0">
                          <a:ln>
                            <a:noFill/>
                          </a:ln>
                          <a:solidFill>
                            <a:srgbClr val="000000"/>
                          </a:solidFill>
                          <a:effectLst/>
                          <a:latin typeface="Calibri" charset="0"/>
                          <a:ea typeface="ＭＳ Ｐゴシック" charset="-128"/>
                        </a:rPr>
                        <a:t> un </a:t>
                      </a:r>
                      <a:r>
                        <a:rPr kumimoji="0" lang="en-US" altLang="ja-JP" sz="21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2100" b="0" i="0" u="none" strike="noStrike" cap="none" normalizeH="0" baseline="0" dirty="0">
                          <a:ln>
                            <a:noFill/>
                          </a:ln>
                          <a:solidFill>
                            <a:srgbClr val="000000"/>
                          </a:solidFill>
                          <a:effectLst/>
                          <a:latin typeface="Calibri" charset="0"/>
                          <a:ea typeface="ＭＳ Ｐゴシック" charset="-128"/>
                        </a:rPr>
                        <a:t> bajo.</a:t>
                      </a:r>
                      <a:endParaRPr kumimoji="0" lang="en-US" altLang="en-US" sz="21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Como </a:t>
                      </a:r>
                      <a:r>
                        <a:rPr kumimoji="0" lang="en-US" altLang="en-US" sz="2100" b="0" i="0" u="none" strike="noStrike" cap="none" normalizeH="0" baseline="0" dirty="0" err="1">
                          <a:ln>
                            <a:noFill/>
                          </a:ln>
                          <a:solidFill>
                            <a:srgbClr val="000000"/>
                          </a:solidFill>
                          <a:effectLst/>
                          <a:latin typeface="Calibri" charset="0"/>
                          <a:ea typeface="ＭＳ Ｐゴシック" charset="-128"/>
                        </a:rPr>
                        <a:t>parte</a:t>
                      </a:r>
                      <a:r>
                        <a:rPr kumimoji="0" lang="en-US" altLang="en-US" sz="2100" b="0" i="0" u="none" strike="noStrike" cap="none" normalizeH="0" baseline="0" dirty="0">
                          <a:ln>
                            <a:noFill/>
                          </a:ln>
                          <a:solidFill>
                            <a:srgbClr val="000000"/>
                          </a:solidFill>
                          <a:effectLst/>
                          <a:latin typeface="Calibri" charset="0"/>
                          <a:ea typeface="ＭＳ Ｐゴシック" charset="-128"/>
                        </a:rPr>
                        <a:t> de </a:t>
                      </a:r>
                      <a:r>
                        <a:rPr kumimoji="0" lang="en-US" altLang="en-US" sz="2100" b="0" i="0" u="none" strike="noStrike" cap="none" normalizeH="0" baseline="0" dirty="0" err="1">
                          <a:ln>
                            <a:noFill/>
                          </a:ln>
                          <a:solidFill>
                            <a:srgbClr val="000000"/>
                          </a:solidFill>
                          <a:effectLst/>
                          <a:latin typeface="Calibri" charset="0"/>
                          <a:ea typeface="ＭＳ Ｐゴシック" charset="-128"/>
                        </a:rPr>
                        <a:t>su</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desarrolo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usan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juntos</a:t>
                      </a:r>
                      <a:r>
                        <a:rPr kumimoji="0" lang="en-US" altLang="en-US" sz="2100" b="0" i="0" u="none" strike="noStrike" cap="none" normalizeH="0" baseline="0" dirty="0">
                          <a:ln>
                            <a:noFill/>
                          </a:ln>
                          <a:solidFill>
                            <a:srgbClr val="000000"/>
                          </a:solidFill>
                          <a:effectLst/>
                          <a:latin typeface="Calibri" charset="0"/>
                          <a:ea typeface="ＭＳ Ｐゴシック" charset="-128"/>
                        </a:rPr>
                        <a:t>.  Este </a:t>
                      </a:r>
                      <a:r>
                        <a:rPr kumimoji="0" lang="en-US" altLang="en-US" sz="2100" b="0" i="0" u="none" strike="noStrike" cap="none" normalizeH="0" baseline="0" dirty="0" err="1">
                          <a:ln>
                            <a:noFill/>
                          </a:ln>
                          <a:solidFill>
                            <a:srgbClr val="000000"/>
                          </a:solidFill>
                          <a:effectLst/>
                          <a:latin typeface="Calibri" charset="0"/>
                          <a:ea typeface="ＭＳ Ｐゴシック" charset="-128"/>
                        </a:rPr>
                        <a:t>uso</a:t>
                      </a:r>
                      <a:r>
                        <a:rPr kumimoji="0" lang="en-US" altLang="en-US" sz="2100" b="0" i="0" u="none" strike="noStrike" cap="none" normalizeH="0" baseline="0" dirty="0">
                          <a:ln>
                            <a:noFill/>
                          </a:ln>
                          <a:solidFill>
                            <a:srgbClr val="000000"/>
                          </a:solidFill>
                          <a:effectLst/>
                          <a:latin typeface="Calibri" charset="0"/>
                          <a:ea typeface="ＭＳ Ｐゴシック" charset="-128"/>
                        </a:rPr>
                        <a:t> de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es </a:t>
                      </a:r>
                      <a:r>
                        <a:rPr kumimoji="0" lang="en-US" altLang="en-US" sz="21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21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13033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enseña</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un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(L1) y se </a:t>
                      </a:r>
                      <a:r>
                        <a:rPr kumimoji="0" lang="en-US" altLang="en-US" sz="2100" b="0" i="0" u="none" strike="noStrike" cap="none" normalizeH="0" baseline="0" dirty="0" err="1">
                          <a:ln>
                            <a:noFill/>
                          </a:ln>
                          <a:solidFill>
                            <a:srgbClr val="000000"/>
                          </a:solidFill>
                          <a:effectLst/>
                          <a:latin typeface="Calibri" charset="0"/>
                          <a:ea typeface="ＭＳ Ｐゴシック" charset="-128"/>
                        </a:rPr>
                        <a:t>transiciona</a:t>
                      </a:r>
                      <a:r>
                        <a:rPr kumimoji="0" lang="en-US" altLang="en-US" sz="2100" b="0" i="0" u="none" strike="noStrike" cap="none" normalizeH="0" baseline="0" dirty="0">
                          <a:ln>
                            <a:noFill/>
                          </a:ln>
                          <a:solidFill>
                            <a:srgbClr val="000000"/>
                          </a:solidFill>
                          <a:effectLst/>
                          <a:latin typeface="Calibri" charset="0"/>
                          <a:ea typeface="ＭＳ Ｐゴシック" charset="-128"/>
                        </a:rPr>
                        <a:t> a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el</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otro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sólo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cuando</a:t>
                      </a:r>
                      <a:r>
                        <a:rPr kumimoji="0" lang="en-US" altLang="en-US" sz="2100" b="0" i="0" u="none" strike="noStrike" cap="none" normalizeH="0" baseline="0" dirty="0">
                          <a:ln>
                            <a:noFill/>
                          </a:ln>
                          <a:solidFill>
                            <a:srgbClr val="000000"/>
                          </a:solidFill>
                          <a:effectLst/>
                          <a:latin typeface="Calibri" charset="0"/>
                          <a:ea typeface="ＭＳ Ｐゴシック" charset="-128"/>
                        </a:rPr>
                        <a:t> primero se </a:t>
                      </a:r>
                      <a:r>
                        <a:rPr kumimoji="0" lang="en-US" altLang="en-US" sz="2100" b="0" i="0" u="none" strike="noStrike" cap="none" normalizeH="0" baseline="0" dirty="0" err="1">
                          <a:ln>
                            <a:noFill/>
                          </a:ln>
                          <a:solidFill>
                            <a:srgbClr val="000000"/>
                          </a:solidFill>
                          <a:effectLst/>
                          <a:latin typeface="Calibri" charset="0"/>
                          <a:ea typeface="ＭＳ Ｐゴシック" charset="-128"/>
                        </a:rPr>
                        <a:t>haya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establecido</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monolingüe</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a:ln>
                            <a:noFill/>
                          </a:ln>
                          <a:solidFill>
                            <a:srgbClr val="1225AC"/>
                          </a:solidFill>
                          <a:effectLst/>
                          <a:latin typeface="Calibri" charset="0"/>
                          <a:ea typeface="ＭＳ Ｐゴシック" charset="-128"/>
                        </a:rPr>
                        <a:t>(</a:t>
                      </a:r>
                      <a:r>
                        <a:rPr kumimoji="0" lang="en-US" altLang="en-US" sz="21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100" b="0" i="0" u="none" strike="noStrike" cap="none" normalizeH="0" baseline="0" dirty="0">
                          <a:ln>
                            <a:noFill/>
                          </a:ln>
                          <a:solidFill>
                            <a:srgbClr val="1225AC"/>
                          </a:solidFill>
                          <a:effectLst/>
                          <a:latin typeface="Calibri" charset="0"/>
                          <a:ea typeface="ＭＳ Ｐゴシック" charset="-128"/>
                        </a:rPr>
                        <a:t> </a:t>
                      </a:r>
                      <a:r>
                        <a:rPr kumimoji="0" lang="en-US" altLang="en-US" sz="2100" b="0" i="0" u="none" strike="noStrike" cap="none" normalizeH="0" baseline="0" dirty="0" err="1">
                          <a:ln>
                            <a:noFill/>
                          </a:ln>
                          <a:solidFill>
                            <a:srgbClr val="1225AC"/>
                          </a:solidFill>
                          <a:effectLst/>
                          <a:latin typeface="Calibri" charset="0"/>
                          <a:ea typeface="ＭＳ Ｐゴシック" charset="-128"/>
                        </a:rPr>
                        <a:t>secuencial</a:t>
                      </a:r>
                      <a:r>
                        <a:rPr kumimoji="0" lang="en-US" altLang="en-US" sz="21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enseña</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2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empezando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kinder y se les </a:t>
                      </a:r>
                      <a:r>
                        <a:rPr kumimoji="0" lang="en-US" altLang="en-US" sz="2100" b="0" i="0" u="none" strike="noStrike" cap="none" normalizeH="0" baseline="0" dirty="0" err="1">
                          <a:ln>
                            <a:noFill/>
                          </a:ln>
                          <a:solidFill>
                            <a:srgbClr val="000000"/>
                          </a:solidFill>
                          <a:effectLst/>
                          <a:latin typeface="Calibri" charset="0"/>
                          <a:ea typeface="ＭＳ Ｐゴシック" charset="-128"/>
                        </a:rPr>
                        <a:t>ayuda</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transferir</a:t>
                      </a:r>
                      <a:r>
                        <a:rPr kumimoji="0" lang="en-US" altLang="en-US" sz="2100" b="0" i="0" u="none" strike="noStrike" cap="none" normalizeH="0" baseline="0" dirty="0">
                          <a:ln>
                            <a:noFill/>
                          </a:ln>
                          <a:solidFill>
                            <a:srgbClr val="000000"/>
                          </a:solidFill>
                          <a:effectLst/>
                          <a:latin typeface="Calibri" charset="0"/>
                          <a:ea typeface="ＭＳ Ｐゴシック" charset="-128"/>
                        </a:rPr>
                        <a:t> de un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otro</a:t>
                      </a:r>
                      <a:r>
                        <a:rPr kumimoji="0" lang="en-US" altLang="en-US" sz="2100" b="0" i="0" u="none" strike="noStrike" cap="none" normalizeH="0" baseline="0" dirty="0">
                          <a:ln>
                            <a:noFill/>
                          </a:ln>
                          <a:solidFill>
                            <a:srgbClr val="000000"/>
                          </a:solidFill>
                          <a:effectLst/>
                          <a:latin typeface="Calibri" charset="0"/>
                          <a:ea typeface="ＭＳ Ｐゴシック" charset="-128"/>
                        </a:rPr>
                        <a:t> (y vice-versa) sus </a:t>
                      </a:r>
                      <a:r>
                        <a:rPr kumimoji="0" lang="en-US" altLang="en-US" sz="2100" b="0"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hablidades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a:ln>
                            <a:noFill/>
                          </a:ln>
                          <a:solidFill>
                            <a:srgbClr val="1225AC"/>
                          </a:solidFill>
                          <a:effectLst/>
                          <a:latin typeface="Calibri" charset="0"/>
                          <a:ea typeface="ＭＳ Ｐゴシック" charset="-128"/>
                        </a:rPr>
                        <a:t>(</a:t>
                      </a:r>
                      <a:r>
                        <a:rPr kumimoji="0" lang="en-US" altLang="en-US" sz="21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100" b="0" i="0" u="none" strike="noStrike" cap="none" normalizeH="0" baseline="0" dirty="0">
                          <a:ln>
                            <a:noFill/>
                          </a:ln>
                          <a:solidFill>
                            <a:srgbClr val="1225AC"/>
                          </a:solidFill>
                          <a:effectLst/>
                          <a:latin typeface="Calibri" charset="0"/>
                          <a:ea typeface="ＭＳ Ｐゴシック" charset="-128"/>
                        </a:rPr>
                        <a:t> </a:t>
                      </a:r>
                      <a:r>
                        <a:rPr kumimoji="0" lang="en-US" altLang="en-US" sz="2100" b="0" i="0" u="none" strike="noStrike" cap="none" normalizeH="0" baseline="0" dirty="0" err="1">
                          <a:ln>
                            <a:noFill/>
                          </a:ln>
                          <a:solidFill>
                            <a:srgbClr val="1225AC"/>
                          </a:solidFill>
                          <a:effectLst/>
                          <a:latin typeface="Calibri" charset="0"/>
                          <a:ea typeface="ＭＳ Ｐゴシック" charset="-128"/>
                        </a:rPr>
                        <a:t>simultánea</a:t>
                      </a:r>
                      <a:r>
                        <a:rPr kumimoji="0" lang="en-US" altLang="en-US" sz="21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47483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chemeClr val="tx1"/>
                          </a:solidFill>
                          <a:effectLst/>
                          <a:latin typeface="Calibri" charset="0"/>
                          <a:ea typeface="ＭＳ Ｐゴシック" charset="-128"/>
                        </a:rPr>
                        <a:t>Se </a:t>
                      </a:r>
                      <a:r>
                        <a:rPr kumimoji="0" lang="en-US" altLang="en-US" sz="2100" b="0" i="0" u="none" strike="noStrike" cap="none" normalizeH="0" baseline="0" dirty="0" err="1">
                          <a:ln>
                            <a:noFill/>
                          </a:ln>
                          <a:solidFill>
                            <a:schemeClr val="tx1"/>
                          </a:solidFill>
                          <a:effectLst/>
                          <a:latin typeface="Calibri" charset="0"/>
                          <a:ea typeface="ＭＳ Ｐゴシック" charset="-128"/>
                        </a:rPr>
                        <a:t>utilizan</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estructuras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monolingües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unidades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evaluaciones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horario</a:t>
                      </a:r>
                      <a:r>
                        <a:rPr kumimoji="0" lang="en-US" altLang="en-US" sz="2100" b="0" i="0" u="none" strike="noStrike" cap="none" normalizeH="0" baseline="0" dirty="0">
                          <a:ln>
                            <a:noFill/>
                          </a:ln>
                          <a:solidFill>
                            <a:schemeClr val="tx1"/>
                          </a:solidFill>
                          <a:effectLst/>
                          <a:latin typeface="Calibri" charset="0"/>
                          <a:ea typeface="ＭＳ Ｐゴシック" charset="-128"/>
                        </a:rPr>
                        <a:t> que </a:t>
                      </a:r>
                      <a:r>
                        <a:rPr kumimoji="0" lang="en-US" altLang="en-US" sz="2100" b="0" i="0" u="none" strike="noStrike" cap="none" normalizeH="0" baseline="0" dirty="0" err="1">
                          <a:ln>
                            <a:noFill/>
                          </a:ln>
                          <a:solidFill>
                            <a:schemeClr val="tx1"/>
                          </a:solidFill>
                          <a:effectLst/>
                          <a:latin typeface="Calibri" charset="0"/>
                          <a:ea typeface="ＭＳ Ｐゴシック" charset="-128"/>
                        </a:rPr>
                        <a:t>refleja</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el</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horario</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monolingüe</a:t>
                      </a:r>
                      <a:r>
                        <a:rPr kumimoji="0" lang="en-US" altLang="en-US" sz="2100" b="0" i="0" u="none" strike="noStrike" cap="none" normalizeH="0" baseline="0" dirty="0">
                          <a:ln>
                            <a:noFill/>
                          </a:ln>
                          <a:solidFill>
                            <a:schemeClr val="tx1"/>
                          </a:solidFill>
                          <a:effectLst/>
                          <a:latin typeface="Calibri" charset="0"/>
                          <a:ea typeface="ＭＳ Ｐゴシック" charset="-128"/>
                        </a:rPr>
                        <a:t>, etc.</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utilizan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estructuras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unidades</a:t>
                      </a:r>
                      <a:r>
                        <a:rPr kumimoji="0" lang="en-US" altLang="en-US" sz="2100" b="0" i="0" u="none" strike="noStrike" cap="none" normalizeH="0" baseline="0" dirty="0">
                          <a:ln>
                            <a:noFill/>
                          </a:ln>
                          <a:solidFill>
                            <a:srgbClr val="000000"/>
                          </a:solidFill>
                          <a:effectLst/>
                          <a:latin typeface="Calibri" charset="0"/>
                          <a:ea typeface="ＭＳ Ｐゴシック" charset="-128"/>
                        </a:rPr>
                        <a:t> para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a:t>
                      </a:r>
                      <a:r>
                        <a:rPr kumimoji="0" lang="en-US" altLang="en-US" sz="2100" b="0" i="0" u="none" strike="noStrike" cap="none" normalizeH="0" baseline="0" dirty="0">
                          <a:ln>
                            <a:noFill/>
                          </a:ln>
                          <a:solidFill>
                            <a:srgbClr val="000000"/>
                          </a:solidFill>
                          <a:effectLst/>
                          <a:latin typeface="Calibri" charset="0"/>
                          <a:ea typeface="ＭＳ Ｐゴシック" charset="-128"/>
                        </a:rPr>
                        <a:t> (3 </a:t>
                      </a:r>
                      <a:r>
                        <a:rPr kumimoji="0" lang="en-US" altLang="en-US" sz="2100" b="0" i="0" u="none" strike="noStrike" cap="none" normalizeH="0" baseline="0" dirty="0" err="1">
                          <a:ln>
                            <a:noFill/>
                          </a:ln>
                          <a:solidFill>
                            <a:srgbClr val="000000"/>
                          </a:solidFill>
                          <a:effectLst/>
                          <a:latin typeface="Calibri" charset="0"/>
                          <a:ea typeface="ＭＳ Ｐゴシック" charset="-128"/>
                        </a:rPr>
                        <a:t>espacios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lingüísticos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evaluaciones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horarios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que </a:t>
                      </a:r>
                      <a:r>
                        <a:rPr kumimoji="0" lang="en-US" altLang="en-US" sz="2100" b="0" i="0" u="none" strike="noStrike" cap="none" normalizeH="0" baseline="0" dirty="0" err="1">
                          <a:ln>
                            <a:noFill/>
                          </a:ln>
                          <a:solidFill>
                            <a:srgbClr val="000000"/>
                          </a:solidFill>
                          <a:effectLst/>
                          <a:latin typeface="Calibri" charset="0"/>
                          <a:ea typeface="ＭＳ Ｐゴシック" charset="-128"/>
                        </a:rPr>
                        <a:t>incluyen</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diariamente</a:t>
                      </a:r>
                      <a:r>
                        <a:rPr kumimoji="0" lang="en-US" altLang="en-US" sz="2100" b="0" i="0" u="none" strike="noStrike" cap="none" normalizeH="0" baseline="0" dirty="0">
                          <a:ln>
                            <a:noFill/>
                          </a:ln>
                          <a:solidFill>
                            <a:srgbClr val="000000"/>
                          </a:solidFill>
                          <a:effectLst/>
                          <a:latin typeface="Calibri" charset="0"/>
                          <a:ea typeface="ＭＳ Ｐゴシック" charset="-128"/>
                        </a:rPr>
                        <a:t>.  </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123042229"/>
                  </a:ext>
                </a:extLst>
              </a:tr>
            </a:tbl>
          </a:graphicData>
        </a:graphic>
      </p:graphicFrame>
    </p:spTree>
    <p:extLst>
      <p:ext uri="{BB962C8B-B14F-4D97-AF65-F5344CB8AC3E}">
        <p14:creationId xmlns:p14="http://schemas.microsoft.com/office/powerpoint/2010/main" val="3809763021"/>
      </p:ext>
    </p:extLst>
  </p:cSld>
  <p:clrMapOvr>
    <a:masterClrMapping/>
  </p:clrMapOv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5260A-C6FB-4A5E-C8A6-8F7F7C196F1B}"/>
            </a:ext>
          </a:extLst>
        </p:cNvPr>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4D567247-484C-0634-32BF-D076D5654BE8}"/>
              </a:ext>
            </a:extLst>
          </p:cNvPr>
          <p:cNvGraphicFramePr>
            <a:graphicFrameLocks noGrp="1"/>
          </p:cNvGraphicFramePr>
          <p:nvPr>
            <p:ph idx="1"/>
            <p:extLst>
              <p:ext uri="{D42A27DB-BD31-4B8C-83A1-F6EECF244321}">
                <p14:modId xmlns:p14="http://schemas.microsoft.com/office/powerpoint/2010/main" val="684934787"/>
              </p:ext>
            </p:extLst>
          </p:nvPr>
        </p:nvGraphicFramePr>
        <p:xfrm>
          <a:off x="0" y="-78829"/>
          <a:ext cx="9144000" cy="7427819"/>
        </p:xfrm>
        <a:graphic>
          <a:graphicData uri="http://schemas.openxmlformats.org/drawingml/2006/table">
            <a:tbl>
              <a:tblPr/>
              <a:tblGrid>
                <a:gridCol w="4509370">
                  <a:extLst>
                    <a:ext uri="{9D8B030D-6E8A-4147-A177-3AD203B41FA5}">
                      <a16:colId xmlns:a16="http://schemas.microsoft.com/office/drawing/2014/main" val="20000"/>
                    </a:ext>
                  </a:extLst>
                </a:gridCol>
                <a:gridCol w="4634630">
                  <a:extLst>
                    <a:ext uri="{9D8B030D-6E8A-4147-A177-3AD203B41FA5}">
                      <a16:colId xmlns:a16="http://schemas.microsoft.com/office/drawing/2014/main" val="20001"/>
                    </a:ext>
                  </a:extLst>
                </a:gridCol>
              </a:tblGrid>
              <a:tr h="321062">
                <a:tc>
                  <a:txBody>
                    <a:bodyPr/>
                    <a:lstStyle/>
                    <a:p>
                      <a:pPr algn="ctr"/>
                      <a:r>
                        <a:rPr lang="en-US" sz="2800" b="1" dirty="0" err="1">
                          <a:solidFill>
                            <a:srgbClr val="FF0000"/>
                          </a:solidFill>
                        </a:rPr>
                        <a:t>Perspectiva</a:t>
                      </a:r>
                      <a:r>
                        <a:rPr lang="en-US" sz="2800" b="1" dirty="0">
                          <a:solidFill>
                            <a:srgbClr val="FF0000"/>
                          </a:solidFill>
                        </a:rPr>
                        <a:t> </a:t>
                      </a:r>
                      <a:r>
                        <a:rPr lang="en-US" sz="2800" b="1" dirty="0" err="1">
                          <a:solidFill>
                            <a:srgbClr val="FF0000"/>
                          </a:solidFill>
                        </a:rPr>
                        <a:t>Monolingüe</a:t>
                      </a:r>
                      <a:endParaRPr lang="en-US" sz="2800" b="1" dirty="0">
                        <a:solidFill>
                          <a:srgbClr val="FF0000"/>
                        </a:solidFill>
                      </a:endParaRP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p>
                      <a:pPr algn="ctr"/>
                      <a:r>
                        <a:rPr lang="en-US" sz="2800" b="1" dirty="0" err="1">
                          <a:solidFill>
                            <a:srgbClr val="FF0000"/>
                          </a:solidFill>
                        </a:rPr>
                        <a:t>Perspectiva</a:t>
                      </a:r>
                      <a:r>
                        <a:rPr lang="en-US" sz="2800" b="1" dirty="0">
                          <a:solidFill>
                            <a:srgbClr val="FF0000"/>
                          </a:solidFill>
                        </a:rPr>
                        <a:t> </a:t>
                      </a:r>
                      <a:r>
                        <a:rPr lang="en-US" sz="2800" b="1" dirty="0" err="1">
                          <a:solidFill>
                            <a:srgbClr val="FF0000"/>
                          </a:solidFill>
                        </a:rPr>
                        <a:t>Multilingüe</a:t>
                      </a:r>
                      <a:endParaRPr lang="en-US" sz="2800" b="1" dirty="0">
                        <a:solidFill>
                          <a:srgbClr val="FF0000"/>
                        </a:solidFill>
                      </a:endParaRP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0"/>
                  </a:ext>
                </a:extLst>
              </a:tr>
              <a:tr h="524279">
                <a:tc>
                  <a:txBody>
                    <a:bodyPr/>
                    <a:lstStyle/>
                    <a:p>
                      <a:r>
                        <a:rPr lang="en-US" sz="2100" b="0" dirty="0">
                          <a:solidFill>
                            <a:srgbClr val="1225AC"/>
                          </a:solidFill>
                        </a:rPr>
                        <a:t>Todos</a:t>
                      </a:r>
                      <a:r>
                        <a:rPr lang="en-US" sz="2100" b="0" dirty="0"/>
                        <a:t> </a:t>
                      </a:r>
                      <a:r>
                        <a:rPr lang="en-US" sz="2100" b="0" dirty="0" err="1"/>
                        <a:t>los</a:t>
                      </a:r>
                      <a:r>
                        <a:rPr lang="en-US" sz="2100" b="0" dirty="0"/>
                        <a:t> </a:t>
                      </a:r>
                      <a:r>
                        <a:rPr lang="en-US" sz="2100" b="0" dirty="0" err="1"/>
                        <a:t>estudiantes</a:t>
                      </a:r>
                      <a:r>
                        <a:rPr lang="en-US" sz="2100" b="0" dirty="0"/>
                        <a:t> </a:t>
                      </a:r>
                      <a:r>
                        <a:rPr lang="en-US" sz="2100" b="0" dirty="0" err="1"/>
                        <a:t>tienen</a:t>
                      </a:r>
                      <a:r>
                        <a:rPr lang="en-US" sz="2100" b="0" dirty="0"/>
                        <a:t> un primer </a:t>
                      </a:r>
                      <a:r>
                        <a:rPr lang="en-US" sz="2100" b="0" dirty="0" err="1"/>
                        <a:t>lenguaje</a:t>
                      </a:r>
                      <a:r>
                        <a:rPr lang="en-US" sz="2100" b="0" dirty="0"/>
                        <a:t> (L1) y un </a:t>
                      </a:r>
                      <a:r>
                        <a:rPr lang="en-US" sz="2100" b="0" dirty="0" err="1"/>
                        <a:t>segundo</a:t>
                      </a:r>
                      <a:r>
                        <a:rPr lang="en-US" sz="2100" b="0" dirty="0"/>
                        <a:t> </a:t>
                      </a:r>
                      <a:r>
                        <a:rPr lang="en-US" sz="2100" b="0" dirty="0" err="1"/>
                        <a:t>lenguaje</a:t>
                      </a:r>
                      <a:r>
                        <a:rPr lang="en-US" sz="2100" b="0" dirty="0"/>
                        <a:t> (L2)</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r>
                        <a:rPr lang="en-US" sz="2100" b="0" dirty="0">
                          <a:solidFill>
                            <a:srgbClr val="1225AC"/>
                          </a:solidFill>
                        </a:rPr>
                        <a:t>Muchos</a:t>
                      </a:r>
                      <a:r>
                        <a:rPr lang="en-US" sz="2100" b="0" dirty="0"/>
                        <a:t> </a:t>
                      </a:r>
                      <a:r>
                        <a:rPr lang="en-US" sz="2100" b="0" dirty="0" err="1"/>
                        <a:t>estudiantes</a:t>
                      </a:r>
                      <a:r>
                        <a:rPr lang="en-US" sz="2100" b="0" dirty="0"/>
                        <a:t> son </a:t>
                      </a:r>
                      <a:r>
                        <a:rPr lang="en-US" sz="2100" b="0" dirty="0" err="1"/>
                        <a:t>bilingües</a:t>
                      </a:r>
                      <a:r>
                        <a:rPr lang="en-US" sz="2100" b="0" dirty="0"/>
                        <a:t> </a:t>
                      </a:r>
                      <a:r>
                        <a:rPr lang="en-US" sz="2100" b="0" dirty="0" err="1"/>
                        <a:t>en</a:t>
                      </a:r>
                      <a:r>
                        <a:rPr lang="en-US" sz="2100" b="0" dirty="0"/>
                        <a:t> </a:t>
                      </a:r>
                      <a:r>
                        <a:rPr lang="en-US" sz="2100" b="0" dirty="0" err="1"/>
                        <a:t>desarrollo</a:t>
                      </a:r>
                      <a:r>
                        <a:rPr lang="en-US" sz="2100" b="0" dirty="0"/>
                        <a:t> </a:t>
                      </a:r>
                      <a:r>
                        <a:rPr lang="en-US" sz="2100" b="0" dirty="0" err="1"/>
                        <a:t>cuyo</a:t>
                      </a:r>
                      <a:r>
                        <a:rPr lang="en-US" sz="2100" b="0" dirty="0"/>
                        <a:t> primer </a:t>
                      </a:r>
                      <a:r>
                        <a:rPr lang="en-US" sz="2100" b="0" dirty="0" err="1"/>
                        <a:t>lenguaje</a:t>
                      </a:r>
                      <a:r>
                        <a:rPr lang="en-US" sz="2100" b="0" dirty="0"/>
                        <a:t> es </a:t>
                      </a:r>
                      <a:r>
                        <a:rPr lang="en-US" sz="2100" b="0" dirty="0" err="1"/>
                        <a:t>el</a:t>
                      </a:r>
                      <a:r>
                        <a:rPr lang="en-US" sz="2100" b="0" dirty="0"/>
                        <a:t> </a:t>
                      </a:r>
                      <a:r>
                        <a:rPr lang="en-US" sz="2100" b="0" dirty="0" err="1"/>
                        <a:t>bilingüismo</a:t>
                      </a:r>
                      <a:r>
                        <a:rPr lang="en-US" sz="2100" b="0" dirty="0"/>
                        <a:t> </a:t>
                      </a:r>
                    </a:p>
                  </a:txBody>
                  <a:tcPr marL="91431" marR="91431" marT="45722" marB="45722">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29528">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err="1">
                          <a:ln>
                            <a:noFill/>
                          </a:ln>
                          <a:solidFill>
                            <a:srgbClr val="000000"/>
                          </a:solidFill>
                          <a:effectLst/>
                          <a:latin typeface="Calibri" charset="0"/>
                          <a:ea typeface="ＭＳ Ｐゴシック" charset="-128"/>
                        </a:rPr>
                        <a:t>Cuando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usan</a:t>
                      </a:r>
                      <a:r>
                        <a:rPr kumimoji="0" lang="en-US" altLang="en-US" sz="2100" b="0" i="0" u="none" strike="noStrike" cap="none" normalizeH="0" baseline="0" dirty="0">
                          <a:ln>
                            <a:noFill/>
                          </a:ln>
                          <a:solidFill>
                            <a:srgbClr val="000000"/>
                          </a:solidFill>
                          <a:effectLst/>
                          <a:latin typeface="Calibri" charset="0"/>
                          <a:ea typeface="ＭＳ Ｐゴシック" charset="-128"/>
                        </a:rPr>
                        <a:t> sus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juntos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Estoy</a:t>
                      </a:r>
                      <a:r>
                        <a:rPr kumimoji="0" lang="en-US" altLang="ja-JP"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estoquiado</a:t>
                      </a:r>
                      <a:r>
                        <a:rPr kumimoji="0" lang="en-US" altLang="en-US" sz="2100" b="0" i="0" u="none" strike="noStrike" cap="none" normalizeH="0" baseline="0" dirty="0">
                          <a:ln>
                            <a:noFill/>
                          </a:ln>
                          <a:solidFill>
                            <a:srgbClr val="000000"/>
                          </a:solidFill>
                          <a:effectLst/>
                          <a:latin typeface="Calibri" charset="0"/>
                          <a:ea typeface="ＭＳ Ｐゴシック" charset="-128"/>
                        </a:rPr>
                        <a:t>”</a:t>
                      </a:r>
                      <a:r>
                        <a:rPr kumimoji="0" lang="en-US" altLang="ja-JP" sz="2100" b="0" i="0" u="none" strike="noStrike" cap="none" normalizeH="0" baseline="0" dirty="0">
                          <a:ln>
                            <a:noFill/>
                          </a:ln>
                          <a:solidFill>
                            <a:srgbClr val="000000"/>
                          </a:solidFill>
                          <a:effectLst/>
                          <a:latin typeface="Calibri" charset="0"/>
                          <a:ea typeface="ＭＳ Ｐゴシック" charset="-128"/>
                        </a:rPr>
                        <a:t>), es </a:t>
                      </a:r>
                      <a:r>
                        <a:rPr kumimoji="0" lang="en-US" altLang="ja-JP" sz="2100" b="0" i="0" u="none" strike="noStrike" cap="none" normalizeH="0" baseline="0" dirty="0" err="1">
                          <a:ln>
                            <a:noFill/>
                          </a:ln>
                          <a:solidFill>
                            <a:srgbClr val="000000"/>
                          </a:solidFill>
                          <a:effectLst/>
                          <a:latin typeface="Calibri" charset="0"/>
                          <a:ea typeface="ＭＳ Ｐゴシック" charset="-128"/>
                        </a:rPr>
                        <a:t>una</a:t>
                      </a:r>
                      <a:r>
                        <a:rPr kumimoji="0" lang="en-US" altLang="ja-JP" sz="2100" b="0" i="0" u="none" strike="noStrike" cap="none" normalizeH="0" baseline="0" dirty="0">
                          <a:ln>
                            <a:noFill/>
                          </a:ln>
                          <a:solidFill>
                            <a:srgbClr val="000000"/>
                          </a:solidFill>
                          <a:effectLst/>
                          <a:latin typeface="Calibri" charset="0"/>
                          <a:ea typeface="ＭＳ Ｐゴシック" charset="-128"/>
                        </a:rPr>
                        <a:t> </a:t>
                      </a:r>
                      <a:r>
                        <a:rPr kumimoji="0" lang="en-US" altLang="ja-JP" sz="2100" b="0" i="0" u="none" strike="noStrike" cap="none" normalizeH="0" baseline="0" dirty="0" err="1">
                          <a:ln>
                            <a:noFill/>
                          </a:ln>
                          <a:solidFill>
                            <a:srgbClr val="000000"/>
                          </a:solidFill>
                          <a:effectLst/>
                          <a:latin typeface="Calibri" charset="0"/>
                          <a:ea typeface="ＭＳ Ｐゴシック" charset="-128"/>
                        </a:rPr>
                        <a:t>muestra</a:t>
                      </a:r>
                      <a:r>
                        <a:rPr kumimoji="0" lang="en-US" altLang="ja-JP" sz="2100" b="0" i="0" u="none" strike="noStrike" cap="none" normalizeH="0" baseline="0" dirty="0">
                          <a:ln>
                            <a:noFill/>
                          </a:ln>
                          <a:solidFill>
                            <a:srgbClr val="000000"/>
                          </a:solidFill>
                          <a:effectLst/>
                          <a:latin typeface="Calibri" charset="0"/>
                          <a:ea typeface="ＭＳ Ｐゴシック" charset="-128"/>
                        </a:rPr>
                        <a:t> de confusion y </a:t>
                      </a:r>
                      <a:r>
                        <a:rPr kumimoji="0" lang="en-US" altLang="ja-JP" sz="2100" b="0" i="0" u="none" strike="noStrike" cap="none" normalizeH="0" baseline="0" dirty="0" err="1">
                          <a:ln>
                            <a:noFill/>
                          </a:ln>
                          <a:solidFill>
                            <a:srgbClr val="000000"/>
                          </a:solidFill>
                          <a:effectLst/>
                          <a:latin typeface="Calibri" charset="0"/>
                          <a:ea typeface="ＭＳ Ｐゴシック" charset="-128"/>
                        </a:rPr>
                        <a:t>lenguaje</a:t>
                      </a:r>
                      <a:r>
                        <a:rPr kumimoji="0" lang="en-US" altLang="ja-JP" sz="2100" b="0" i="0" u="none" strike="noStrike" cap="none" normalizeH="0" baseline="0" dirty="0">
                          <a:ln>
                            <a:noFill/>
                          </a:ln>
                          <a:solidFill>
                            <a:srgbClr val="000000"/>
                          </a:solidFill>
                          <a:effectLst/>
                          <a:latin typeface="Calibri" charset="0"/>
                          <a:ea typeface="ＭＳ Ｐゴシック" charset="-128"/>
                        </a:rPr>
                        <a:t> bajo.</a:t>
                      </a:r>
                      <a:endParaRPr kumimoji="0" lang="en-US" altLang="en-US" sz="2100" b="0" i="0" u="none" strike="noStrike" cap="none" normalizeH="0" baseline="0" dirty="0">
                        <a:ln>
                          <a:noFill/>
                        </a:ln>
                        <a:solidFill>
                          <a:srgbClr val="000000"/>
                        </a:solidFill>
                        <a:effectLst/>
                        <a:latin typeface="Calibri" charset="0"/>
                        <a:ea typeface="ＭＳ Ｐゴシック" charset="-128"/>
                      </a:endParaRP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Los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desarrollo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utilizarán</a:t>
                      </a:r>
                      <a:r>
                        <a:rPr kumimoji="0" lang="en-US" altLang="en-US" sz="2100" b="0" i="0" u="none" strike="noStrike" cap="none" normalizeH="0" baseline="0" dirty="0">
                          <a:ln>
                            <a:noFill/>
                          </a:ln>
                          <a:solidFill>
                            <a:srgbClr val="000000"/>
                          </a:solidFill>
                          <a:effectLst/>
                          <a:latin typeface="Calibri" charset="0"/>
                          <a:ea typeface="ＭＳ Ｐゴシック" charset="-128"/>
                        </a:rPr>
                        <a:t> sus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juntos</a:t>
                      </a:r>
                      <a:r>
                        <a:rPr kumimoji="0" lang="en-US" altLang="en-US" sz="2100" b="0" i="0" u="none" strike="noStrike" cap="none" normalizeH="0" baseline="0" dirty="0">
                          <a:ln>
                            <a:noFill/>
                          </a:ln>
                          <a:solidFill>
                            <a:srgbClr val="000000"/>
                          </a:solidFill>
                          <a:effectLst/>
                          <a:latin typeface="Calibri" charset="0"/>
                          <a:ea typeface="ＭＳ Ｐゴシック" charset="-128"/>
                        </a:rPr>
                        <a:t>.  Este </a:t>
                      </a:r>
                      <a:r>
                        <a:rPr kumimoji="0" lang="en-US" altLang="en-US" sz="2100" b="0" i="0" u="none" strike="noStrike" cap="none" normalizeH="0" baseline="0" dirty="0" err="1">
                          <a:ln>
                            <a:noFill/>
                          </a:ln>
                          <a:solidFill>
                            <a:srgbClr val="000000"/>
                          </a:solidFill>
                          <a:effectLst/>
                          <a:latin typeface="Calibri" charset="0"/>
                          <a:ea typeface="ＭＳ Ｐゴシック" charset="-128"/>
                        </a:rPr>
                        <a:t>uso</a:t>
                      </a:r>
                      <a:r>
                        <a:rPr kumimoji="0" lang="en-US" altLang="en-US" sz="2100" b="0" i="0" u="none" strike="noStrike" cap="none" normalizeH="0" baseline="0" dirty="0">
                          <a:ln>
                            <a:noFill/>
                          </a:ln>
                          <a:solidFill>
                            <a:srgbClr val="000000"/>
                          </a:solidFill>
                          <a:effectLst/>
                          <a:latin typeface="Calibri" charset="0"/>
                          <a:ea typeface="ＭＳ Ｐゴシック" charset="-128"/>
                        </a:rPr>
                        <a:t> de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es </a:t>
                      </a:r>
                      <a:r>
                        <a:rPr kumimoji="0" lang="en-US" altLang="en-US" sz="2100" b="0" i="0" u="none" strike="noStrike" cap="none" normalizeH="0" baseline="0" dirty="0" err="1">
                          <a:ln>
                            <a:noFill/>
                          </a:ln>
                          <a:solidFill>
                            <a:srgbClr val="000000"/>
                          </a:solidFill>
                          <a:effectLst/>
                          <a:latin typeface="Calibri" charset="0"/>
                          <a:ea typeface="ＭＳ Ｐゴシック" charset="-128"/>
                        </a:rPr>
                        <a:t>predecible</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esperado</a:t>
                      </a:r>
                      <a:r>
                        <a:rPr kumimoji="0" lang="en-US" altLang="en-US" sz="2100" b="0" i="0" u="none" strike="noStrike" cap="none" normalizeH="0" baseline="0" dirty="0">
                          <a:ln>
                            <a:noFill/>
                          </a:ln>
                          <a:solidFill>
                            <a:srgbClr val="000000"/>
                          </a:solidFill>
                          <a:effectLst/>
                          <a:latin typeface="Calibri" charset="0"/>
                          <a:ea typeface="ＭＳ Ｐゴシック" charset="-128"/>
                        </a:rPr>
                        <a:t>.   </a:t>
                      </a:r>
                    </a:p>
                  </a:txBody>
                  <a:tcPr marL="91431" marR="91431" marT="45704" marB="45704"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1130334">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enseña</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un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(L1) y se </a:t>
                      </a:r>
                      <a:r>
                        <a:rPr kumimoji="0" lang="en-US" altLang="en-US" sz="2100" b="0" i="0" u="none" strike="noStrike" cap="none" normalizeH="0" baseline="0" dirty="0" err="1">
                          <a:ln>
                            <a:noFill/>
                          </a:ln>
                          <a:solidFill>
                            <a:srgbClr val="000000"/>
                          </a:solidFill>
                          <a:effectLst/>
                          <a:latin typeface="Calibri" charset="0"/>
                          <a:ea typeface="ＭＳ Ｐゴシック" charset="-128"/>
                        </a:rPr>
                        <a:t>transiciona</a:t>
                      </a:r>
                      <a:r>
                        <a:rPr kumimoji="0" lang="en-US" altLang="en-US" sz="2100" b="0" i="0" u="none" strike="noStrike" cap="none" normalizeH="0" baseline="0" dirty="0">
                          <a:ln>
                            <a:noFill/>
                          </a:ln>
                          <a:solidFill>
                            <a:srgbClr val="000000"/>
                          </a:solidFill>
                          <a:effectLst/>
                          <a:latin typeface="Calibri" charset="0"/>
                          <a:ea typeface="ＭＳ Ｐゴシック" charset="-128"/>
                        </a:rPr>
                        <a:t> a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el</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otro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sólo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cuando</a:t>
                      </a:r>
                      <a:r>
                        <a:rPr kumimoji="0" lang="en-US" altLang="en-US" sz="2100" b="0" i="0" u="none" strike="noStrike" cap="none" normalizeH="0" baseline="0" dirty="0">
                          <a:ln>
                            <a:noFill/>
                          </a:ln>
                          <a:solidFill>
                            <a:srgbClr val="000000"/>
                          </a:solidFill>
                          <a:effectLst/>
                          <a:latin typeface="Calibri" charset="0"/>
                          <a:ea typeface="ＭＳ Ｐゴシック" charset="-128"/>
                        </a:rPr>
                        <a:t> primero se </a:t>
                      </a:r>
                      <a:r>
                        <a:rPr kumimoji="0" lang="en-US" altLang="en-US" sz="2100" b="0" i="0" u="none" strike="noStrike" cap="none" normalizeH="0" baseline="0" dirty="0" err="1">
                          <a:ln>
                            <a:noFill/>
                          </a:ln>
                          <a:solidFill>
                            <a:srgbClr val="000000"/>
                          </a:solidFill>
                          <a:effectLst/>
                          <a:latin typeface="Calibri" charset="0"/>
                          <a:ea typeface="ＭＳ Ｐゴシック" charset="-128"/>
                        </a:rPr>
                        <a:t>haya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establecido</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monolingüe</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a:ln>
                            <a:noFill/>
                          </a:ln>
                          <a:solidFill>
                            <a:srgbClr val="1225AC"/>
                          </a:solidFill>
                          <a:effectLst/>
                          <a:latin typeface="Calibri" charset="0"/>
                          <a:ea typeface="ＭＳ Ｐゴシック" charset="-128"/>
                        </a:rPr>
                        <a:t>(</a:t>
                      </a:r>
                      <a:r>
                        <a:rPr kumimoji="0" lang="en-US" altLang="en-US" sz="21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100" b="0" i="0" u="none" strike="noStrike" cap="none" normalizeH="0" baseline="0" dirty="0">
                          <a:ln>
                            <a:noFill/>
                          </a:ln>
                          <a:solidFill>
                            <a:srgbClr val="1225AC"/>
                          </a:solidFill>
                          <a:effectLst/>
                          <a:latin typeface="Calibri" charset="0"/>
                          <a:ea typeface="ＭＳ Ｐゴシック" charset="-128"/>
                        </a:rPr>
                        <a:t> </a:t>
                      </a:r>
                      <a:r>
                        <a:rPr kumimoji="0" lang="en-US" altLang="en-US" sz="2100" b="0" i="0" u="none" strike="noStrike" cap="none" normalizeH="0" baseline="0" dirty="0" err="1">
                          <a:ln>
                            <a:noFill/>
                          </a:ln>
                          <a:solidFill>
                            <a:srgbClr val="1225AC"/>
                          </a:solidFill>
                          <a:effectLst/>
                          <a:latin typeface="Calibri" charset="0"/>
                          <a:ea typeface="ＭＳ Ｐゴシック" charset="-128"/>
                        </a:rPr>
                        <a:t>secuencial</a:t>
                      </a:r>
                      <a:r>
                        <a:rPr kumimoji="0" lang="en-US" altLang="en-US" sz="21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lvl1pPr>
                        <a:spcBef>
                          <a:spcPct val="20000"/>
                        </a:spcBef>
                        <a:buFont typeface="Arial" charset="0"/>
                        <a:defRPr sz="2800">
                          <a:solidFill>
                            <a:schemeClr val="tx1"/>
                          </a:solidFill>
                          <a:latin typeface="Calibri" charset="0"/>
                          <a:ea typeface="ＭＳ Ｐゴシック" charset="-128"/>
                        </a:defRPr>
                      </a:lvl1pPr>
                      <a:lvl2pPr marL="742950" indent="-285750">
                        <a:spcBef>
                          <a:spcPct val="20000"/>
                        </a:spcBef>
                        <a:buFont typeface="Arial" charset="0"/>
                        <a:defRPr sz="2400">
                          <a:solidFill>
                            <a:schemeClr val="tx1"/>
                          </a:solidFill>
                          <a:latin typeface="Calibri" charset="0"/>
                          <a:ea typeface="ＭＳ Ｐゴシック" charset="-128"/>
                        </a:defRPr>
                      </a:lvl2pPr>
                      <a:lvl3pPr marL="1143000" indent="-228600">
                        <a:spcBef>
                          <a:spcPct val="20000"/>
                        </a:spcBef>
                        <a:buFont typeface="Arial" charset="0"/>
                        <a:defRPr sz="2000">
                          <a:solidFill>
                            <a:schemeClr val="tx1"/>
                          </a:solidFill>
                          <a:latin typeface="Calibri" charset="0"/>
                          <a:ea typeface="ＭＳ Ｐゴシック" charset="-128"/>
                        </a:defRPr>
                      </a:lvl3pPr>
                      <a:lvl4pPr marL="1600200" indent="-228600">
                        <a:spcBef>
                          <a:spcPct val="20000"/>
                        </a:spcBef>
                        <a:buFont typeface="Arial" charset="0"/>
                        <a:defRPr>
                          <a:solidFill>
                            <a:schemeClr val="tx1"/>
                          </a:solidFill>
                          <a:latin typeface="Calibri" charset="0"/>
                          <a:ea typeface="ＭＳ Ｐゴシック" charset="-128"/>
                        </a:defRPr>
                      </a:lvl4pPr>
                      <a:lvl5pPr marL="2057400" indent="-228600">
                        <a:spcBef>
                          <a:spcPct val="20000"/>
                        </a:spcBef>
                        <a:buFont typeface="Arial" charset="0"/>
                        <a:defRPr>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defRPr>
                          <a:solidFill>
                            <a:schemeClr val="tx1"/>
                          </a:solidFill>
                          <a:latin typeface="Calibri" charset="0"/>
                          <a:ea typeface="ＭＳ Ｐゴシック"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enseña</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comprensiva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2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empezando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kinder y se les </a:t>
                      </a:r>
                      <a:r>
                        <a:rPr kumimoji="0" lang="en-US" altLang="en-US" sz="2100" b="0" i="0" u="none" strike="noStrike" cap="none" normalizeH="0" baseline="0" dirty="0" err="1">
                          <a:ln>
                            <a:noFill/>
                          </a:ln>
                          <a:solidFill>
                            <a:srgbClr val="000000"/>
                          </a:solidFill>
                          <a:effectLst/>
                          <a:latin typeface="Calibri" charset="0"/>
                          <a:ea typeface="ＭＳ Ｐゴシック" charset="-128"/>
                        </a:rPr>
                        <a:t>ayuda</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los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estudiantes</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transferir</a:t>
                      </a:r>
                      <a:r>
                        <a:rPr kumimoji="0" lang="en-US" altLang="en-US" sz="2100" b="0" i="0" u="none" strike="noStrike" cap="none" normalizeH="0" baseline="0" dirty="0">
                          <a:ln>
                            <a:noFill/>
                          </a:ln>
                          <a:solidFill>
                            <a:srgbClr val="000000"/>
                          </a:solidFill>
                          <a:effectLst/>
                          <a:latin typeface="Calibri" charset="0"/>
                          <a:ea typeface="ＭＳ Ｐゴシック" charset="-128"/>
                        </a:rPr>
                        <a:t> de un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a:t>
                      </a:r>
                      <a:r>
                        <a:rPr kumimoji="0" lang="en-US" altLang="en-US" sz="2100" b="0" i="0" u="none" strike="noStrike" cap="none" normalizeH="0" baseline="0" dirty="0">
                          <a:ln>
                            <a:noFill/>
                          </a:ln>
                          <a:solidFill>
                            <a:srgbClr val="000000"/>
                          </a:solidFill>
                          <a:effectLst/>
                          <a:latin typeface="Calibri" charset="0"/>
                          <a:ea typeface="ＭＳ Ｐゴシック" charset="-128"/>
                        </a:rPr>
                        <a:t> a </a:t>
                      </a:r>
                      <a:r>
                        <a:rPr kumimoji="0" lang="en-US" altLang="en-US" sz="2100" b="0" i="0" u="none" strike="noStrike" cap="none" normalizeH="0" baseline="0" dirty="0" err="1">
                          <a:ln>
                            <a:noFill/>
                          </a:ln>
                          <a:solidFill>
                            <a:srgbClr val="000000"/>
                          </a:solidFill>
                          <a:effectLst/>
                          <a:latin typeface="Calibri" charset="0"/>
                          <a:ea typeface="ＭＳ Ｐゴシック" charset="-128"/>
                        </a:rPr>
                        <a:t>otro</a:t>
                      </a:r>
                      <a:r>
                        <a:rPr kumimoji="0" lang="en-US" altLang="en-US" sz="2100" b="0" i="0" u="none" strike="noStrike" cap="none" normalizeH="0" baseline="0" dirty="0">
                          <a:ln>
                            <a:noFill/>
                          </a:ln>
                          <a:solidFill>
                            <a:srgbClr val="000000"/>
                          </a:solidFill>
                          <a:effectLst/>
                          <a:latin typeface="Calibri" charset="0"/>
                          <a:ea typeface="ＭＳ Ｐゴシック" charset="-128"/>
                        </a:rPr>
                        <a:t> (y vice-versa) sus </a:t>
                      </a:r>
                      <a:r>
                        <a:rPr kumimoji="0" lang="en-US" altLang="en-US" sz="2100" b="0" i="0" u="none" strike="noStrike" cap="none" normalizeH="0" baseline="0" dirty="0" err="1">
                          <a:ln>
                            <a:noFill/>
                          </a:ln>
                          <a:solidFill>
                            <a:srgbClr val="000000"/>
                          </a:solidFill>
                          <a:effectLst/>
                          <a:latin typeface="Calibri" charset="0"/>
                          <a:ea typeface="ＭＳ Ｐゴシック" charset="-128"/>
                        </a:rPr>
                        <a:t>conocimientos</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hablidades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a:ln>
                            <a:noFill/>
                          </a:ln>
                          <a:solidFill>
                            <a:srgbClr val="1225AC"/>
                          </a:solidFill>
                          <a:effectLst/>
                          <a:latin typeface="Calibri" charset="0"/>
                          <a:ea typeface="ＭＳ Ｐゴシック" charset="-128"/>
                        </a:rPr>
                        <a:t>(</a:t>
                      </a:r>
                      <a:r>
                        <a:rPr kumimoji="0" lang="en-US" altLang="en-US" sz="2100" b="0" i="0" u="none" strike="noStrike" cap="none" normalizeH="0" baseline="0" dirty="0" err="1">
                          <a:ln>
                            <a:noFill/>
                          </a:ln>
                          <a:solidFill>
                            <a:srgbClr val="1225AC"/>
                          </a:solidFill>
                          <a:effectLst/>
                          <a:latin typeface="Calibri" charset="0"/>
                          <a:ea typeface="ＭＳ Ｐゴシック" charset="-128"/>
                        </a:rPr>
                        <a:t>lectoescritura</a:t>
                      </a:r>
                      <a:r>
                        <a:rPr kumimoji="0" lang="en-US" altLang="en-US" sz="2100" b="0" i="0" u="none" strike="noStrike" cap="none" normalizeH="0" baseline="0" dirty="0">
                          <a:ln>
                            <a:noFill/>
                          </a:ln>
                          <a:solidFill>
                            <a:srgbClr val="1225AC"/>
                          </a:solidFill>
                          <a:effectLst/>
                          <a:latin typeface="Calibri" charset="0"/>
                          <a:ea typeface="ＭＳ Ｐゴシック" charset="-128"/>
                        </a:rPr>
                        <a:t> </a:t>
                      </a:r>
                      <a:r>
                        <a:rPr kumimoji="0" lang="en-US" altLang="en-US" sz="2100" b="0" i="0" u="none" strike="noStrike" cap="none" normalizeH="0" baseline="0" dirty="0" err="1">
                          <a:ln>
                            <a:noFill/>
                          </a:ln>
                          <a:solidFill>
                            <a:srgbClr val="1225AC"/>
                          </a:solidFill>
                          <a:effectLst/>
                          <a:latin typeface="Calibri" charset="0"/>
                          <a:ea typeface="ＭＳ Ｐゴシック" charset="-128"/>
                        </a:rPr>
                        <a:t>simultánea</a:t>
                      </a:r>
                      <a:r>
                        <a:rPr kumimoji="0" lang="en-US" altLang="en-US" sz="2100" b="0" i="0" u="none" strike="noStrike" cap="none" normalizeH="0" baseline="0" dirty="0">
                          <a:ln>
                            <a:noFill/>
                          </a:ln>
                          <a:solidFill>
                            <a:srgbClr val="1225AC"/>
                          </a:solidFill>
                          <a:effectLst/>
                          <a:latin typeface="Calibri" charset="0"/>
                          <a:ea typeface="ＭＳ Ｐゴシック" charset="-128"/>
                        </a:rPr>
                        <a:t>)</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47483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chemeClr val="tx1"/>
                          </a:solidFill>
                          <a:effectLst/>
                          <a:latin typeface="Calibri" charset="0"/>
                          <a:ea typeface="ＭＳ Ｐゴシック" charset="-128"/>
                        </a:rPr>
                        <a:t>Se </a:t>
                      </a:r>
                      <a:r>
                        <a:rPr kumimoji="0" lang="en-US" altLang="en-US" sz="2100" b="0" i="0" u="none" strike="noStrike" cap="none" normalizeH="0" baseline="0" dirty="0" err="1">
                          <a:ln>
                            <a:noFill/>
                          </a:ln>
                          <a:solidFill>
                            <a:schemeClr val="tx1"/>
                          </a:solidFill>
                          <a:effectLst/>
                          <a:latin typeface="Calibri" charset="0"/>
                          <a:ea typeface="ＭＳ Ｐゴシック" charset="-128"/>
                        </a:rPr>
                        <a:t>utilizan</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estructuras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monolingües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unidades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evaluaciones</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en</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lenguaje</a:t>
                      </a:r>
                      <a:r>
                        <a:rPr kumimoji="0" lang="en-US" altLang="en-US" sz="2100" b="0" i="0" u="none" strike="noStrike" cap="none" normalizeH="0" baseline="0" dirty="0">
                          <a:ln>
                            <a:noFill/>
                          </a:ln>
                          <a:solidFill>
                            <a:schemeClr val="tx1"/>
                          </a:solidFill>
                          <a:effectLst/>
                          <a:latin typeface="Calibri" charset="0"/>
                          <a:ea typeface="ＭＳ Ｐゴシック" charset="-128"/>
                        </a:rPr>
                        <a:t>, un </a:t>
                      </a:r>
                      <a:r>
                        <a:rPr kumimoji="0" lang="en-US" altLang="en-US" sz="2100" b="0" i="0" u="none" strike="noStrike" cap="none" normalizeH="0" baseline="0" dirty="0" err="1">
                          <a:ln>
                            <a:noFill/>
                          </a:ln>
                          <a:solidFill>
                            <a:schemeClr val="tx1"/>
                          </a:solidFill>
                          <a:effectLst/>
                          <a:latin typeface="Calibri" charset="0"/>
                          <a:ea typeface="ＭＳ Ｐゴシック" charset="-128"/>
                        </a:rPr>
                        <a:t>horario</a:t>
                      </a:r>
                      <a:r>
                        <a:rPr kumimoji="0" lang="en-US" altLang="en-US" sz="2100" b="0" i="0" u="none" strike="noStrike" cap="none" normalizeH="0" baseline="0" dirty="0">
                          <a:ln>
                            <a:noFill/>
                          </a:ln>
                          <a:solidFill>
                            <a:schemeClr val="tx1"/>
                          </a:solidFill>
                          <a:effectLst/>
                          <a:latin typeface="Calibri" charset="0"/>
                          <a:ea typeface="ＭＳ Ｐゴシック" charset="-128"/>
                        </a:rPr>
                        <a:t> que </a:t>
                      </a:r>
                      <a:r>
                        <a:rPr kumimoji="0" lang="en-US" altLang="en-US" sz="2100" b="0" i="0" u="none" strike="noStrike" cap="none" normalizeH="0" baseline="0" dirty="0" err="1">
                          <a:ln>
                            <a:noFill/>
                          </a:ln>
                          <a:solidFill>
                            <a:schemeClr val="tx1"/>
                          </a:solidFill>
                          <a:effectLst/>
                          <a:latin typeface="Calibri" charset="0"/>
                          <a:ea typeface="ＭＳ Ｐゴシック" charset="-128"/>
                        </a:rPr>
                        <a:t>refleja</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el</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horario</a:t>
                      </a:r>
                      <a:r>
                        <a:rPr kumimoji="0" lang="en-US" altLang="en-US" sz="2100" b="0" i="0" u="none" strike="noStrike" cap="none" normalizeH="0" baseline="0" dirty="0">
                          <a:ln>
                            <a:noFill/>
                          </a:ln>
                          <a:solidFill>
                            <a:schemeClr val="tx1"/>
                          </a:solidFill>
                          <a:effectLst/>
                          <a:latin typeface="Calibri" charset="0"/>
                          <a:ea typeface="ＭＳ Ｐゴシック" charset="-128"/>
                        </a:rPr>
                        <a:t> </a:t>
                      </a:r>
                      <a:r>
                        <a:rPr kumimoji="0" lang="en-US" altLang="en-US" sz="2100" b="0" i="0" u="none" strike="noStrike" cap="none" normalizeH="0" baseline="0" dirty="0" err="1">
                          <a:ln>
                            <a:noFill/>
                          </a:ln>
                          <a:solidFill>
                            <a:schemeClr val="tx1"/>
                          </a:solidFill>
                          <a:effectLst/>
                          <a:latin typeface="Calibri" charset="0"/>
                          <a:ea typeface="ＭＳ Ｐゴシック" charset="-128"/>
                        </a:rPr>
                        <a:t>monolingüe</a:t>
                      </a:r>
                      <a:r>
                        <a:rPr kumimoji="0" lang="en-US" altLang="en-US" sz="2100" b="0" i="0" u="none" strike="noStrike" cap="none" normalizeH="0" baseline="0" dirty="0">
                          <a:ln>
                            <a:noFill/>
                          </a:ln>
                          <a:solidFill>
                            <a:schemeClr val="tx1"/>
                          </a:solidFill>
                          <a:effectLst/>
                          <a:latin typeface="Calibri" charset="0"/>
                          <a:ea typeface="ＭＳ Ｐゴシック" charset="-128"/>
                        </a:rPr>
                        <a:t>, etc.</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2100" b="0" i="0" u="none" strike="noStrike" cap="none" normalizeH="0" baseline="0" dirty="0">
                          <a:ln>
                            <a:noFill/>
                          </a:ln>
                          <a:solidFill>
                            <a:srgbClr val="000000"/>
                          </a:solidFill>
                          <a:effectLst/>
                          <a:latin typeface="Calibri" charset="0"/>
                          <a:ea typeface="ＭＳ Ｐゴシック" charset="-128"/>
                        </a:rPr>
                        <a:t>Se </a:t>
                      </a:r>
                      <a:r>
                        <a:rPr kumimoji="0" lang="en-US" altLang="en-US" sz="2100" b="0" i="0" u="none" strike="noStrike" cap="none" normalizeH="0" baseline="0" dirty="0" err="1">
                          <a:ln>
                            <a:noFill/>
                          </a:ln>
                          <a:solidFill>
                            <a:srgbClr val="000000"/>
                          </a:solidFill>
                          <a:effectLst/>
                          <a:latin typeface="Calibri" charset="0"/>
                          <a:ea typeface="ＭＳ Ｐゴシック" charset="-128"/>
                        </a:rPr>
                        <a:t>utilizan</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estructuras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como</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unidades</a:t>
                      </a:r>
                      <a:r>
                        <a:rPr kumimoji="0" lang="en-US" altLang="en-US" sz="2100" b="0" i="0" u="none" strike="noStrike" cap="none" normalizeH="0" baseline="0" dirty="0">
                          <a:ln>
                            <a:noFill/>
                          </a:ln>
                          <a:solidFill>
                            <a:srgbClr val="000000"/>
                          </a:solidFill>
                          <a:effectLst/>
                          <a:latin typeface="Calibri" charset="0"/>
                          <a:ea typeface="ＭＳ Ｐゴシック" charset="-128"/>
                        </a:rPr>
                        <a:t> para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a:t>
                      </a:r>
                      <a:r>
                        <a:rPr kumimoji="0" lang="en-US" altLang="en-US" sz="2100" b="0" i="0" u="none" strike="noStrike" cap="none" normalizeH="0" baseline="0" dirty="0">
                          <a:ln>
                            <a:noFill/>
                          </a:ln>
                          <a:solidFill>
                            <a:srgbClr val="000000"/>
                          </a:solidFill>
                          <a:effectLst/>
                          <a:latin typeface="Calibri" charset="0"/>
                          <a:ea typeface="ＭＳ Ｐゴシック" charset="-128"/>
                        </a:rPr>
                        <a:t> (3 </a:t>
                      </a:r>
                      <a:r>
                        <a:rPr kumimoji="0" lang="en-US" altLang="en-US" sz="2100" b="0" i="0" u="none" strike="noStrike" cap="none" normalizeH="0" baseline="0" dirty="0" err="1">
                          <a:ln>
                            <a:noFill/>
                          </a:ln>
                          <a:solidFill>
                            <a:srgbClr val="000000"/>
                          </a:solidFill>
                          <a:effectLst/>
                          <a:latin typeface="Calibri" charset="0"/>
                          <a:ea typeface="ＭＳ Ｐゴシック" charset="-128"/>
                        </a:rPr>
                        <a:t>espacios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lingüísticos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evaluaciones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y </a:t>
                      </a:r>
                      <a:r>
                        <a:rPr kumimoji="0" lang="en-US" altLang="en-US" sz="2100" b="0" i="0" u="none" strike="noStrike" cap="none" normalizeH="0" baseline="0" dirty="0" err="1">
                          <a:ln>
                            <a:noFill/>
                          </a:ln>
                          <a:solidFill>
                            <a:srgbClr val="000000"/>
                          </a:solidFill>
                          <a:effectLst/>
                          <a:latin typeface="Calibri" charset="0"/>
                          <a:ea typeface="ＭＳ Ｐゴシック" charset="-128"/>
                        </a:rPr>
                        <a:t>horarios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bilingües</a:t>
                      </a:r>
                      <a:r>
                        <a:rPr kumimoji="0" lang="en-US" altLang="en-US" sz="2100" b="0" i="0" u="none" strike="noStrike" cap="none" normalizeH="0" baseline="0" dirty="0">
                          <a:ln>
                            <a:noFill/>
                          </a:ln>
                          <a:solidFill>
                            <a:srgbClr val="000000"/>
                          </a:solidFill>
                          <a:effectLst/>
                          <a:latin typeface="Calibri" charset="0"/>
                          <a:ea typeface="ＭＳ Ｐゴシック" charset="-128"/>
                        </a:rPr>
                        <a:t> que </a:t>
                      </a:r>
                      <a:r>
                        <a:rPr kumimoji="0" lang="en-US" altLang="en-US" sz="2100" b="0" i="0" u="none" strike="noStrike" cap="none" normalizeH="0" baseline="0" dirty="0" err="1">
                          <a:ln>
                            <a:noFill/>
                          </a:ln>
                          <a:solidFill>
                            <a:srgbClr val="000000"/>
                          </a:solidFill>
                          <a:effectLst/>
                          <a:latin typeface="Calibri" charset="0"/>
                          <a:ea typeface="ＭＳ Ｐゴシック" charset="-128"/>
                        </a:rPr>
                        <a:t>incluyen</a:t>
                      </a:r>
                      <a:r>
                        <a:rPr kumimoji="0" lang="en-US" altLang="en-US" sz="2100" b="0" i="0" u="none" strike="noStrike" cap="none" normalizeH="0" baseline="0" dirty="0">
                          <a:ln>
                            <a:noFill/>
                          </a:ln>
                          <a:solidFill>
                            <a:srgbClr val="000000"/>
                          </a:solidFill>
                          <a:effectLst/>
                          <a:latin typeface="Calibri" charset="0"/>
                          <a:ea typeface="ＭＳ Ｐゴシック" charset="-128"/>
                        </a:rPr>
                        <a:t> la </a:t>
                      </a:r>
                      <a:r>
                        <a:rPr kumimoji="0" lang="en-US" altLang="en-US" sz="2100" b="0" i="0" u="none" strike="noStrike" cap="none" normalizeH="0" baseline="0" dirty="0" err="1">
                          <a:ln>
                            <a:noFill/>
                          </a:ln>
                          <a:solidFill>
                            <a:srgbClr val="000000"/>
                          </a:solidFill>
                          <a:effectLst/>
                          <a:latin typeface="Calibri" charset="0"/>
                          <a:ea typeface="ＭＳ Ｐゴシック" charset="-128"/>
                        </a:rPr>
                        <a:t>lectoescritura</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en</a:t>
                      </a:r>
                      <a:r>
                        <a:rPr kumimoji="0" lang="en-US" altLang="en-US" sz="2100" b="0" i="0" u="none" strike="noStrike" cap="none" normalizeH="0" baseline="0" dirty="0">
                          <a:ln>
                            <a:noFill/>
                          </a:ln>
                          <a:solidFill>
                            <a:srgbClr val="000000"/>
                          </a:solidFill>
                          <a:effectLst/>
                          <a:latin typeface="Calibri" charset="0"/>
                          <a:ea typeface="ＭＳ Ｐゴシック" charset="-128"/>
                        </a:rPr>
                        <a:t> dos </a:t>
                      </a:r>
                      <a:r>
                        <a:rPr kumimoji="0" lang="en-US" altLang="en-US" sz="2100" b="0" i="0" u="none" strike="noStrike" cap="none" normalizeH="0" baseline="0" dirty="0" err="1">
                          <a:ln>
                            <a:noFill/>
                          </a:ln>
                          <a:solidFill>
                            <a:srgbClr val="000000"/>
                          </a:solidFill>
                          <a:effectLst/>
                          <a:latin typeface="Calibri" charset="0"/>
                          <a:ea typeface="ＭＳ Ｐゴシック" charset="-128"/>
                        </a:rPr>
                        <a:t>lenguajes</a:t>
                      </a:r>
                      <a:r>
                        <a:rPr kumimoji="0" lang="en-US" altLang="en-US" sz="2100" b="0" i="0" u="none" strike="noStrike" cap="none" normalizeH="0" baseline="0" dirty="0">
                          <a:ln>
                            <a:noFill/>
                          </a:ln>
                          <a:solidFill>
                            <a:srgbClr val="000000"/>
                          </a:solidFill>
                          <a:effectLst/>
                          <a:latin typeface="Calibri" charset="0"/>
                          <a:ea typeface="ＭＳ Ｐゴシック" charset="-128"/>
                        </a:rPr>
                        <a:t> </a:t>
                      </a:r>
                      <a:r>
                        <a:rPr kumimoji="0" lang="en-US" altLang="en-US" sz="2100" b="0" i="0" u="none" strike="noStrike" cap="none" normalizeH="0" baseline="0" dirty="0" err="1">
                          <a:ln>
                            <a:noFill/>
                          </a:ln>
                          <a:solidFill>
                            <a:srgbClr val="000000"/>
                          </a:solidFill>
                          <a:effectLst/>
                          <a:latin typeface="Calibri" charset="0"/>
                          <a:ea typeface="ＭＳ Ｐゴシック" charset="-128"/>
                        </a:rPr>
                        <a:t>diariamente</a:t>
                      </a:r>
                      <a:r>
                        <a:rPr kumimoji="0" lang="en-US" altLang="en-US" sz="2100" b="0" i="0" u="none" strike="noStrike" cap="none" normalizeH="0" baseline="0" dirty="0">
                          <a:ln>
                            <a:noFill/>
                          </a:ln>
                          <a:solidFill>
                            <a:srgbClr val="000000"/>
                          </a:solidFill>
                          <a:effectLst/>
                          <a:latin typeface="Calibri" charset="0"/>
                          <a:ea typeface="ＭＳ Ｐゴシック" charset="-128"/>
                        </a:rPr>
                        <a:t>.  </a:t>
                      </a:r>
                    </a:p>
                  </a:txBody>
                  <a:tcPr marL="91431" marR="91431" marT="45726" marB="45726"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3123042229"/>
                  </a:ext>
                </a:extLst>
              </a:tr>
            </a:tbl>
          </a:graphicData>
        </a:graphic>
      </p:graphicFrame>
    </p:spTree>
    <p:extLst>
      <p:ext uri="{BB962C8B-B14F-4D97-AF65-F5344CB8AC3E}">
        <p14:creationId xmlns:p14="http://schemas.microsoft.com/office/powerpoint/2010/main" val="207761611"/>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2E8E65E-157E-F7CC-72A0-AC21DEC7A971}"/>
              </a:ext>
            </a:extLst>
          </p:cNvPr>
          <p:cNvSpPr>
            <a:spLocks noGrp="1"/>
          </p:cNvSpPr>
          <p:nvPr>
            <p:ph type="ctrTitle"/>
          </p:nvPr>
        </p:nvSpPr>
        <p:spPr/>
        <p:txBody>
          <a:bodyPr/>
          <a:lstStyle/>
          <a:p>
            <a:endParaRPr lang="en-US"/>
          </a:p>
        </p:txBody>
      </p:sp>
      <p:sp>
        <p:nvSpPr>
          <p:cNvPr id="6" name="Subtitle 5">
            <a:extLst>
              <a:ext uri="{FF2B5EF4-FFF2-40B4-BE49-F238E27FC236}">
                <a16:creationId xmlns:a16="http://schemas.microsoft.com/office/drawing/2014/main" id="{3014E44F-D6D6-06B9-7BC7-86ADF4A6C73F}"/>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26D95720-C891-53AF-D44F-62449902A131}"/>
              </a:ext>
            </a:extLst>
          </p:cNvPr>
          <p:cNvSpPr>
            <a:spLocks noGrp="1"/>
          </p:cNvSpPr>
          <p:nvPr>
            <p:ph type="ftr" sz="quarter" idx="11"/>
          </p:nvPr>
        </p:nvSpPr>
        <p:spPr/>
        <p:txBody>
          <a:bodyPr/>
          <a:lstStyle/>
          <a:p>
            <a:pPr>
              <a:defRPr/>
            </a:pPr>
            <a:endParaRPr lang="en-US"/>
          </a:p>
        </p:txBody>
      </p:sp>
      <p:pic>
        <p:nvPicPr>
          <p:cNvPr id="8" name="Picture 7" descr="A table of text on a black background&#10;&#10;AI-generated content may be incorrect.">
            <a:extLst>
              <a:ext uri="{FF2B5EF4-FFF2-40B4-BE49-F238E27FC236}">
                <a16:creationId xmlns:a16="http://schemas.microsoft.com/office/drawing/2014/main" id="{F55ABF93-DF07-91DB-DCF8-6A6C12E687A1}"/>
              </a:ext>
            </a:extLst>
          </p:cNvPr>
          <p:cNvPicPr>
            <a:picLocks noChangeAspect="1"/>
          </p:cNvPicPr>
          <p:nvPr/>
        </p:nvPicPr>
        <p:blipFill>
          <a:blip r:embed="rId2"/>
          <a:stretch>
            <a:fillRect/>
          </a:stretch>
        </p:blipFill>
        <p:spPr>
          <a:xfrm>
            <a:off x="1429767" y="0"/>
            <a:ext cx="6284466" cy="6858000"/>
          </a:xfrm>
          <a:prstGeom prst="rect">
            <a:avLst/>
          </a:prstGeom>
        </p:spPr>
      </p:pic>
      <p:sp>
        <p:nvSpPr>
          <p:cNvPr id="9" name="TextBox 8">
            <a:extLst>
              <a:ext uri="{FF2B5EF4-FFF2-40B4-BE49-F238E27FC236}">
                <a16:creationId xmlns:a16="http://schemas.microsoft.com/office/drawing/2014/main" id="{C70FF4CE-ECD6-2505-084B-60231AAB6C27}"/>
              </a:ext>
            </a:extLst>
          </p:cNvPr>
          <p:cNvSpPr txBox="1"/>
          <p:nvPr/>
        </p:nvSpPr>
        <p:spPr>
          <a:xfrm>
            <a:off x="157655" y="614855"/>
            <a:ext cx="1822935" cy="584775"/>
          </a:xfrm>
          <a:prstGeom prst="rect">
            <a:avLst/>
          </a:prstGeom>
          <a:noFill/>
        </p:spPr>
        <p:txBody>
          <a:bodyPr wrap="none" rtlCol="0">
            <a:spAutoFit/>
          </a:bodyPr>
          <a:lstStyle/>
          <a:p>
            <a:r>
              <a:rPr lang="en-US" sz="3200" b="1" dirty="0">
                <a:highlight>
                  <a:srgbClr val="FFFF00"/>
                </a:highlight>
              </a:rPr>
              <a:t>Página 16</a:t>
            </a:r>
          </a:p>
        </p:txBody>
      </p:sp>
    </p:spTree>
    <p:extLst>
      <p:ext uri="{BB962C8B-B14F-4D97-AF65-F5344CB8AC3E}">
        <p14:creationId xmlns:p14="http://schemas.microsoft.com/office/powerpoint/2010/main" val="29560403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33E617-223E-8FE9-FDA6-87A05F23B3C0}"/>
              </a:ext>
            </a:extLst>
          </p:cNvPr>
          <p:cNvSpPr>
            <a:spLocks noGrp="1"/>
          </p:cNvSpPr>
          <p:nvPr>
            <p:ph type="title" idx="4294967295"/>
          </p:nvPr>
        </p:nvSpPr>
        <p:spPr>
          <a:xfrm>
            <a:off x="0" y="274638"/>
            <a:ext cx="8229600" cy="1143000"/>
          </a:xfrm>
          <a:prstGeom prst="rect">
            <a:avLst/>
          </a:prstGeom>
        </p:spPr>
        <p:txBody>
          <a:bodyPr/>
          <a:lstStyle/>
          <a:p>
            <a:r>
              <a:rPr lang="en-US" sz="4400" b="1" dirty="0"/>
              <a:t>Habla con </a:t>
            </a:r>
            <a:r>
              <a:rPr lang="en-US" sz="4400" b="1" dirty="0" err="1"/>
              <a:t>tu</a:t>
            </a:r>
            <a:r>
              <a:rPr lang="en-US" sz="4400" b="1" dirty="0"/>
              <a:t> pareja:</a:t>
            </a:r>
            <a:endParaRPr lang="en-US" b="1" dirty="0"/>
          </a:p>
        </p:txBody>
      </p:sp>
      <p:sp>
        <p:nvSpPr>
          <p:cNvPr id="6" name="Content Placeholder 5">
            <a:extLst>
              <a:ext uri="{FF2B5EF4-FFF2-40B4-BE49-F238E27FC236}">
                <a16:creationId xmlns:a16="http://schemas.microsoft.com/office/drawing/2014/main" id="{F4043080-CC4E-8371-6DC3-9148BAFF8063}"/>
              </a:ext>
            </a:extLst>
          </p:cNvPr>
          <p:cNvSpPr>
            <a:spLocks noGrp="1"/>
          </p:cNvSpPr>
          <p:nvPr>
            <p:ph idx="4294967295"/>
          </p:nvPr>
        </p:nvSpPr>
        <p:spPr>
          <a:xfrm>
            <a:off x="292100" y="1257300"/>
            <a:ext cx="8229600" cy="4914900"/>
          </a:xfrm>
          <a:prstGeom prst="rect">
            <a:avLst/>
          </a:prstGeom>
        </p:spPr>
        <p:txBody>
          <a:bodyPr/>
          <a:lstStyle/>
          <a:p>
            <a:r>
              <a:rPr lang="en-US" dirty="0"/>
              <a:t>¿Tu </a:t>
            </a:r>
            <a:r>
              <a:rPr lang="en-US" b="1" dirty="0" err="1"/>
              <a:t>escuela</a:t>
            </a:r>
            <a:r>
              <a:rPr lang="en-US" dirty="0"/>
              <a:t> </a:t>
            </a:r>
            <a:r>
              <a:rPr lang="en-US" dirty="0" err="1"/>
              <a:t>refleja</a:t>
            </a:r>
            <a:r>
              <a:rPr lang="en-US" dirty="0"/>
              <a:t> </a:t>
            </a:r>
            <a:r>
              <a:rPr lang="en-US" dirty="0" err="1"/>
              <a:t>una</a:t>
            </a:r>
            <a:r>
              <a:rPr lang="en-US" dirty="0"/>
              <a:t> </a:t>
            </a:r>
            <a:r>
              <a:rPr lang="en-US" dirty="0" err="1"/>
              <a:t>perspectiva</a:t>
            </a:r>
            <a:r>
              <a:rPr lang="en-US" dirty="0"/>
              <a:t> </a:t>
            </a:r>
            <a:r>
              <a:rPr lang="en-US" dirty="0" err="1"/>
              <a:t>monolingüe</a:t>
            </a:r>
            <a:r>
              <a:rPr lang="en-US" dirty="0"/>
              <a:t> o </a:t>
            </a:r>
            <a:r>
              <a:rPr lang="en-US" dirty="0" err="1"/>
              <a:t>multilingüe</a:t>
            </a:r>
            <a:r>
              <a:rPr lang="en-US" dirty="0"/>
              <a:t>?  ¿Hay </a:t>
            </a:r>
            <a:r>
              <a:rPr lang="en-US" dirty="0" err="1"/>
              <a:t>algunos</a:t>
            </a:r>
            <a:r>
              <a:rPr lang="en-US" dirty="0"/>
              <a:t> </a:t>
            </a:r>
            <a:r>
              <a:rPr lang="en-US" dirty="0" err="1"/>
              <a:t>ajustes</a:t>
            </a:r>
            <a:r>
              <a:rPr lang="en-US" dirty="0"/>
              <a:t> que se </a:t>
            </a:r>
            <a:r>
              <a:rPr lang="en-US" dirty="0" err="1"/>
              <a:t>pueden</a:t>
            </a:r>
            <a:r>
              <a:rPr lang="en-US" dirty="0"/>
              <a:t> </a:t>
            </a:r>
            <a:r>
              <a:rPr lang="en-US" dirty="0" err="1"/>
              <a:t>hacer</a:t>
            </a:r>
            <a:r>
              <a:rPr lang="en-US" dirty="0"/>
              <a:t>?</a:t>
            </a:r>
            <a:endParaRPr lang="en-US" sz="3200" dirty="0"/>
          </a:p>
          <a:p>
            <a:r>
              <a:rPr lang="en-US" dirty="0"/>
              <a:t>¿Tu </a:t>
            </a:r>
            <a:r>
              <a:rPr lang="en-US" b="1" dirty="0" err="1"/>
              <a:t>distrito</a:t>
            </a:r>
            <a:r>
              <a:rPr lang="en-US" dirty="0"/>
              <a:t> </a:t>
            </a:r>
            <a:r>
              <a:rPr lang="en-US" dirty="0" err="1"/>
              <a:t>refleja</a:t>
            </a:r>
            <a:r>
              <a:rPr lang="en-US" dirty="0"/>
              <a:t> </a:t>
            </a:r>
            <a:r>
              <a:rPr lang="en-US" dirty="0" err="1"/>
              <a:t>una</a:t>
            </a:r>
            <a:r>
              <a:rPr lang="en-US" dirty="0"/>
              <a:t> </a:t>
            </a:r>
            <a:r>
              <a:rPr lang="en-US" dirty="0" err="1"/>
              <a:t>perspectiva</a:t>
            </a:r>
            <a:r>
              <a:rPr lang="en-US" dirty="0"/>
              <a:t> </a:t>
            </a:r>
            <a:r>
              <a:rPr lang="en-US" dirty="0" err="1"/>
              <a:t>monolingüe</a:t>
            </a:r>
            <a:r>
              <a:rPr lang="en-US" dirty="0"/>
              <a:t> o </a:t>
            </a:r>
            <a:r>
              <a:rPr lang="en-US" dirty="0" err="1"/>
              <a:t>multilingüe</a:t>
            </a:r>
            <a:r>
              <a:rPr lang="en-US" dirty="0"/>
              <a:t>?  ¿Hay </a:t>
            </a:r>
            <a:r>
              <a:rPr lang="en-US" dirty="0" err="1"/>
              <a:t>algunos</a:t>
            </a:r>
            <a:r>
              <a:rPr lang="en-US" dirty="0"/>
              <a:t> </a:t>
            </a:r>
            <a:r>
              <a:rPr lang="en-US" dirty="0" err="1"/>
              <a:t>ajustes</a:t>
            </a:r>
            <a:r>
              <a:rPr lang="en-US" dirty="0"/>
              <a:t> que se </a:t>
            </a:r>
            <a:r>
              <a:rPr lang="en-US" dirty="0" err="1"/>
              <a:t>pueden</a:t>
            </a:r>
            <a:r>
              <a:rPr lang="en-US" dirty="0"/>
              <a:t> </a:t>
            </a:r>
            <a:r>
              <a:rPr lang="en-US" dirty="0" err="1"/>
              <a:t>hacer</a:t>
            </a:r>
            <a:r>
              <a:rPr lang="en-US" dirty="0"/>
              <a:t>?</a:t>
            </a:r>
          </a:p>
          <a:p>
            <a:r>
              <a:rPr lang="en-US" sz="3200" dirty="0"/>
              <a:t>¿</a:t>
            </a:r>
            <a:r>
              <a:rPr lang="en-US" sz="3200" b="1" dirty="0"/>
              <a:t>Tu </a:t>
            </a:r>
            <a:r>
              <a:rPr lang="en-US" sz="3200" b="1" dirty="0" err="1"/>
              <a:t>pedagogía</a:t>
            </a:r>
            <a:r>
              <a:rPr lang="en-US" sz="3200" b="1" dirty="0"/>
              <a:t> </a:t>
            </a:r>
            <a:r>
              <a:rPr lang="en-US" dirty="0" err="1"/>
              <a:t>refleja</a:t>
            </a:r>
            <a:r>
              <a:rPr lang="en-US" dirty="0"/>
              <a:t> </a:t>
            </a:r>
            <a:r>
              <a:rPr lang="en-US" dirty="0" err="1"/>
              <a:t>una</a:t>
            </a:r>
            <a:r>
              <a:rPr lang="en-US" dirty="0"/>
              <a:t> </a:t>
            </a:r>
            <a:r>
              <a:rPr lang="en-US" dirty="0" err="1"/>
              <a:t>perspectiva</a:t>
            </a:r>
            <a:r>
              <a:rPr lang="en-US" dirty="0"/>
              <a:t> </a:t>
            </a:r>
            <a:r>
              <a:rPr lang="en-US" dirty="0" err="1"/>
              <a:t>monolingüe</a:t>
            </a:r>
            <a:r>
              <a:rPr lang="en-US" dirty="0"/>
              <a:t> o </a:t>
            </a:r>
            <a:r>
              <a:rPr lang="en-US" dirty="0" err="1"/>
              <a:t>multilingüe</a:t>
            </a:r>
            <a:r>
              <a:rPr lang="en-US" dirty="0"/>
              <a:t>?  ¿Hay </a:t>
            </a:r>
            <a:r>
              <a:rPr lang="en-US" dirty="0" err="1"/>
              <a:t>algunos</a:t>
            </a:r>
            <a:r>
              <a:rPr lang="en-US" dirty="0"/>
              <a:t> </a:t>
            </a:r>
            <a:r>
              <a:rPr lang="en-US" dirty="0" err="1"/>
              <a:t>ajustes</a:t>
            </a:r>
            <a:r>
              <a:rPr lang="en-US" dirty="0"/>
              <a:t> que se </a:t>
            </a:r>
            <a:r>
              <a:rPr lang="en-US" dirty="0" err="1"/>
              <a:t>pueden</a:t>
            </a:r>
            <a:r>
              <a:rPr lang="en-US" dirty="0"/>
              <a:t> </a:t>
            </a:r>
            <a:r>
              <a:rPr lang="en-US" dirty="0" err="1"/>
              <a:t>hacer</a:t>
            </a:r>
            <a:r>
              <a:rPr lang="en-US" dirty="0"/>
              <a:t>?</a:t>
            </a:r>
          </a:p>
          <a:p>
            <a:endParaRPr lang="en-US" sz="3200" dirty="0"/>
          </a:p>
          <a:p>
            <a:endParaRPr lang="en-US" sz="3200" dirty="0"/>
          </a:p>
          <a:p>
            <a:endParaRPr lang="en-US" dirty="0"/>
          </a:p>
        </p:txBody>
      </p:sp>
    </p:spTree>
    <p:extLst>
      <p:ext uri="{BB962C8B-B14F-4D97-AF65-F5344CB8AC3E}">
        <p14:creationId xmlns:p14="http://schemas.microsoft.com/office/powerpoint/2010/main" val="95862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9517B-05AA-A68A-82E2-6FBE68279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3153E5-B030-18F5-37C5-4A26FA352EFC}"/>
              </a:ext>
            </a:extLst>
          </p:cNvPr>
          <p:cNvSpPr>
            <a:spLocks noGrp="1"/>
          </p:cNvSpPr>
          <p:nvPr>
            <p:ph type="title" idx="4294967295"/>
          </p:nvPr>
        </p:nvSpPr>
        <p:spPr>
          <a:xfrm>
            <a:off x="472384" y="124243"/>
            <a:ext cx="8229600" cy="1143000"/>
          </a:xfrm>
          <a:prstGeom prst="rect">
            <a:avLst/>
          </a:prstGeom>
        </p:spPr>
        <p:txBody>
          <a:bodyPr/>
          <a:lstStyle/>
          <a:p>
            <a:r>
              <a:rPr lang="en-US" sz="4800" b="1" dirty="0"/>
              <a:t>Agenda</a:t>
            </a:r>
          </a:p>
        </p:txBody>
      </p:sp>
      <p:sp>
        <p:nvSpPr>
          <p:cNvPr id="3" name="Content Placeholder 2">
            <a:extLst>
              <a:ext uri="{FF2B5EF4-FFF2-40B4-BE49-F238E27FC236}">
                <a16:creationId xmlns:a16="http://schemas.microsoft.com/office/drawing/2014/main" id="{92166AF1-DA79-53B5-C8EF-2987357DC6B6}"/>
              </a:ext>
            </a:extLst>
          </p:cNvPr>
          <p:cNvSpPr>
            <a:spLocks noGrp="1"/>
          </p:cNvSpPr>
          <p:nvPr>
            <p:ph idx="4294967295"/>
          </p:nvPr>
        </p:nvSpPr>
        <p:spPr>
          <a:xfrm>
            <a:off x="58056" y="928914"/>
            <a:ext cx="9144000" cy="5602515"/>
          </a:xfrm>
          <a:prstGeom prst="rect">
            <a:avLst/>
          </a:prstGeom>
        </p:spPr>
        <p:txBody>
          <a:bodyPr/>
          <a:lstStyle/>
          <a:p>
            <a:r>
              <a:rPr lang="en-US" sz="3400" dirty="0"/>
              <a:t>Bienvenida y </a:t>
            </a:r>
            <a:r>
              <a:rPr lang="en-US" sz="3400" dirty="0" err="1"/>
              <a:t>presentaciones</a:t>
            </a:r>
            <a:endParaRPr lang="en-US" sz="3400" dirty="0"/>
          </a:p>
          <a:p>
            <a:r>
              <a:rPr lang="en-US" sz="3400" dirty="0"/>
              <a:t>Las </a:t>
            </a:r>
            <a:r>
              <a:rPr lang="en-US" sz="3400" dirty="0" err="1"/>
              <a:t>metas</a:t>
            </a:r>
            <a:r>
              <a:rPr lang="en-US" sz="3400" dirty="0"/>
              <a:t> y </a:t>
            </a:r>
            <a:r>
              <a:rPr lang="en-US" sz="3400" dirty="0" err="1"/>
              <a:t>los</a:t>
            </a:r>
            <a:r>
              <a:rPr lang="en-US" sz="3400" dirty="0"/>
              <a:t> </a:t>
            </a:r>
            <a:r>
              <a:rPr lang="en-US" sz="3400" dirty="0" err="1"/>
              <a:t>estudiantes</a:t>
            </a:r>
            <a:r>
              <a:rPr lang="en-US" sz="3400" dirty="0"/>
              <a:t> de </a:t>
            </a:r>
            <a:r>
              <a:rPr lang="en-US" sz="3400" dirty="0" err="1"/>
              <a:t>los</a:t>
            </a:r>
            <a:r>
              <a:rPr lang="en-US" sz="3400" dirty="0"/>
              <a:t> </a:t>
            </a:r>
            <a:r>
              <a:rPr lang="en-US" sz="3400" dirty="0" err="1"/>
              <a:t>programas</a:t>
            </a:r>
            <a:r>
              <a:rPr lang="en-US" sz="3400" dirty="0"/>
              <a:t> </a:t>
            </a:r>
            <a:r>
              <a:rPr lang="en-US" sz="3400" dirty="0" err="1"/>
              <a:t>duales</a:t>
            </a:r>
            <a:endParaRPr lang="en-US" sz="3400" dirty="0"/>
          </a:p>
          <a:p>
            <a:r>
              <a:rPr lang="en-US" sz="3400" dirty="0"/>
              <a:t>La </a:t>
            </a:r>
            <a:r>
              <a:rPr lang="en-US" sz="3400" dirty="0" err="1"/>
              <a:t>lectoescritura</a:t>
            </a:r>
            <a:r>
              <a:rPr lang="en-US" sz="3400" dirty="0"/>
              <a:t> </a:t>
            </a:r>
            <a:r>
              <a:rPr lang="en-US" sz="3400" dirty="0" err="1"/>
              <a:t>bilingüe</a:t>
            </a:r>
            <a:r>
              <a:rPr lang="en-US" sz="3400" dirty="0"/>
              <a:t> y </a:t>
            </a:r>
            <a:r>
              <a:rPr lang="en-US" sz="3400" dirty="0" err="1"/>
              <a:t>el</a:t>
            </a:r>
            <a:r>
              <a:rPr lang="en-US" sz="3400" dirty="0"/>
              <a:t> BUF (</a:t>
            </a:r>
            <a:r>
              <a:rPr lang="en-US" sz="3400" i="1" dirty="0"/>
              <a:t>Biliteracy Unit Framework</a:t>
            </a:r>
            <a:r>
              <a:rPr lang="en-US" sz="3400" dirty="0"/>
              <a:t>)</a:t>
            </a:r>
          </a:p>
          <a:p>
            <a:r>
              <a:rPr lang="en-US" sz="3400" dirty="0"/>
              <a:t>La </a:t>
            </a:r>
            <a:r>
              <a:rPr lang="en-US" sz="3400" dirty="0" err="1"/>
              <a:t>perspectiva</a:t>
            </a:r>
            <a:r>
              <a:rPr lang="en-US" sz="3400" dirty="0"/>
              <a:t> </a:t>
            </a:r>
            <a:r>
              <a:rPr lang="en-US" sz="3400" dirty="0" err="1"/>
              <a:t>multilingüe</a:t>
            </a:r>
            <a:r>
              <a:rPr lang="en-US" sz="3400" dirty="0"/>
              <a:t> </a:t>
            </a:r>
          </a:p>
          <a:p>
            <a:r>
              <a:rPr lang="en-US" sz="3400" dirty="0"/>
              <a:t>Los </a:t>
            </a:r>
            <a:r>
              <a:rPr lang="en-US" sz="3400" dirty="0" err="1"/>
              <a:t>tres</a:t>
            </a:r>
            <a:r>
              <a:rPr lang="en-US" sz="3400" dirty="0"/>
              <a:t> </a:t>
            </a:r>
            <a:r>
              <a:rPr lang="en-US" sz="3400" dirty="0" err="1"/>
              <a:t>espacios</a:t>
            </a:r>
            <a:r>
              <a:rPr lang="en-US" sz="3400" dirty="0"/>
              <a:t> </a:t>
            </a:r>
            <a:r>
              <a:rPr lang="en-US" sz="3400" dirty="0" err="1"/>
              <a:t>lingüísticos</a:t>
            </a:r>
            <a:r>
              <a:rPr lang="en-US" sz="3400" dirty="0"/>
              <a:t> y </a:t>
            </a:r>
            <a:r>
              <a:rPr lang="en-US" sz="3400" dirty="0" err="1"/>
              <a:t>el</a:t>
            </a:r>
            <a:r>
              <a:rPr lang="en-US" sz="3400" dirty="0"/>
              <a:t> </a:t>
            </a:r>
            <a:r>
              <a:rPr lang="en-US" sz="3400" dirty="0" err="1"/>
              <a:t>ambiente</a:t>
            </a:r>
            <a:r>
              <a:rPr lang="en-US" sz="3400" dirty="0"/>
              <a:t> </a:t>
            </a:r>
            <a:r>
              <a:rPr lang="en-US" sz="3400" dirty="0" err="1"/>
              <a:t>propicio</a:t>
            </a:r>
            <a:r>
              <a:rPr lang="en-US" sz="3400" dirty="0"/>
              <a:t> para </a:t>
            </a:r>
            <a:r>
              <a:rPr lang="en-US" sz="3400" dirty="0" err="1"/>
              <a:t>el</a:t>
            </a:r>
            <a:r>
              <a:rPr lang="en-US" sz="3400" dirty="0"/>
              <a:t> </a:t>
            </a:r>
            <a:r>
              <a:rPr lang="en-US" sz="3400" dirty="0" err="1"/>
              <a:t>desarrollo</a:t>
            </a:r>
            <a:r>
              <a:rPr lang="en-US" sz="3400" dirty="0"/>
              <a:t> </a:t>
            </a:r>
            <a:r>
              <a:rPr lang="en-US" sz="3400" dirty="0" err="1"/>
              <a:t>óptimo</a:t>
            </a:r>
            <a:r>
              <a:rPr lang="en-US" sz="3400" dirty="0"/>
              <a:t> de la </a:t>
            </a:r>
            <a:r>
              <a:rPr lang="en-US" sz="3400" dirty="0" err="1"/>
              <a:t>lectoescritura</a:t>
            </a:r>
            <a:r>
              <a:rPr lang="en-US" sz="3400" dirty="0"/>
              <a:t> </a:t>
            </a:r>
            <a:r>
              <a:rPr lang="en-US" sz="3400" dirty="0" err="1"/>
              <a:t>bilingüe</a:t>
            </a:r>
            <a:r>
              <a:rPr lang="en-US" sz="3400" dirty="0"/>
              <a:t> </a:t>
            </a:r>
          </a:p>
          <a:p>
            <a:r>
              <a:rPr lang="en-US" sz="3400" dirty="0" err="1"/>
              <a:t>Instrucción</a:t>
            </a:r>
            <a:r>
              <a:rPr lang="en-US" sz="3400" dirty="0"/>
              <a:t> </a:t>
            </a:r>
            <a:r>
              <a:rPr lang="en-US" sz="3400" dirty="0" err="1"/>
              <a:t>modelo</a:t>
            </a:r>
            <a:endParaRPr lang="en-US" sz="3400" dirty="0"/>
          </a:p>
        </p:txBody>
      </p:sp>
      <p:pic>
        <p:nvPicPr>
          <p:cNvPr id="4" name="Picture 3" descr="A green check mark on a white background&#10;&#10;Description automatically generated">
            <a:extLst>
              <a:ext uri="{FF2B5EF4-FFF2-40B4-BE49-F238E27FC236}">
                <a16:creationId xmlns:a16="http://schemas.microsoft.com/office/drawing/2014/main" id="{F626B3FA-DD27-ECE3-982F-00E35E11EECD}"/>
              </a:ext>
            </a:extLst>
          </p:cNvPr>
          <p:cNvPicPr>
            <a:picLocks noChangeAspect="1"/>
          </p:cNvPicPr>
          <p:nvPr/>
        </p:nvPicPr>
        <p:blipFill>
          <a:blip r:embed="rId3"/>
          <a:stretch>
            <a:fillRect/>
          </a:stretch>
        </p:blipFill>
        <p:spPr>
          <a:xfrm>
            <a:off x="-153733" y="928914"/>
            <a:ext cx="566720" cy="616542"/>
          </a:xfrm>
          <a:prstGeom prst="rect">
            <a:avLst/>
          </a:prstGeom>
        </p:spPr>
      </p:pic>
      <p:pic>
        <p:nvPicPr>
          <p:cNvPr id="5" name="Picture 4" descr="A green check mark on a white background&#10;&#10;Description automatically generated">
            <a:extLst>
              <a:ext uri="{FF2B5EF4-FFF2-40B4-BE49-F238E27FC236}">
                <a16:creationId xmlns:a16="http://schemas.microsoft.com/office/drawing/2014/main" id="{57F0C007-06F4-80EC-8656-294FE24F2BD6}"/>
              </a:ext>
            </a:extLst>
          </p:cNvPr>
          <p:cNvPicPr>
            <a:picLocks noChangeAspect="1"/>
          </p:cNvPicPr>
          <p:nvPr/>
        </p:nvPicPr>
        <p:blipFill>
          <a:blip r:embed="rId3"/>
          <a:stretch>
            <a:fillRect/>
          </a:stretch>
        </p:blipFill>
        <p:spPr>
          <a:xfrm>
            <a:off x="-94336" y="1694542"/>
            <a:ext cx="566720" cy="616542"/>
          </a:xfrm>
          <a:prstGeom prst="rect">
            <a:avLst/>
          </a:prstGeom>
        </p:spPr>
      </p:pic>
      <p:pic>
        <p:nvPicPr>
          <p:cNvPr id="6" name="Picture 5" descr="A green check mark on a white background&#10;&#10;Description automatically generated">
            <a:extLst>
              <a:ext uri="{FF2B5EF4-FFF2-40B4-BE49-F238E27FC236}">
                <a16:creationId xmlns:a16="http://schemas.microsoft.com/office/drawing/2014/main" id="{599C9D5B-4C0A-565A-0B6C-4456281A5ACC}"/>
              </a:ext>
            </a:extLst>
          </p:cNvPr>
          <p:cNvPicPr>
            <a:picLocks noChangeAspect="1"/>
          </p:cNvPicPr>
          <p:nvPr/>
        </p:nvPicPr>
        <p:blipFill>
          <a:blip r:embed="rId3"/>
          <a:stretch>
            <a:fillRect/>
          </a:stretch>
        </p:blipFill>
        <p:spPr>
          <a:xfrm>
            <a:off x="-94336" y="2730815"/>
            <a:ext cx="566720" cy="616542"/>
          </a:xfrm>
          <a:prstGeom prst="rect">
            <a:avLst/>
          </a:prstGeom>
        </p:spPr>
      </p:pic>
      <p:pic>
        <p:nvPicPr>
          <p:cNvPr id="7" name="Picture 6" descr="A green check mark on a white background&#10;&#10;Description automatically generated">
            <a:extLst>
              <a:ext uri="{FF2B5EF4-FFF2-40B4-BE49-F238E27FC236}">
                <a16:creationId xmlns:a16="http://schemas.microsoft.com/office/drawing/2014/main" id="{BA4281B2-DAE4-0919-7571-8999DD49A874}"/>
              </a:ext>
            </a:extLst>
          </p:cNvPr>
          <p:cNvPicPr>
            <a:picLocks noChangeAspect="1"/>
          </p:cNvPicPr>
          <p:nvPr/>
        </p:nvPicPr>
        <p:blipFill>
          <a:blip r:embed="rId3"/>
          <a:stretch>
            <a:fillRect/>
          </a:stretch>
        </p:blipFill>
        <p:spPr>
          <a:xfrm>
            <a:off x="-94336" y="3930375"/>
            <a:ext cx="566720" cy="616542"/>
          </a:xfrm>
          <a:prstGeom prst="rect">
            <a:avLst/>
          </a:prstGeom>
        </p:spPr>
      </p:pic>
    </p:spTree>
    <p:extLst>
      <p:ext uri="{BB962C8B-B14F-4D97-AF65-F5344CB8AC3E}">
        <p14:creationId xmlns:p14="http://schemas.microsoft.com/office/powerpoint/2010/main" val="1188842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6EE72-3319-9640-C839-C1795CD1CC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93D3A3F-7854-97D0-474E-D528C342EBED}"/>
              </a:ext>
            </a:extLst>
          </p:cNvPr>
          <p:cNvSpPr txBox="1"/>
          <p:nvPr/>
        </p:nvSpPr>
        <p:spPr>
          <a:xfrm>
            <a:off x="589309" y="2068643"/>
            <a:ext cx="8173712" cy="3354765"/>
          </a:xfrm>
          <a:prstGeom prst="rect">
            <a:avLst/>
          </a:prstGeom>
          <a:noFill/>
        </p:spPr>
        <p:txBody>
          <a:bodyPr wrap="none" rtlCol="0">
            <a:spAutoFit/>
          </a:bodyPr>
          <a:lstStyle/>
          <a:p>
            <a:pPr algn="ctr"/>
            <a:r>
              <a:rPr lang="en-US" sz="4400" b="1" dirty="0"/>
              <a:t>Esta </a:t>
            </a:r>
            <a:r>
              <a:rPr lang="en-US" sz="4400" b="1" dirty="0" err="1"/>
              <a:t>capacitación</a:t>
            </a:r>
            <a:r>
              <a:rPr lang="en-US" sz="4400" b="1" dirty="0"/>
              <a:t> </a:t>
            </a:r>
            <a:r>
              <a:rPr lang="en-US" sz="4400" b="1" dirty="0" err="1"/>
              <a:t>profesional</a:t>
            </a:r>
            <a:r>
              <a:rPr lang="en-US" sz="4400" b="1" dirty="0"/>
              <a:t> se </a:t>
            </a:r>
          </a:p>
          <a:p>
            <a:pPr algn="ctr"/>
            <a:r>
              <a:rPr lang="en-US" sz="4400" b="1" dirty="0" err="1"/>
              <a:t>llevará</a:t>
            </a:r>
            <a:r>
              <a:rPr lang="en-US" sz="4400" b="1" dirty="0"/>
              <a:t> a </a:t>
            </a:r>
            <a:r>
              <a:rPr lang="en-US" sz="4400" b="1" dirty="0" err="1"/>
              <a:t>cabo</a:t>
            </a:r>
            <a:r>
              <a:rPr lang="en-US" sz="4400" b="1" dirty="0"/>
              <a:t> </a:t>
            </a:r>
            <a:r>
              <a:rPr lang="en-US" sz="4400" b="1" dirty="0" err="1"/>
              <a:t>en</a:t>
            </a:r>
            <a:r>
              <a:rPr lang="en-US" sz="4400" b="1" dirty="0"/>
              <a:t> </a:t>
            </a:r>
            <a:r>
              <a:rPr lang="en-US" sz="4400" b="1" dirty="0" err="1"/>
              <a:t>español</a:t>
            </a:r>
            <a:r>
              <a:rPr lang="en-US" sz="4400" b="1" dirty="0"/>
              <a:t>. </a:t>
            </a:r>
          </a:p>
          <a:p>
            <a:pPr algn="ctr"/>
            <a:endParaRPr lang="en-US" sz="4400" b="1" dirty="0"/>
          </a:p>
          <a:p>
            <a:pPr algn="ctr"/>
            <a:r>
              <a:rPr lang="en-US" sz="4400" b="1" dirty="0"/>
              <a:t>¿Por </a:t>
            </a:r>
            <a:r>
              <a:rPr lang="en-US" sz="4400" b="1" dirty="0" err="1"/>
              <a:t>qué</a:t>
            </a:r>
            <a:r>
              <a:rPr lang="en-US" sz="4400" b="1" dirty="0"/>
              <a:t>?</a:t>
            </a:r>
          </a:p>
          <a:p>
            <a:endParaRPr lang="en-US" dirty="0"/>
          </a:p>
          <a:p>
            <a:endParaRPr lang="en-US" dirty="0"/>
          </a:p>
        </p:txBody>
      </p:sp>
    </p:spTree>
    <p:extLst>
      <p:ext uri="{BB962C8B-B14F-4D97-AF65-F5344CB8AC3E}">
        <p14:creationId xmlns:p14="http://schemas.microsoft.com/office/powerpoint/2010/main" val="363099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8.png">
            <a:extLst>
              <a:ext uri="{FF2B5EF4-FFF2-40B4-BE49-F238E27FC236}">
                <a16:creationId xmlns:a16="http://schemas.microsoft.com/office/drawing/2014/main" id="{A141A6BD-5DDD-D38A-30E3-EB7D25BF0223}"/>
              </a:ext>
            </a:extLst>
          </p:cNvPr>
          <p:cNvPicPr/>
          <p:nvPr/>
        </p:nvPicPr>
        <p:blipFill>
          <a:blip r:embed="rId3" cstate="print">
            <a:extLst>
              <a:ext uri="{28A0092B-C50C-407E-A947-70E740481C1C}">
                <a14:useLocalDpi xmlns:a14="http://schemas.microsoft.com/office/drawing/2010/main"/>
              </a:ext>
            </a:extLst>
          </a:blip>
          <a:srcRect/>
          <a:stretch>
            <a:fillRect/>
          </a:stretch>
        </p:blipFill>
        <p:spPr>
          <a:xfrm>
            <a:off x="2300151" y="372041"/>
            <a:ext cx="4866696" cy="6113918"/>
          </a:xfrm>
          <a:prstGeom prst="rect">
            <a:avLst/>
          </a:prstGeom>
          <a:ln w="12700">
            <a:miter lim="400000"/>
          </a:ln>
        </p:spPr>
      </p:pic>
    </p:spTree>
    <p:extLst>
      <p:ext uri="{BB962C8B-B14F-4D97-AF65-F5344CB8AC3E}">
        <p14:creationId xmlns:p14="http://schemas.microsoft.com/office/powerpoint/2010/main" val="3623967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F1F8-C397-51F1-FBAA-BFD7D72E7693}"/>
              </a:ext>
            </a:extLst>
          </p:cNvPr>
          <p:cNvSpPr>
            <a:spLocks noGrp="1"/>
          </p:cNvSpPr>
          <p:nvPr>
            <p:ph type="title" idx="4294967295"/>
          </p:nvPr>
        </p:nvSpPr>
        <p:spPr>
          <a:xfrm>
            <a:off x="0" y="215900"/>
            <a:ext cx="8229600" cy="1143000"/>
          </a:xfrm>
          <a:prstGeom prst="rect">
            <a:avLst/>
          </a:prstGeom>
        </p:spPr>
        <p:txBody>
          <a:bodyPr/>
          <a:lstStyle/>
          <a:p>
            <a:r>
              <a:rPr lang="en-US" b="1" dirty="0"/>
              <a:t>Las </a:t>
            </a:r>
            <a:r>
              <a:rPr lang="en-US" b="1" dirty="0" err="1"/>
              <a:t>tres</a:t>
            </a:r>
            <a:r>
              <a:rPr lang="en-US" b="1" dirty="0"/>
              <a:t> </a:t>
            </a:r>
            <a:r>
              <a:rPr lang="en-US" b="1" dirty="0" err="1"/>
              <a:t>premisas</a:t>
            </a:r>
            <a:r>
              <a:rPr lang="en-US" b="1" dirty="0"/>
              <a:t> socio-</a:t>
            </a:r>
            <a:r>
              <a:rPr lang="en-US" b="1" dirty="0" err="1"/>
              <a:t>culturales</a:t>
            </a:r>
            <a:r>
              <a:rPr lang="en-US" b="1" dirty="0"/>
              <a:t> de la </a:t>
            </a:r>
            <a:r>
              <a:rPr lang="en-US" b="1" dirty="0" err="1"/>
              <a:t>lectoescritura</a:t>
            </a:r>
            <a:r>
              <a:rPr lang="en-US" b="1" dirty="0"/>
              <a:t> </a:t>
            </a:r>
            <a:r>
              <a:rPr lang="en-US" b="1" dirty="0" err="1"/>
              <a:t>bilingüe</a:t>
            </a:r>
            <a:endParaRPr lang="en-US" b="1" dirty="0"/>
          </a:p>
        </p:txBody>
      </p:sp>
      <p:sp>
        <p:nvSpPr>
          <p:cNvPr id="3" name="Content Placeholder 2">
            <a:extLst>
              <a:ext uri="{FF2B5EF4-FFF2-40B4-BE49-F238E27FC236}">
                <a16:creationId xmlns:a16="http://schemas.microsoft.com/office/drawing/2014/main" id="{FDBA418C-D563-D1A6-7A4B-21F7653616C9}"/>
              </a:ext>
            </a:extLst>
          </p:cNvPr>
          <p:cNvSpPr>
            <a:spLocks noGrp="1"/>
          </p:cNvSpPr>
          <p:nvPr>
            <p:ph idx="4294967295"/>
          </p:nvPr>
        </p:nvSpPr>
        <p:spPr>
          <a:xfrm>
            <a:off x="344771" y="1687513"/>
            <a:ext cx="8229600" cy="4525962"/>
          </a:xfrm>
          <a:prstGeom prst="rect">
            <a:avLst/>
          </a:prstGeom>
        </p:spPr>
        <p:txBody>
          <a:bodyPr/>
          <a:lstStyle/>
          <a:p>
            <a:pPr>
              <a:lnSpc>
                <a:spcPct val="90000"/>
              </a:lnSpc>
              <a:buFont typeface="Arial"/>
              <a:buChar char="•"/>
              <a:defRPr/>
            </a:pPr>
            <a:r>
              <a:rPr lang="es-ES" dirty="0">
                <a:solidFill>
                  <a:srgbClr val="000000"/>
                </a:solidFill>
              </a:rPr>
              <a:t>…el español es un lenguaje minoritario dentro de una cultura mayoritaria</a:t>
            </a:r>
          </a:p>
          <a:p>
            <a:pPr>
              <a:lnSpc>
                <a:spcPct val="90000"/>
              </a:lnSpc>
              <a:buFont typeface="Arial"/>
              <a:buChar char="•"/>
              <a:defRPr/>
            </a:pPr>
            <a:endParaRPr lang="es-ES" dirty="0">
              <a:solidFill>
                <a:srgbClr val="000000"/>
              </a:solidFill>
            </a:endParaRPr>
          </a:p>
          <a:p>
            <a:pPr>
              <a:lnSpc>
                <a:spcPct val="90000"/>
              </a:lnSpc>
              <a:buFont typeface="Arial"/>
              <a:buChar char="•"/>
              <a:defRPr/>
            </a:pPr>
            <a:r>
              <a:rPr lang="es-ES" dirty="0">
                <a:ea typeface="ＭＳ Ｐゴシック" charset="-128"/>
                <a:cs typeface="ＭＳ Ｐゴシック" charset="-128"/>
              </a:rPr>
              <a:t>…los estudiantes utilizan todos sus lenguajes para desarrollar sus habilidades de lectoescritura</a:t>
            </a:r>
          </a:p>
          <a:p>
            <a:pPr>
              <a:lnSpc>
                <a:spcPct val="90000"/>
              </a:lnSpc>
              <a:buFont typeface="Arial"/>
              <a:buChar char="•"/>
              <a:defRPr/>
            </a:pPr>
            <a:endParaRPr lang="es-ES" dirty="0">
              <a:ea typeface="ＭＳ Ｐゴシック" charset="-128"/>
              <a:cs typeface="ＭＳ Ｐゴシック" charset="-128"/>
            </a:endParaRPr>
          </a:p>
          <a:p>
            <a:pPr>
              <a:lnSpc>
                <a:spcPct val="90000"/>
              </a:lnSpc>
              <a:buFont typeface="Arial"/>
              <a:buChar char="•"/>
              <a:defRPr/>
            </a:pPr>
            <a:r>
              <a:rPr lang="es-ES" dirty="0">
                <a:ea typeface="ＭＳ Ｐゴシック" charset="-128"/>
                <a:cs typeface="ＭＳ Ｐゴシック" charset="-128"/>
              </a:rPr>
              <a:t>…tanto el español como el inglés responden a una serie de reglas lingüística y culturales que son distintas</a:t>
            </a:r>
            <a:endParaRPr lang="en-US" dirty="0"/>
          </a:p>
          <a:p>
            <a:endParaRPr lang="en-US" dirty="0"/>
          </a:p>
        </p:txBody>
      </p:sp>
      <p:pic>
        <p:nvPicPr>
          <p:cNvPr id="4" name="image18.png">
            <a:extLst>
              <a:ext uri="{FF2B5EF4-FFF2-40B4-BE49-F238E27FC236}">
                <a16:creationId xmlns:a16="http://schemas.microsoft.com/office/drawing/2014/main" id="{E7D1FF02-748A-6228-B010-AE51F5410109}"/>
              </a:ext>
            </a:extLst>
          </p:cNvPr>
          <p:cNvPicPr/>
          <p:nvPr/>
        </p:nvPicPr>
        <p:blipFill>
          <a:blip r:embed="rId2" cstate="print">
            <a:extLst>
              <a:ext uri="{28A0092B-C50C-407E-A947-70E740481C1C}">
                <a14:useLocalDpi xmlns:a14="http://schemas.microsoft.com/office/drawing/2010/main"/>
              </a:ext>
            </a:extLst>
          </a:blip>
          <a:srcRect/>
          <a:stretch>
            <a:fillRect/>
          </a:stretch>
        </p:blipFill>
        <p:spPr>
          <a:xfrm rot="1255280">
            <a:off x="8079972" y="366592"/>
            <a:ext cx="1119093" cy="1489913"/>
          </a:xfrm>
          <a:prstGeom prst="rect">
            <a:avLst/>
          </a:prstGeom>
          <a:ln w="12700">
            <a:miter lim="400000"/>
          </a:ln>
        </p:spPr>
      </p:pic>
    </p:spTree>
    <p:extLst>
      <p:ext uri="{BB962C8B-B14F-4D97-AF65-F5344CB8AC3E}">
        <p14:creationId xmlns:p14="http://schemas.microsoft.com/office/powerpoint/2010/main" val="3301914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D2800-8F13-42C3-F8EC-2455EDC36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F78D2-D8BD-7757-9B9E-6F9C79B8A2D6}"/>
              </a:ext>
            </a:extLst>
          </p:cNvPr>
          <p:cNvSpPr>
            <a:spLocks noGrp="1"/>
          </p:cNvSpPr>
          <p:nvPr>
            <p:ph type="title" idx="4294967295"/>
          </p:nvPr>
        </p:nvSpPr>
        <p:spPr>
          <a:xfrm>
            <a:off x="0" y="215900"/>
            <a:ext cx="8229600" cy="1143000"/>
          </a:xfrm>
          <a:prstGeom prst="rect">
            <a:avLst/>
          </a:prstGeom>
        </p:spPr>
        <p:txBody>
          <a:bodyPr/>
          <a:lstStyle/>
          <a:p>
            <a:r>
              <a:rPr lang="en-US" b="1" dirty="0"/>
              <a:t>Las </a:t>
            </a:r>
            <a:r>
              <a:rPr lang="en-US" b="1" dirty="0" err="1"/>
              <a:t>tres</a:t>
            </a:r>
            <a:r>
              <a:rPr lang="en-US" b="1" dirty="0"/>
              <a:t> </a:t>
            </a:r>
            <a:r>
              <a:rPr lang="en-US" b="1" dirty="0" err="1"/>
              <a:t>premisas</a:t>
            </a:r>
            <a:r>
              <a:rPr lang="en-US" b="1" dirty="0"/>
              <a:t> socio-</a:t>
            </a:r>
            <a:r>
              <a:rPr lang="en-US" b="1" dirty="0" err="1"/>
              <a:t>culturales</a:t>
            </a:r>
            <a:r>
              <a:rPr lang="en-US" b="1" dirty="0"/>
              <a:t> de la </a:t>
            </a:r>
            <a:r>
              <a:rPr lang="en-US" b="1" dirty="0" err="1"/>
              <a:t>lectoescritura</a:t>
            </a:r>
            <a:r>
              <a:rPr lang="en-US" b="1" dirty="0"/>
              <a:t> </a:t>
            </a:r>
            <a:r>
              <a:rPr lang="en-US" b="1" dirty="0" err="1"/>
              <a:t>bilingüe</a:t>
            </a:r>
            <a:endParaRPr lang="en-US" b="1" dirty="0"/>
          </a:p>
        </p:txBody>
      </p:sp>
      <p:sp>
        <p:nvSpPr>
          <p:cNvPr id="3" name="Content Placeholder 2">
            <a:extLst>
              <a:ext uri="{FF2B5EF4-FFF2-40B4-BE49-F238E27FC236}">
                <a16:creationId xmlns:a16="http://schemas.microsoft.com/office/drawing/2014/main" id="{78525E01-2A92-5669-B3AF-51F963444137}"/>
              </a:ext>
            </a:extLst>
          </p:cNvPr>
          <p:cNvSpPr>
            <a:spLocks noGrp="1"/>
          </p:cNvSpPr>
          <p:nvPr>
            <p:ph idx="4294967295"/>
          </p:nvPr>
        </p:nvSpPr>
        <p:spPr>
          <a:xfrm>
            <a:off x="344771" y="1687513"/>
            <a:ext cx="8229600" cy="4525962"/>
          </a:xfrm>
          <a:prstGeom prst="rect">
            <a:avLst/>
          </a:prstGeom>
        </p:spPr>
        <p:txBody>
          <a:bodyPr/>
          <a:lstStyle/>
          <a:p>
            <a:pPr>
              <a:lnSpc>
                <a:spcPct val="90000"/>
              </a:lnSpc>
              <a:buFont typeface="Arial"/>
              <a:buChar char="•"/>
              <a:defRPr/>
            </a:pPr>
            <a:r>
              <a:rPr lang="es-ES" dirty="0">
                <a:solidFill>
                  <a:srgbClr val="000000"/>
                </a:solidFill>
              </a:rPr>
              <a:t>…</a:t>
            </a:r>
            <a:r>
              <a:rPr lang="es-ES" dirty="0">
                <a:solidFill>
                  <a:srgbClr val="FF0000"/>
                </a:solidFill>
              </a:rPr>
              <a:t>el español es un lenguaje minoritario dentro de una cultura mayoritaria</a:t>
            </a:r>
          </a:p>
          <a:p>
            <a:pPr>
              <a:lnSpc>
                <a:spcPct val="90000"/>
              </a:lnSpc>
              <a:buFont typeface="Arial"/>
              <a:buChar char="•"/>
              <a:defRPr/>
            </a:pPr>
            <a:endParaRPr lang="es-ES" dirty="0">
              <a:solidFill>
                <a:srgbClr val="000000"/>
              </a:solidFill>
            </a:endParaRPr>
          </a:p>
          <a:p>
            <a:pPr>
              <a:lnSpc>
                <a:spcPct val="90000"/>
              </a:lnSpc>
              <a:buFont typeface="Arial"/>
              <a:buChar char="•"/>
              <a:defRPr/>
            </a:pPr>
            <a:r>
              <a:rPr lang="es-ES" dirty="0">
                <a:ea typeface="ＭＳ Ｐゴシック" charset="-128"/>
                <a:cs typeface="ＭＳ Ｐゴシック" charset="-128"/>
              </a:rPr>
              <a:t>…los estudiantes utilizan todos sus lenguajes para desarrollar sus habilidades de lectoescritura</a:t>
            </a:r>
          </a:p>
          <a:p>
            <a:pPr>
              <a:lnSpc>
                <a:spcPct val="90000"/>
              </a:lnSpc>
              <a:buFont typeface="Arial"/>
              <a:buChar char="•"/>
              <a:defRPr/>
            </a:pPr>
            <a:endParaRPr lang="es-ES" dirty="0">
              <a:ea typeface="ＭＳ Ｐゴシック" charset="-128"/>
              <a:cs typeface="ＭＳ Ｐゴシック" charset="-128"/>
            </a:endParaRPr>
          </a:p>
          <a:p>
            <a:pPr>
              <a:lnSpc>
                <a:spcPct val="90000"/>
              </a:lnSpc>
              <a:buFont typeface="Arial"/>
              <a:buChar char="•"/>
              <a:defRPr/>
            </a:pPr>
            <a:r>
              <a:rPr lang="es-ES" dirty="0">
                <a:ea typeface="ＭＳ Ｐゴシック" charset="-128"/>
                <a:cs typeface="ＭＳ Ｐゴシック" charset="-128"/>
              </a:rPr>
              <a:t>…tanto el español como el inglés responden a una serie de reglas lingüística y culturales que son distintas</a:t>
            </a:r>
            <a:endParaRPr lang="en-US" dirty="0"/>
          </a:p>
          <a:p>
            <a:endParaRPr lang="en-US" dirty="0"/>
          </a:p>
        </p:txBody>
      </p:sp>
      <p:pic>
        <p:nvPicPr>
          <p:cNvPr id="4" name="image18.png">
            <a:extLst>
              <a:ext uri="{FF2B5EF4-FFF2-40B4-BE49-F238E27FC236}">
                <a16:creationId xmlns:a16="http://schemas.microsoft.com/office/drawing/2014/main" id="{1742C3F0-B37E-07E0-EA90-49DC877185EC}"/>
              </a:ext>
            </a:extLst>
          </p:cNvPr>
          <p:cNvPicPr/>
          <p:nvPr/>
        </p:nvPicPr>
        <p:blipFill>
          <a:blip r:embed="rId2" cstate="print">
            <a:extLst>
              <a:ext uri="{28A0092B-C50C-407E-A947-70E740481C1C}">
                <a14:useLocalDpi xmlns:a14="http://schemas.microsoft.com/office/drawing/2010/main"/>
              </a:ext>
            </a:extLst>
          </a:blip>
          <a:srcRect/>
          <a:stretch>
            <a:fillRect/>
          </a:stretch>
        </p:blipFill>
        <p:spPr>
          <a:xfrm rot="1255280">
            <a:off x="8079972" y="366592"/>
            <a:ext cx="1119093" cy="1489913"/>
          </a:xfrm>
          <a:prstGeom prst="rect">
            <a:avLst/>
          </a:prstGeom>
          <a:ln w="12700">
            <a:miter lim="400000"/>
          </a:ln>
        </p:spPr>
      </p:pic>
    </p:spTree>
    <p:extLst>
      <p:ext uri="{BB962C8B-B14F-4D97-AF65-F5344CB8AC3E}">
        <p14:creationId xmlns:p14="http://schemas.microsoft.com/office/powerpoint/2010/main" val="2726845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ctrTitle" idx="4294967295"/>
          </p:nvPr>
        </p:nvSpPr>
        <p:spPr>
          <a:xfrm>
            <a:off x="350838" y="-99105"/>
            <a:ext cx="8793162" cy="1555750"/>
          </a:xfrm>
        </p:spPr>
        <p:txBody>
          <a:bodyPr vert="horz" wrap="square" lIns="91440" tIns="45720" rIns="91440" bIns="45720" numCol="1" anchorCtr="0" compatLnSpc="1">
            <a:prstTxWarp prst="textNoShape">
              <a:avLst/>
            </a:prstTxWarp>
            <a:noAutofit/>
          </a:bodyPr>
          <a:lstStyle/>
          <a:p>
            <a:pPr algn="l">
              <a:defRPr/>
            </a:pPr>
            <a:br>
              <a:rPr lang="es-ES" sz="3800" b="1" dirty="0">
                <a:solidFill>
                  <a:srgbClr val="000000"/>
                </a:solidFill>
                <a:effectLst/>
                <a:latin typeface="Calibri" pitchFamily="-109" charset="0"/>
                <a:ea typeface="+mj-ea"/>
                <a:cs typeface="+mj-cs"/>
              </a:rPr>
            </a:br>
            <a:r>
              <a:rPr lang="es-ES" sz="3600" b="1" dirty="0">
                <a:effectLst/>
              </a:rPr>
              <a:t>La enseñanza de la lectoescritura </a:t>
            </a:r>
            <a:r>
              <a:rPr lang="es-ES" sz="3600" b="1" dirty="0"/>
              <a:t>bilingüe</a:t>
            </a:r>
            <a:r>
              <a:rPr lang="es-ES" sz="3600" b="1" dirty="0">
                <a:effectLst/>
              </a:rPr>
              <a:t> en los EEUU es única porque… </a:t>
            </a:r>
            <a:endParaRPr lang="en-US" sz="3800" b="1" dirty="0">
              <a:effectLst/>
            </a:endParaRPr>
          </a:p>
        </p:txBody>
      </p:sp>
      <p:sp>
        <p:nvSpPr>
          <p:cNvPr id="69635" name="Rectangle 3"/>
          <p:cNvSpPr>
            <a:spLocks noGrp="1" noChangeArrowheads="1"/>
          </p:cNvSpPr>
          <p:nvPr>
            <p:ph type="subTitle" idx="4294967295"/>
          </p:nvPr>
        </p:nvSpPr>
        <p:spPr>
          <a:xfrm>
            <a:off x="122237" y="1462088"/>
            <a:ext cx="9021763" cy="4857750"/>
          </a:xfrm>
        </p:spPr>
        <p:txBody>
          <a:bodyPr>
            <a:normAutofit lnSpcReduction="10000"/>
          </a:bodyPr>
          <a:lstStyle/>
          <a:p>
            <a:pPr algn="l">
              <a:lnSpc>
                <a:spcPct val="90000"/>
              </a:lnSpc>
              <a:buFont typeface="Arial"/>
              <a:buChar char="•"/>
              <a:defRPr/>
            </a:pPr>
            <a:endParaRPr lang="es-ES" sz="3500" dirty="0">
              <a:solidFill>
                <a:schemeClr val="tx1"/>
              </a:solidFill>
              <a:latin typeface="+mj-lt"/>
              <a:ea typeface="ＭＳ Ｐゴシック" charset="-128"/>
              <a:cs typeface="ＭＳ Ｐゴシック" charset="-128"/>
            </a:endParaRPr>
          </a:p>
          <a:p>
            <a:pPr marL="0" indent="0" algn="l">
              <a:lnSpc>
                <a:spcPct val="90000"/>
              </a:lnSpc>
              <a:buNone/>
              <a:defRPr/>
            </a:pPr>
            <a:r>
              <a:rPr lang="es-ES" sz="4000" dirty="0">
                <a:solidFill>
                  <a:schemeClr val="tx1"/>
                </a:solidFill>
                <a:latin typeface="+mj-lt"/>
                <a:ea typeface="ＭＳ Ｐゴシック" charset="-128"/>
                <a:cs typeface="ＭＳ Ｐゴシック" charset="-128"/>
              </a:rPr>
              <a:t>El español en los EE.UU. es un lenguaje minoritario dentro de una cultura mayoritaria</a:t>
            </a:r>
            <a:endParaRPr lang="es-ES" sz="4000" b="1" dirty="0">
              <a:solidFill>
                <a:schemeClr val="tx1"/>
              </a:solidFill>
              <a:latin typeface="+mj-lt"/>
              <a:ea typeface="ＭＳ Ｐゴシック" charset="-128"/>
              <a:cs typeface="ＭＳ Ｐゴシック" charset="-128"/>
            </a:endParaRPr>
          </a:p>
          <a:p>
            <a:pPr algn="l">
              <a:lnSpc>
                <a:spcPct val="90000"/>
              </a:lnSpc>
              <a:buFont typeface="Arial"/>
              <a:buChar char="•"/>
              <a:defRPr/>
            </a:pPr>
            <a:endParaRPr lang="es-ES" sz="4400" b="1" dirty="0">
              <a:solidFill>
                <a:schemeClr val="tx1"/>
              </a:solidFill>
              <a:latin typeface="+mj-lt"/>
              <a:ea typeface="ＭＳ Ｐゴシック" charset="-128"/>
              <a:cs typeface="ＭＳ Ｐゴシック" charset="-128"/>
            </a:endParaRPr>
          </a:p>
          <a:p>
            <a:pPr algn="l">
              <a:lnSpc>
                <a:spcPct val="90000"/>
              </a:lnSpc>
              <a:buFont typeface="Arial"/>
              <a:buChar char="•"/>
              <a:defRPr/>
            </a:pPr>
            <a:r>
              <a:rPr lang="es-ES" sz="4000" dirty="0">
                <a:solidFill>
                  <a:schemeClr val="tx1"/>
                </a:solidFill>
                <a:latin typeface="+mj-lt"/>
                <a:ea typeface="ＭＳ Ｐゴシック" charset="-128"/>
                <a:cs typeface="ＭＳ Ｐゴシック" charset="-128"/>
              </a:rPr>
              <a:t>En otras palabras</a:t>
            </a:r>
            <a:r>
              <a:rPr lang="is-IS" sz="4000" dirty="0">
                <a:solidFill>
                  <a:schemeClr val="tx1"/>
                </a:solidFill>
                <a:latin typeface="+mj-lt"/>
                <a:ea typeface="ＭＳ Ｐゴシック" charset="-128"/>
                <a:cs typeface="ＭＳ Ｐゴシック" charset="-128"/>
              </a:rPr>
              <a:t>….</a:t>
            </a:r>
          </a:p>
          <a:p>
            <a:pPr algn="l">
              <a:lnSpc>
                <a:spcPct val="90000"/>
              </a:lnSpc>
              <a:buFont typeface="Arial"/>
              <a:buChar char="•"/>
              <a:defRPr/>
            </a:pPr>
            <a:endParaRPr lang="is-IS" sz="4000" dirty="0">
              <a:solidFill>
                <a:schemeClr val="tx1"/>
              </a:solidFill>
              <a:latin typeface="+mj-lt"/>
              <a:ea typeface="ＭＳ Ｐゴシック" charset="-128"/>
              <a:cs typeface="ＭＳ Ｐゴシック" charset="-128"/>
            </a:endParaRPr>
          </a:p>
          <a:p>
            <a:pPr algn="l">
              <a:lnSpc>
                <a:spcPct val="90000"/>
              </a:lnSpc>
              <a:buFont typeface="Arial"/>
              <a:buChar char="•"/>
              <a:defRPr/>
            </a:pPr>
            <a:r>
              <a:rPr lang="is-IS" sz="4000" dirty="0">
                <a:solidFill>
                  <a:schemeClr val="tx1"/>
                </a:solidFill>
                <a:latin typeface="+mj-lt"/>
                <a:ea typeface="ＭＳ Ｐゴシック" charset="-128"/>
                <a:cs typeface="ＭＳ Ｐゴシック" charset="-128"/>
              </a:rPr>
              <a:t>Por </a:t>
            </a:r>
            <a:r>
              <a:rPr lang="is-IS" sz="4000" dirty="0">
                <a:latin typeface="+mj-lt"/>
                <a:ea typeface="ＭＳ Ｐゴシック" charset="-128"/>
                <a:cs typeface="ＭＳ Ｐゴシック" charset="-128"/>
              </a:rPr>
              <a:t>lo tanto</a:t>
            </a:r>
            <a:r>
              <a:rPr lang="is-IS" sz="4000" dirty="0">
                <a:solidFill>
                  <a:schemeClr val="tx1"/>
                </a:solidFill>
                <a:latin typeface="+mj-lt"/>
                <a:ea typeface="ＭＳ Ｐゴシック" charset="-128"/>
                <a:cs typeface="ＭＳ Ｐゴシック" charset="-128"/>
              </a:rPr>
              <a:t>......</a:t>
            </a:r>
            <a:endParaRPr lang="en-US" sz="4000" dirty="0">
              <a:latin typeface="+mj-lt"/>
            </a:endParaRPr>
          </a:p>
          <a:p>
            <a:pPr eaLnBrk="1" hangingPunct="1">
              <a:lnSpc>
                <a:spcPct val="90000"/>
              </a:lnSpc>
              <a:buFont typeface="Arial"/>
              <a:buChar char="•"/>
              <a:defRPr/>
            </a:pPr>
            <a:endParaRPr lang="en-US" dirty="0">
              <a:solidFill>
                <a:schemeClr val="tx1"/>
              </a:solidFill>
              <a:latin typeface="Calibri" charset="0"/>
              <a:ea typeface="ＭＳ Ｐゴシック" charset="-128"/>
              <a:cs typeface="ＭＳ Ｐゴシック" charset="-128"/>
            </a:endParaRPr>
          </a:p>
        </p:txBody>
      </p:sp>
      <p:pic>
        <p:nvPicPr>
          <p:cNvPr id="36869" name="Picture 4"/>
          <p:cNvPicPr>
            <a:picLocks noChangeAspect="1"/>
          </p:cNvPicPr>
          <p:nvPr/>
        </p:nvPicPr>
        <p:blipFill>
          <a:blip r:embed="rId3"/>
          <a:srcRect/>
          <a:stretch>
            <a:fillRect/>
          </a:stretch>
        </p:blipFill>
        <p:spPr bwMode="auto">
          <a:xfrm>
            <a:off x="8175458" y="3847600"/>
            <a:ext cx="846305" cy="1134491"/>
          </a:xfrm>
          <a:prstGeom prst="rect">
            <a:avLst/>
          </a:prstGeom>
          <a:noFill/>
          <a:ln w="9525">
            <a:noFill/>
            <a:miter lim="800000"/>
            <a:headEnd/>
            <a:tailEnd/>
          </a:ln>
        </p:spPr>
      </p:pic>
      <p:pic>
        <p:nvPicPr>
          <p:cNvPr id="2" name="image18.png">
            <a:extLst>
              <a:ext uri="{FF2B5EF4-FFF2-40B4-BE49-F238E27FC236}">
                <a16:creationId xmlns:a16="http://schemas.microsoft.com/office/drawing/2014/main" id="{EC21A143-07C5-FBB8-53D5-D61E36F73DAF}"/>
              </a:ext>
            </a:extLst>
          </p:cNvPr>
          <p:cNvPicPr/>
          <p:nvPr/>
        </p:nvPicPr>
        <p:blipFill>
          <a:blip r:embed="rId4" cstate="print">
            <a:extLst>
              <a:ext uri="{28A0092B-C50C-407E-A947-70E740481C1C}">
                <a14:useLocalDpi xmlns:a14="http://schemas.microsoft.com/office/drawing/2010/main"/>
              </a:ext>
            </a:extLst>
          </a:blip>
          <a:srcRect/>
          <a:stretch>
            <a:fillRect/>
          </a:stretch>
        </p:blipFill>
        <p:spPr>
          <a:xfrm rot="1255280">
            <a:off x="7927722" y="3734750"/>
            <a:ext cx="1196934" cy="1691914"/>
          </a:xfrm>
          <a:prstGeom prst="rect">
            <a:avLst/>
          </a:prstGeom>
          <a:ln w="12700">
            <a:miter lim="400000"/>
          </a:ln>
        </p:spPr>
      </p:pic>
    </p:spTree>
    <p:extLst>
      <p:ext uri="{BB962C8B-B14F-4D97-AF65-F5344CB8AC3E}">
        <p14:creationId xmlns:p14="http://schemas.microsoft.com/office/powerpoint/2010/main" val="1113626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9635">
                                            <p:txEl>
                                              <p:pRg st="1" end="1"/>
                                            </p:txEl>
                                          </p:spTgt>
                                        </p:tgtEl>
                                        <p:attrNameLst>
                                          <p:attrName>style.visibility</p:attrName>
                                        </p:attrNameLst>
                                      </p:cBhvr>
                                      <p:to>
                                        <p:strVal val="visible"/>
                                      </p:to>
                                    </p:set>
                                    <p:animEffect transition="in" filter="blinds(horizontal)">
                                      <p:cBhvr>
                                        <p:cTn id="7" dur="500"/>
                                        <p:tgtEl>
                                          <p:spTgt spid="696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9635">
                                            <p:txEl>
                                              <p:pRg st="3" end="3"/>
                                            </p:txEl>
                                          </p:spTgt>
                                        </p:tgtEl>
                                        <p:attrNameLst>
                                          <p:attrName>style.visibility</p:attrName>
                                        </p:attrNameLst>
                                      </p:cBhvr>
                                      <p:to>
                                        <p:strVal val="visible"/>
                                      </p:to>
                                    </p:set>
                                    <p:animEffect transition="in" filter="blinds(horizontal)">
                                      <p:cBhvr>
                                        <p:cTn id="12" dur="500"/>
                                        <p:tgtEl>
                                          <p:spTgt spid="6963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9635">
                                            <p:txEl>
                                              <p:pRg st="5" end="5"/>
                                            </p:txEl>
                                          </p:spTgt>
                                        </p:tgtEl>
                                        <p:attrNameLst>
                                          <p:attrName>style.visibility</p:attrName>
                                        </p:attrNameLst>
                                      </p:cBhvr>
                                      <p:to>
                                        <p:strVal val="visible"/>
                                      </p:to>
                                    </p:set>
                                    <p:animEffect transition="in" filter="blinds(horizontal)">
                                      <p:cBhvr>
                                        <p:cTn id="17" dur="500"/>
                                        <p:tgtEl>
                                          <p:spTgt spid="696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85952"/>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cs typeface="Calibri"/>
              </a:rPr>
              <a:t>Política de lenguaje</a:t>
            </a:r>
            <a:endParaRPr lang="es-ES_tradnl" sz="4000" b="1" dirty="0">
              <a:solidFill>
                <a:srgbClr val="FF0000"/>
              </a:solidFill>
              <a:latin typeface="Calibri"/>
              <a:cs typeface="Calibri"/>
            </a:endParaRPr>
          </a:p>
        </p:txBody>
      </p:sp>
      <p:sp>
        <p:nvSpPr>
          <p:cNvPr id="3" name="Content Placeholder 2"/>
          <p:cNvSpPr>
            <a:spLocks noGrp="1"/>
          </p:cNvSpPr>
          <p:nvPr>
            <p:ph idx="4294967295"/>
          </p:nvPr>
        </p:nvSpPr>
        <p:spPr>
          <a:xfrm>
            <a:off x="457200" y="1005115"/>
            <a:ext cx="8229600" cy="4525963"/>
          </a:xfrm>
          <a:prstGeom prst="rect">
            <a:avLst/>
          </a:prstGeom>
          <a:no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dirty="0">
                <a:cs typeface="Calibri"/>
              </a:rPr>
              <a:t>Se espera crear un ambiente cómodo para que todos los participantes puedan usar y desarrollar su español.</a:t>
            </a:r>
          </a:p>
          <a:p>
            <a:r>
              <a:rPr lang="es-ES_tradnl" dirty="0">
                <a:cs typeface="Calibri"/>
              </a:rPr>
              <a:t>Queremos crear un ambiente protegido donde el español pueda crecer y florecer. </a:t>
            </a:r>
            <a:endParaRPr lang="is-IS" dirty="0">
              <a:cs typeface="Calibri"/>
            </a:endParaRPr>
          </a:p>
        </p:txBody>
      </p:sp>
      <p:pic>
        <p:nvPicPr>
          <p:cNvPr id="4" name="Picture 3">
            <a:extLst>
              <a:ext uri="{FF2B5EF4-FFF2-40B4-BE49-F238E27FC236}">
                <a16:creationId xmlns:a16="http://schemas.microsoft.com/office/drawing/2014/main" id="{69F04A2B-3A32-8340-AFB4-3A6D7C10DD70}"/>
              </a:ext>
            </a:extLst>
          </p:cNvPr>
          <p:cNvPicPr>
            <a:picLocks noChangeAspect="1"/>
          </p:cNvPicPr>
          <p:nvPr/>
        </p:nvPicPr>
        <p:blipFill>
          <a:blip r:embed="rId3"/>
          <a:stretch>
            <a:fillRect/>
          </a:stretch>
        </p:blipFill>
        <p:spPr>
          <a:xfrm>
            <a:off x="1723701" y="3765994"/>
            <a:ext cx="5696595" cy="3621091"/>
          </a:xfrm>
          <a:prstGeom prst="rect">
            <a:avLst/>
          </a:prstGeom>
        </p:spPr>
      </p:pic>
    </p:spTree>
    <p:extLst>
      <p:ext uri="{BB962C8B-B14F-4D97-AF65-F5344CB8AC3E}">
        <p14:creationId xmlns:p14="http://schemas.microsoft.com/office/powerpoint/2010/main" val="230592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89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cs typeface="Calibri"/>
              </a:rPr>
              <a:t>Política de lenguaje</a:t>
            </a:r>
            <a:endParaRPr lang="es-ES_tradnl" sz="4000" b="1" dirty="0">
              <a:solidFill>
                <a:srgbClr val="FF0000"/>
              </a:solidFill>
              <a:latin typeface="Calibri"/>
              <a:cs typeface="Calibri"/>
            </a:endParaRPr>
          </a:p>
        </p:txBody>
      </p:sp>
      <p:sp>
        <p:nvSpPr>
          <p:cNvPr id="3" name="Content Placeholder 2"/>
          <p:cNvSpPr>
            <a:spLocks noGrp="1"/>
          </p:cNvSpPr>
          <p:nvPr>
            <p:ph idx="4294967295"/>
          </p:nvPr>
        </p:nvSpPr>
        <p:spPr>
          <a:xfrm>
            <a:off x="1" y="914401"/>
            <a:ext cx="8998856" cy="5943600"/>
          </a:xfrm>
          <a:prstGeom prst="rect">
            <a:avLst/>
          </a:prstGeom>
          <a:solidFill>
            <a:schemeClr val="bg1"/>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sz="3600" dirty="0">
                <a:cs typeface="Calibri"/>
              </a:rPr>
              <a:t>Es imprescindible respetar las variedades de español que se encuentran en este salón, como también respetar las etapas de desarrollo lingüístico de cada persona.</a:t>
            </a:r>
          </a:p>
          <a:p>
            <a:r>
              <a:rPr lang="es-ES_tradnl" sz="3600" dirty="0">
                <a:cs typeface="Calibri"/>
              </a:rPr>
              <a:t>Yo utilizaré apoyos lingüísticos:</a:t>
            </a:r>
          </a:p>
          <a:p>
            <a:pPr lvl="1"/>
            <a:r>
              <a:rPr lang="es-ES_tradnl" sz="3200" dirty="0">
                <a:cs typeface="Calibri"/>
              </a:rPr>
              <a:t>Frases claves</a:t>
            </a:r>
          </a:p>
          <a:p>
            <a:pPr lvl="1"/>
            <a:r>
              <a:rPr lang="es-ES_tradnl" sz="3200" dirty="0">
                <a:cs typeface="Calibri"/>
              </a:rPr>
              <a:t>Imágenes y ejemplos</a:t>
            </a:r>
          </a:p>
          <a:p>
            <a:pPr lvl="1"/>
            <a:r>
              <a:rPr lang="es-ES_tradnl" sz="3200" dirty="0">
                <a:cs typeface="Calibri"/>
              </a:rPr>
              <a:t>Banco de palabras</a:t>
            </a:r>
          </a:p>
          <a:p>
            <a:pPr lvl="1"/>
            <a:r>
              <a:rPr lang="es-ES_tradnl" sz="3200" dirty="0">
                <a:cs typeface="Calibri"/>
              </a:rPr>
              <a:t>Trabajo en equipo o con pareja</a:t>
            </a:r>
          </a:p>
          <a:p>
            <a:pPr lvl="4"/>
            <a:endParaRPr lang="is-IS" dirty="0">
              <a:cs typeface="Calibri"/>
            </a:endParaRPr>
          </a:p>
        </p:txBody>
      </p:sp>
    </p:spTree>
    <p:extLst>
      <p:ext uri="{BB962C8B-B14F-4D97-AF65-F5344CB8AC3E}">
        <p14:creationId xmlns:p14="http://schemas.microsoft.com/office/powerpoint/2010/main" val="1422257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7E3A5C9-0272-564F-B03C-0326D7BD950F}"/>
              </a:ext>
            </a:extLst>
          </p:cNvPr>
          <p:cNvSpPr txBox="1">
            <a:spLocks/>
          </p:cNvSpPr>
          <p:nvPr/>
        </p:nvSpPr>
        <p:spPr>
          <a:xfrm>
            <a:off x="97276" y="-143275"/>
            <a:ext cx="8949447" cy="1405563"/>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_tradnl" sz="4000" b="1" dirty="0" err="1">
                <a:cs typeface="Calibri"/>
              </a:rPr>
              <a:t>www.TeachingForBIliteracy.com</a:t>
            </a:r>
            <a:endParaRPr lang="es-ES_tradnl" sz="4000" b="1" dirty="0">
              <a:solidFill>
                <a:srgbClr val="FF0000"/>
              </a:solidFill>
              <a:latin typeface="Calibri"/>
              <a:cs typeface="Calibri"/>
            </a:endParaRPr>
          </a:p>
        </p:txBody>
      </p:sp>
      <p:pic>
        <p:nvPicPr>
          <p:cNvPr id="8" name="Picture 7">
            <a:extLst>
              <a:ext uri="{FF2B5EF4-FFF2-40B4-BE49-F238E27FC236}">
                <a16:creationId xmlns:a16="http://schemas.microsoft.com/office/drawing/2014/main" id="{AEAD8D2D-9E24-D84B-943C-4F1ED9E37E9E}"/>
              </a:ext>
            </a:extLst>
          </p:cNvPr>
          <p:cNvPicPr>
            <a:picLocks noChangeAspect="1"/>
          </p:cNvPicPr>
          <p:nvPr/>
        </p:nvPicPr>
        <p:blipFill>
          <a:blip r:embed="rId2"/>
          <a:stretch>
            <a:fillRect/>
          </a:stretch>
        </p:blipFill>
        <p:spPr>
          <a:xfrm>
            <a:off x="97276" y="1814425"/>
            <a:ext cx="9144000" cy="3674941"/>
          </a:xfrm>
          <a:prstGeom prst="rect">
            <a:avLst/>
          </a:prstGeom>
        </p:spPr>
      </p:pic>
      <p:sp>
        <p:nvSpPr>
          <p:cNvPr id="3" name="Donut 2"/>
          <p:cNvSpPr/>
          <p:nvPr/>
        </p:nvSpPr>
        <p:spPr>
          <a:xfrm>
            <a:off x="1651379" y="1992573"/>
            <a:ext cx="3760206" cy="2124185"/>
          </a:xfrm>
          <a:prstGeom prst="donut">
            <a:avLst>
              <a:gd name="adj" fmla="val 15237"/>
            </a:avLst>
          </a:prstGeom>
          <a:solidFill>
            <a:srgbClr val="FFFF00"/>
          </a:solid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2751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1800" y="0"/>
            <a:ext cx="8271405" cy="6858000"/>
          </a:xfrm>
          <a:prstGeom prst="rect">
            <a:avLst/>
          </a:prstGeom>
        </p:spPr>
      </p:pic>
    </p:spTree>
    <p:extLst>
      <p:ext uri="{BB962C8B-B14F-4D97-AF65-F5344CB8AC3E}">
        <p14:creationId xmlns:p14="http://schemas.microsoft.com/office/powerpoint/2010/main" val="29122889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99325" y="371960"/>
            <a:ext cx="8271405" cy="6858000"/>
          </a:xfrm>
          <a:prstGeom prst="rect">
            <a:avLst/>
          </a:prstGeom>
        </p:spPr>
      </p:pic>
      <p:pic>
        <p:nvPicPr>
          <p:cNvPr id="5" name="Picture 4">
            <a:extLst>
              <a:ext uri="{FF2B5EF4-FFF2-40B4-BE49-F238E27FC236}">
                <a16:creationId xmlns:a16="http://schemas.microsoft.com/office/drawing/2014/main" id="{4A67CBBB-C687-4D4E-9CE8-6279FF405000}"/>
              </a:ext>
            </a:extLst>
          </p:cNvPr>
          <p:cNvPicPr>
            <a:picLocks noChangeAspect="1"/>
          </p:cNvPicPr>
          <p:nvPr/>
        </p:nvPicPr>
        <p:blipFill>
          <a:blip r:embed="rId4"/>
          <a:stretch>
            <a:fillRect/>
          </a:stretch>
        </p:blipFill>
        <p:spPr>
          <a:xfrm>
            <a:off x="-4498" y="1359055"/>
            <a:ext cx="9144000" cy="5671254"/>
          </a:xfrm>
          <a:prstGeom prst="rect">
            <a:avLst/>
          </a:prstGeom>
        </p:spPr>
      </p:pic>
      <p:sp>
        <p:nvSpPr>
          <p:cNvPr id="3" name="Donut 2"/>
          <p:cNvSpPr/>
          <p:nvPr/>
        </p:nvSpPr>
        <p:spPr>
          <a:xfrm>
            <a:off x="-469447" y="5734450"/>
            <a:ext cx="4163439" cy="1595336"/>
          </a:xfrm>
          <a:prstGeom prst="donut">
            <a:avLst>
              <a:gd name="adj" fmla="val 15237"/>
            </a:avLst>
          </a:prstGeom>
          <a:solidFill>
            <a:srgbClr val="FFFF00"/>
          </a:solidFill>
          <a:ln w="6032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 name="Rectangle 3">
            <a:extLst>
              <a:ext uri="{FF2B5EF4-FFF2-40B4-BE49-F238E27FC236}">
                <a16:creationId xmlns:a16="http://schemas.microsoft.com/office/drawing/2014/main" id="{B41DC348-71C7-2E43-BA2E-07C820A8189D}"/>
              </a:ext>
            </a:extLst>
          </p:cNvPr>
          <p:cNvSpPr/>
          <p:nvPr/>
        </p:nvSpPr>
        <p:spPr>
          <a:xfrm>
            <a:off x="220200" y="6402768"/>
            <a:ext cx="2784143" cy="470848"/>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solidFill>
                  <a:schemeClr val="tx1"/>
                </a:solidFill>
              </a:rPr>
              <a:t>Descargue</a:t>
            </a:r>
            <a:r>
              <a:rPr lang="en-US" dirty="0">
                <a:solidFill>
                  <a:schemeClr val="tx1"/>
                </a:solidFill>
              </a:rPr>
              <a:t> </a:t>
            </a:r>
            <a:r>
              <a:rPr lang="en-US" dirty="0" err="1">
                <a:solidFill>
                  <a:schemeClr val="tx1"/>
                </a:solidFill>
              </a:rPr>
              <a:t>aqui</a:t>
            </a:r>
            <a:endParaRPr lang="en-US" dirty="0">
              <a:solidFill>
                <a:schemeClr val="tx1"/>
              </a:solidFill>
            </a:endParaRPr>
          </a:p>
        </p:txBody>
      </p:sp>
    </p:spTree>
    <p:extLst>
      <p:ext uri="{BB962C8B-B14F-4D97-AF65-F5344CB8AC3E}">
        <p14:creationId xmlns:p14="http://schemas.microsoft.com/office/powerpoint/2010/main" val="231781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3F1F04-B06F-C140-B77A-C29D20D17A66}"/>
              </a:ext>
            </a:extLst>
          </p:cNvPr>
          <p:cNvPicPr>
            <a:picLocks noChangeAspect="1"/>
          </p:cNvPicPr>
          <p:nvPr/>
        </p:nvPicPr>
        <p:blipFill>
          <a:blip r:embed="rId2"/>
          <a:stretch>
            <a:fillRect/>
          </a:stretch>
        </p:blipFill>
        <p:spPr>
          <a:xfrm>
            <a:off x="1152632" y="0"/>
            <a:ext cx="6838736" cy="6858000"/>
          </a:xfrm>
          <a:prstGeom prst="rect">
            <a:avLst/>
          </a:prstGeom>
        </p:spPr>
      </p:pic>
    </p:spTree>
    <p:extLst>
      <p:ext uri="{BB962C8B-B14F-4D97-AF65-F5344CB8AC3E}">
        <p14:creationId xmlns:p14="http://schemas.microsoft.com/office/powerpoint/2010/main" val="276606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42099-4355-0440-B360-2AAD3AD551B0}"/>
              </a:ext>
            </a:extLst>
          </p:cNvPr>
          <p:cNvSpPr>
            <a:spLocks noGrp="1"/>
          </p:cNvSpPr>
          <p:nvPr>
            <p:ph type="title" idx="4294967295"/>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err="1"/>
              <a:t>Apoyos</a:t>
            </a:r>
            <a:r>
              <a:rPr lang="en-US" b="1" dirty="0"/>
              <a:t> </a:t>
            </a:r>
            <a:r>
              <a:rPr lang="en-US" b="1" dirty="0" err="1"/>
              <a:t>lingüísticos</a:t>
            </a:r>
            <a:endParaRPr lang="en-US" b="1" dirty="0"/>
          </a:p>
        </p:txBody>
      </p:sp>
      <p:sp>
        <p:nvSpPr>
          <p:cNvPr id="3" name="Content Placeholder 2">
            <a:extLst>
              <a:ext uri="{FF2B5EF4-FFF2-40B4-BE49-F238E27FC236}">
                <a16:creationId xmlns:a16="http://schemas.microsoft.com/office/drawing/2014/main" id="{FA1D2C7F-FC10-AB47-8F71-61A41A1FC45C}"/>
              </a:ext>
            </a:extLst>
          </p:cNvPr>
          <p:cNvSpPr>
            <a:spLocks noGrp="1"/>
          </p:cNvSpPr>
          <p:nvPr>
            <p:ph idx="4294967295"/>
          </p:nvPr>
        </p:nvSpPr>
        <p:spPr>
          <a:xfrm>
            <a:off x="457200" y="1600200"/>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_tradnl" dirty="0"/>
              <a:t>Repasen las palabras pedagógicas.  Busquen algunas palabras nuevas, o palabras interesantes.</a:t>
            </a:r>
          </a:p>
          <a:p>
            <a:r>
              <a:rPr lang="es-ES_tradnl" dirty="0"/>
              <a:t> Piensen en cómo pueden usar las palabras pedagógicas el día de hoy.</a:t>
            </a:r>
          </a:p>
          <a:p>
            <a:r>
              <a:rPr lang="es-ES_tradnl" dirty="0"/>
              <a:t>También piensen en cómo las poder usar en su practica después de esta capacitación profesional?</a:t>
            </a:r>
          </a:p>
        </p:txBody>
      </p:sp>
    </p:spTree>
    <p:extLst>
      <p:ext uri="{BB962C8B-B14F-4D97-AF65-F5344CB8AC3E}">
        <p14:creationId xmlns:p14="http://schemas.microsoft.com/office/powerpoint/2010/main" val="317225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3F10CA-0251-893A-9782-1F60BD09FBC0}"/>
              </a:ext>
            </a:extLst>
          </p:cNvPr>
          <p:cNvPicPr>
            <a:picLocks noChangeAspect="1"/>
          </p:cNvPicPr>
          <p:nvPr/>
        </p:nvPicPr>
        <p:blipFill rotWithShape="1">
          <a:blip r:embed="rId3"/>
          <a:srcRect l="11970" t="9672" r="20596" b="39869"/>
          <a:stretch/>
        </p:blipFill>
        <p:spPr>
          <a:xfrm>
            <a:off x="5656969" y="4148267"/>
            <a:ext cx="1540236" cy="1682221"/>
          </a:xfrm>
          <a:prstGeom prst="rect">
            <a:avLst/>
          </a:prstGeom>
        </p:spPr>
      </p:pic>
      <p:sp>
        <p:nvSpPr>
          <p:cNvPr id="4" name="TextBox 3">
            <a:extLst>
              <a:ext uri="{FF2B5EF4-FFF2-40B4-BE49-F238E27FC236}">
                <a16:creationId xmlns:a16="http://schemas.microsoft.com/office/drawing/2014/main" id="{A169E9B0-C0A1-D292-97C7-0BAC1BD081F8}"/>
              </a:ext>
            </a:extLst>
          </p:cNvPr>
          <p:cNvSpPr txBox="1"/>
          <p:nvPr/>
        </p:nvSpPr>
        <p:spPr>
          <a:xfrm>
            <a:off x="484094" y="336176"/>
            <a:ext cx="7516907" cy="1200329"/>
          </a:xfrm>
          <a:prstGeom prst="rect">
            <a:avLst/>
          </a:prstGeom>
          <a:noFill/>
        </p:spPr>
        <p:txBody>
          <a:bodyPr wrap="square" rtlCol="0">
            <a:spAutoFit/>
          </a:bodyPr>
          <a:lstStyle/>
          <a:p>
            <a:pPr algn="ctr"/>
            <a:r>
              <a:rPr lang="en-US" sz="3600" b="1" dirty="0"/>
              <a:t>El Centro de la </a:t>
            </a:r>
          </a:p>
          <a:p>
            <a:pPr algn="ctr"/>
            <a:r>
              <a:rPr lang="en-US" sz="3600" b="1" dirty="0" err="1"/>
              <a:t>lectoescritura</a:t>
            </a:r>
            <a:r>
              <a:rPr lang="en-US" sz="3600" b="1" dirty="0"/>
              <a:t> </a:t>
            </a:r>
            <a:r>
              <a:rPr lang="en-US" sz="3600" b="1" dirty="0" err="1"/>
              <a:t>bilingüe</a:t>
            </a:r>
            <a:endParaRPr lang="en-US" sz="3600" b="1" dirty="0"/>
          </a:p>
        </p:txBody>
      </p:sp>
      <p:sp>
        <p:nvSpPr>
          <p:cNvPr id="5" name="TextBox 4">
            <a:extLst>
              <a:ext uri="{FF2B5EF4-FFF2-40B4-BE49-F238E27FC236}">
                <a16:creationId xmlns:a16="http://schemas.microsoft.com/office/drawing/2014/main" id="{5C74D1D0-9C07-AC0E-E99C-529F12DADEB6}"/>
              </a:ext>
            </a:extLst>
          </p:cNvPr>
          <p:cNvSpPr txBox="1"/>
          <p:nvPr/>
        </p:nvSpPr>
        <p:spPr>
          <a:xfrm>
            <a:off x="5650108" y="5966549"/>
            <a:ext cx="1690421" cy="323165"/>
          </a:xfrm>
          <a:prstGeom prst="rect">
            <a:avLst/>
          </a:prstGeom>
          <a:noFill/>
        </p:spPr>
        <p:txBody>
          <a:bodyPr wrap="square" rtlCol="0">
            <a:spAutoFit/>
          </a:bodyPr>
          <a:lstStyle/>
          <a:p>
            <a:pPr algn="ctr"/>
            <a:r>
              <a:rPr lang="en-US" sz="1500" b="1" dirty="0"/>
              <a:t>Dana Baum, </a:t>
            </a:r>
            <a:r>
              <a:rPr lang="en-US" sz="1500" b="1" dirty="0" err="1"/>
              <a:t>M.Ed</a:t>
            </a:r>
            <a:endParaRPr lang="en-US" sz="1500" b="1" dirty="0"/>
          </a:p>
        </p:txBody>
      </p:sp>
      <p:pic>
        <p:nvPicPr>
          <p:cNvPr id="6" name="Picture 5">
            <a:extLst>
              <a:ext uri="{FF2B5EF4-FFF2-40B4-BE49-F238E27FC236}">
                <a16:creationId xmlns:a16="http://schemas.microsoft.com/office/drawing/2014/main" id="{823BF77B-9181-D3C1-9E0E-88A4BA03FFFC}"/>
              </a:ext>
            </a:extLst>
          </p:cNvPr>
          <p:cNvPicPr>
            <a:picLocks noChangeAspect="1"/>
          </p:cNvPicPr>
          <p:nvPr/>
        </p:nvPicPr>
        <p:blipFill rotWithShape="1">
          <a:blip r:embed="rId4"/>
          <a:srcRect l="8061" t="13201" r="15073" b="38301"/>
          <a:stretch/>
        </p:blipFill>
        <p:spPr>
          <a:xfrm>
            <a:off x="1402991" y="4114475"/>
            <a:ext cx="1876752" cy="1775223"/>
          </a:xfrm>
          <a:prstGeom prst="rect">
            <a:avLst/>
          </a:prstGeom>
        </p:spPr>
      </p:pic>
      <p:sp>
        <p:nvSpPr>
          <p:cNvPr id="7" name="TextBox 6">
            <a:extLst>
              <a:ext uri="{FF2B5EF4-FFF2-40B4-BE49-F238E27FC236}">
                <a16:creationId xmlns:a16="http://schemas.microsoft.com/office/drawing/2014/main" id="{02A236E1-3F33-B419-A41C-A5B2500EB09E}"/>
              </a:ext>
            </a:extLst>
          </p:cNvPr>
          <p:cNvSpPr txBox="1"/>
          <p:nvPr/>
        </p:nvSpPr>
        <p:spPr>
          <a:xfrm>
            <a:off x="1718013" y="5889698"/>
            <a:ext cx="1438835" cy="553998"/>
          </a:xfrm>
          <a:prstGeom prst="rect">
            <a:avLst/>
          </a:prstGeom>
          <a:noFill/>
        </p:spPr>
        <p:txBody>
          <a:bodyPr wrap="square" rtlCol="0">
            <a:spAutoFit/>
          </a:bodyPr>
          <a:lstStyle/>
          <a:p>
            <a:pPr algn="ctr"/>
            <a:r>
              <a:rPr lang="en-US" sz="1500" b="1" dirty="0"/>
              <a:t>Crystal Ramos, </a:t>
            </a:r>
            <a:r>
              <a:rPr lang="en-US" sz="1500" b="1" dirty="0" err="1"/>
              <a:t>M.Ed</a:t>
            </a:r>
            <a:endParaRPr lang="en-US" sz="1500" b="1" dirty="0"/>
          </a:p>
        </p:txBody>
      </p:sp>
      <p:pic>
        <p:nvPicPr>
          <p:cNvPr id="2" name="Picture 1">
            <a:extLst>
              <a:ext uri="{FF2B5EF4-FFF2-40B4-BE49-F238E27FC236}">
                <a16:creationId xmlns:a16="http://schemas.microsoft.com/office/drawing/2014/main" id="{7C8466CF-6687-1F71-E096-20100AAB84F6}"/>
              </a:ext>
            </a:extLst>
          </p:cNvPr>
          <p:cNvPicPr>
            <a:picLocks noChangeAspect="1"/>
          </p:cNvPicPr>
          <p:nvPr/>
        </p:nvPicPr>
        <p:blipFill rotWithShape="1">
          <a:blip r:embed="rId5"/>
          <a:srcRect l="12763" t="9674" r="12763" b="42483"/>
          <a:stretch/>
        </p:blipFill>
        <p:spPr>
          <a:xfrm>
            <a:off x="2129630" y="1622842"/>
            <a:ext cx="1903848" cy="1833706"/>
          </a:xfrm>
          <a:prstGeom prst="rect">
            <a:avLst/>
          </a:prstGeom>
        </p:spPr>
      </p:pic>
      <p:pic>
        <p:nvPicPr>
          <p:cNvPr id="8" name="Picture 7">
            <a:extLst>
              <a:ext uri="{FF2B5EF4-FFF2-40B4-BE49-F238E27FC236}">
                <a16:creationId xmlns:a16="http://schemas.microsoft.com/office/drawing/2014/main" id="{7C6CD615-5219-4CBA-126B-0208F7A91386}"/>
              </a:ext>
            </a:extLst>
          </p:cNvPr>
          <p:cNvPicPr>
            <a:picLocks noChangeAspect="1"/>
          </p:cNvPicPr>
          <p:nvPr/>
        </p:nvPicPr>
        <p:blipFill rotWithShape="1">
          <a:blip r:embed="rId6"/>
          <a:srcRect l="8452" t="10719" r="10020" b="33072"/>
          <a:stretch/>
        </p:blipFill>
        <p:spPr>
          <a:xfrm>
            <a:off x="4720979" y="1622842"/>
            <a:ext cx="1801378" cy="1862001"/>
          </a:xfrm>
          <a:prstGeom prst="rect">
            <a:avLst/>
          </a:prstGeom>
        </p:spPr>
      </p:pic>
      <p:pic>
        <p:nvPicPr>
          <p:cNvPr id="10" name="Picture 9" descr="A person smiling for a selfie&#10;&#10;Description automatically generated with low confidence">
            <a:extLst>
              <a:ext uri="{FF2B5EF4-FFF2-40B4-BE49-F238E27FC236}">
                <a16:creationId xmlns:a16="http://schemas.microsoft.com/office/drawing/2014/main" id="{15CA38D4-58EE-DF01-7C88-6CE5DCBA789E}"/>
              </a:ext>
            </a:extLst>
          </p:cNvPr>
          <p:cNvPicPr>
            <a:picLocks noChangeAspect="1"/>
          </p:cNvPicPr>
          <p:nvPr/>
        </p:nvPicPr>
        <p:blipFill>
          <a:blip r:embed="rId7"/>
          <a:stretch>
            <a:fillRect/>
          </a:stretch>
        </p:blipFill>
        <p:spPr>
          <a:xfrm>
            <a:off x="3685925" y="4054498"/>
            <a:ext cx="1417053" cy="1835200"/>
          </a:xfrm>
          <a:prstGeom prst="rect">
            <a:avLst/>
          </a:prstGeom>
        </p:spPr>
      </p:pic>
      <p:sp>
        <p:nvSpPr>
          <p:cNvPr id="12" name="TextBox 11">
            <a:extLst>
              <a:ext uri="{FF2B5EF4-FFF2-40B4-BE49-F238E27FC236}">
                <a16:creationId xmlns:a16="http://schemas.microsoft.com/office/drawing/2014/main" id="{D30BCDBD-74C2-32F7-0C79-893C53A83207}"/>
              </a:ext>
            </a:extLst>
          </p:cNvPr>
          <p:cNvSpPr txBox="1"/>
          <p:nvPr/>
        </p:nvSpPr>
        <p:spPr>
          <a:xfrm>
            <a:off x="1797136" y="3451240"/>
            <a:ext cx="1903848" cy="553998"/>
          </a:xfrm>
          <a:prstGeom prst="rect">
            <a:avLst/>
          </a:prstGeom>
          <a:noFill/>
        </p:spPr>
        <p:txBody>
          <a:bodyPr wrap="square" rtlCol="0">
            <a:spAutoFit/>
          </a:bodyPr>
          <a:lstStyle/>
          <a:p>
            <a:pPr algn="ctr"/>
            <a:r>
              <a:rPr lang="en-US" sz="1500" b="1" dirty="0"/>
              <a:t>Karen Beeman, </a:t>
            </a:r>
            <a:r>
              <a:rPr lang="en-US" sz="1500" b="1" dirty="0" err="1"/>
              <a:t>M.Ed</a:t>
            </a:r>
            <a:r>
              <a:rPr lang="en-US" sz="1500" b="1" dirty="0"/>
              <a:t> Co-Founder</a:t>
            </a:r>
          </a:p>
        </p:txBody>
      </p:sp>
      <p:sp>
        <p:nvSpPr>
          <p:cNvPr id="14" name="TextBox 13">
            <a:extLst>
              <a:ext uri="{FF2B5EF4-FFF2-40B4-BE49-F238E27FC236}">
                <a16:creationId xmlns:a16="http://schemas.microsoft.com/office/drawing/2014/main" id="{D4914D83-2A8A-6FBA-4762-D38B333844EC}"/>
              </a:ext>
            </a:extLst>
          </p:cNvPr>
          <p:cNvSpPr txBox="1"/>
          <p:nvPr/>
        </p:nvSpPr>
        <p:spPr>
          <a:xfrm>
            <a:off x="5002957" y="3445924"/>
            <a:ext cx="1561942" cy="553998"/>
          </a:xfrm>
          <a:prstGeom prst="rect">
            <a:avLst/>
          </a:prstGeom>
          <a:noFill/>
        </p:spPr>
        <p:txBody>
          <a:bodyPr wrap="square" rtlCol="0">
            <a:spAutoFit/>
          </a:bodyPr>
          <a:lstStyle/>
          <a:p>
            <a:pPr algn="ctr"/>
            <a:r>
              <a:rPr lang="en-US" sz="1500" b="1" dirty="0"/>
              <a:t>Melody Wharton, </a:t>
            </a:r>
            <a:r>
              <a:rPr lang="en-US" sz="1500" b="1" dirty="0" err="1"/>
              <a:t>M.Ed</a:t>
            </a:r>
            <a:endParaRPr lang="en-US" sz="1500" b="1" dirty="0"/>
          </a:p>
        </p:txBody>
      </p:sp>
      <p:sp>
        <p:nvSpPr>
          <p:cNvPr id="15" name="TextBox 14">
            <a:extLst>
              <a:ext uri="{FF2B5EF4-FFF2-40B4-BE49-F238E27FC236}">
                <a16:creationId xmlns:a16="http://schemas.microsoft.com/office/drawing/2014/main" id="{071EB0C7-1610-2453-0136-CCA5E3FAF1B8}"/>
              </a:ext>
            </a:extLst>
          </p:cNvPr>
          <p:cNvSpPr txBox="1"/>
          <p:nvPr/>
        </p:nvSpPr>
        <p:spPr>
          <a:xfrm>
            <a:off x="3692683" y="5830488"/>
            <a:ext cx="1438835" cy="553998"/>
          </a:xfrm>
          <a:prstGeom prst="rect">
            <a:avLst/>
          </a:prstGeom>
          <a:noFill/>
        </p:spPr>
        <p:txBody>
          <a:bodyPr wrap="square" rtlCol="0">
            <a:spAutoFit/>
          </a:bodyPr>
          <a:lstStyle/>
          <a:p>
            <a:pPr algn="ctr"/>
            <a:r>
              <a:rPr lang="en-US" sz="1500" b="1" dirty="0"/>
              <a:t>Susan Pryor, </a:t>
            </a:r>
            <a:r>
              <a:rPr lang="en-US" sz="1500" b="1" dirty="0" err="1"/>
              <a:t>M.Ed</a:t>
            </a:r>
            <a:endParaRPr lang="en-US" sz="1500" b="1" dirty="0"/>
          </a:p>
        </p:txBody>
      </p:sp>
      <p:pic>
        <p:nvPicPr>
          <p:cNvPr id="17" name="Picture 16">
            <a:extLst>
              <a:ext uri="{FF2B5EF4-FFF2-40B4-BE49-F238E27FC236}">
                <a16:creationId xmlns:a16="http://schemas.microsoft.com/office/drawing/2014/main" id="{69AC4638-0DC1-57F9-6C63-1FC328579603}"/>
              </a:ext>
            </a:extLst>
          </p:cNvPr>
          <p:cNvPicPr>
            <a:picLocks noChangeAspect="1"/>
          </p:cNvPicPr>
          <p:nvPr/>
        </p:nvPicPr>
        <p:blipFill>
          <a:blip r:embed="rId8"/>
          <a:stretch>
            <a:fillRect/>
          </a:stretch>
        </p:blipFill>
        <p:spPr>
          <a:xfrm>
            <a:off x="629552" y="501834"/>
            <a:ext cx="903511" cy="1093266"/>
          </a:xfrm>
          <a:prstGeom prst="rect">
            <a:avLst/>
          </a:prstGeom>
        </p:spPr>
      </p:pic>
      <p:pic>
        <p:nvPicPr>
          <p:cNvPr id="19" name="Picture 18">
            <a:extLst>
              <a:ext uri="{FF2B5EF4-FFF2-40B4-BE49-F238E27FC236}">
                <a16:creationId xmlns:a16="http://schemas.microsoft.com/office/drawing/2014/main" id="{D3840B62-AD71-6118-F1A7-586C9A02B8CA}"/>
              </a:ext>
            </a:extLst>
          </p:cNvPr>
          <p:cNvPicPr>
            <a:picLocks noChangeAspect="1"/>
          </p:cNvPicPr>
          <p:nvPr/>
        </p:nvPicPr>
        <p:blipFill>
          <a:blip r:embed="rId8"/>
          <a:stretch>
            <a:fillRect/>
          </a:stretch>
        </p:blipFill>
        <p:spPr>
          <a:xfrm>
            <a:off x="7224409" y="431026"/>
            <a:ext cx="949244" cy="1148604"/>
          </a:xfrm>
          <a:prstGeom prst="rect">
            <a:avLst/>
          </a:prstGeom>
        </p:spPr>
      </p:pic>
    </p:spTree>
    <p:extLst>
      <p:ext uri="{BB962C8B-B14F-4D97-AF65-F5344CB8AC3E}">
        <p14:creationId xmlns:p14="http://schemas.microsoft.com/office/powerpoint/2010/main" val="24008832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cs typeface="Calibri"/>
              </a:rPr>
              <a:t>Recursos para el español pedagógico </a:t>
            </a:r>
            <a:endParaRPr lang="es-ES_tradnl" sz="4000" b="1" dirty="0">
              <a:solidFill>
                <a:srgbClr val="FF0000"/>
              </a:solidFill>
              <a:latin typeface="Calibri"/>
              <a:cs typeface="Calibri"/>
            </a:endParaRPr>
          </a:p>
        </p:txBody>
      </p:sp>
      <p:pic>
        <p:nvPicPr>
          <p:cNvPr id="6" name="Picture 5">
            <a:extLst>
              <a:ext uri="{FF2B5EF4-FFF2-40B4-BE49-F238E27FC236}">
                <a16:creationId xmlns:a16="http://schemas.microsoft.com/office/drawing/2014/main" id="{B833C5E3-EDDF-E64C-986B-C5D86ACFC212}"/>
              </a:ext>
            </a:extLst>
          </p:cNvPr>
          <p:cNvPicPr>
            <a:picLocks noChangeAspect="1"/>
          </p:cNvPicPr>
          <p:nvPr/>
        </p:nvPicPr>
        <p:blipFill>
          <a:blip r:embed="rId3"/>
          <a:stretch>
            <a:fillRect/>
          </a:stretch>
        </p:blipFill>
        <p:spPr>
          <a:xfrm>
            <a:off x="-297804" y="1726091"/>
            <a:ext cx="9255948" cy="4079444"/>
          </a:xfrm>
          <a:prstGeom prst="rect">
            <a:avLst/>
          </a:prstGeom>
        </p:spPr>
      </p:pic>
      <p:sp>
        <p:nvSpPr>
          <p:cNvPr id="7" name="Title 1">
            <a:extLst>
              <a:ext uri="{FF2B5EF4-FFF2-40B4-BE49-F238E27FC236}">
                <a16:creationId xmlns:a16="http://schemas.microsoft.com/office/drawing/2014/main" id="{0A0AC2CE-20EA-914E-A072-AA66ACCA5D8C}"/>
              </a:ext>
            </a:extLst>
          </p:cNvPr>
          <p:cNvSpPr txBox="1">
            <a:spLocks/>
          </p:cNvSpPr>
          <p:nvPr/>
        </p:nvSpPr>
        <p:spPr>
          <a:xfrm>
            <a:off x="1975757" y="1479840"/>
            <a:ext cx="7357371" cy="14122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sz="3200" b="1" dirty="0">
                <a:cs typeface="Calibri"/>
              </a:rPr>
              <a:t>Real Academia Española:  </a:t>
            </a:r>
            <a:r>
              <a:rPr lang="es-ES_tradnl" sz="3200" b="1" dirty="0" err="1">
                <a:cs typeface="Calibri"/>
              </a:rPr>
              <a:t>www.rae.es</a:t>
            </a:r>
            <a:endParaRPr lang="es-ES_tradnl" sz="3200" b="1" dirty="0">
              <a:solidFill>
                <a:srgbClr val="FF0000"/>
              </a:solidFill>
              <a:latin typeface="Calibri"/>
              <a:cs typeface="Calibri"/>
            </a:endParaRPr>
          </a:p>
        </p:txBody>
      </p:sp>
      <p:pic>
        <p:nvPicPr>
          <p:cNvPr id="5" name="Picture 4">
            <a:extLst>
              <a:ext uri="{FF2B5EF4-FFF2-40B4-BE49-F238E27FC236}">
                <a16:creationId xmlns:a16="http://schemas.microsoft.com/office/drawing/2014/main" id="{B437F7C3-F3F3-6D4D-BEB2-F425975598DF}"/>
              </a:ext>
            </a:extLst>
          </p:cNvPr>
          <p:cNvPicPr>
            <a:picLocks noChangeAspect="1"/>
          </p:cNvPicPr>
          <p:nvPr/>
        </p:nvPicPr>
        <p:blipFill>
          <a:blip r:embed="rId4"/>
          <a:stretch>
            <a:fillRect/>
          </a:stretch>
        </p:blipFill>
        <p:spPr>
          <a:xfrm rot="20847858">
            <a:off x="493702" y="1533343"/>
            <a:ext cx="3822362" cy="4969069"/>
          </a:xfrm>
          <a:prstGeom prst="rect">
            <a:avLst/>
          </a:prstGeom>
        </p:spPr>
      </p:pic>
      <p:pic>
        <p:nvPicPr>
          <p:cNvPr id="4" name="Picture 3">
            <a:extLst>
              <a:ext uri="{FF2B5EF4-FFF2-40B4-BE49-F238E27FC236}">
                <a16:creationId xmlns:a16="http://schemas.microsoft.com/office/drawing/2014/main" id="{05D27366-CBDD-8346-836E-9FD40FF3B5A5}"/>
              </a:ext>
            </a:extLst>
          </p:cNvPr>
          <p:cNvPicPr>
            <a:picLocks noChangeAspect="1"/>
          </p:cNvPicPr>
          <p:nvPr/>
        </p:nvPicPr>
        <p:blipFill>
          <a:blip r:embed="rId5"/>
          <a:stretch>
            <a:fillRect/>
          </a:stretch>
        </p:blipFill>
        <p:spPr>
          <a:xfrm rot="516292">
            <a:off x="5828430" y="1380016"/>
            <a:ext cx="2868581" cy="3706435"/>
          </a:xfrm>
          <a:prstGeom prst="rect">
            <a:avLst/>
          </a:prstGeom>
        </p:spPr>
      </p:pic>
    </p:spTree>
    <p:extLst>
      <p:ext uri="{BB962C8B-B14F-4D97-AF65-F5344CB8AC3E}">
        <p14:creationId xmlns:p14="http://schemas.microsoft.com/office/powerpoint/2010/main" val="283192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dissolv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dissolv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b="1" dirty="0">
                <a:cs typeface="Calibri"/>
              </a:rPr>
              <a:t>Recursos para el español pedagógico </a:t>
            </a:r>
            <a:endParaRPr lang="es-ES_tradnl" sz="4000" b="1" dirty="0">
              <a:solidFill>
                <a:srgbClr val="FF0000"/>
              </a:solidFill>
              <a:latin typeface="Calibri"/>
              <a:cs typeface="Calibri"/>
            </a:endParaRPr>
          </a:p>
        </p:txBody>
      </p:sp>
      <p:pic>
        <p:nvPicPr>
          <p:cNvPr id="4" name="Picture 3">
            <a:extLst>
              <a:ext uri="{FF2B5EF4-FFF2-40B4-BE49-F238E27FC236}">
                <a16:creationId xmlns:a16="http://schemas.microsoft.com/office/drawing/2014/main" id="{05D27366-CBDD-8346-836E-9FD40FF3B5A5}"/>
              </a:ext>
            </a:extLst>
          </p:cNvPr>
          <p:cNvPicPr>
            <a:picLocks noChangeAspect="1"/>
          </p:cNvPicPr>
          <p:nvPr/>
        </p:nvPicPr>
        <p:blipFill>
          <a:blip r:embed="rId3"/>
          <a:stretch>
            <a:fillRect/>
          </a:stretch>
        </p:blipFill>
        <p:spPr>
          <a:xfrm rot="516292">
            <a:off x="5828430" y="1380016"/>
            <a:ext cx="2868581" cy="3706435"/>
          </a:xfrm>
          <a:prstGeom prst="rect">
            <a:avLst/>
          </a:prstGeom>
        </p:spPr>
      </p:pic>
      <p:pic>
        <p:nvPicPr>
          <p:cNvPr id="5" name="Picture 4">
            <a:extLst>
              <a:ext uri="{FF2B5EF4-FFF2-40B4-BE49-F238E27FC236}">
                <a16:creationId xmlns:a16="http://schemas.microsoft.com/office/drawing/2014/main" id="{B437F7C3-F3F3-6D4D-BEB2-F425975598DF}"/>
              </a:ext>
            </a:extLst>
          </p:cNvPr>
          <p:cNvPicPr>
            <a:picLocks noChangeAspect="1"/>
          </p:cNvPicPr>
          <p:nvPr/>
        </p:nvPicPr>
        <p:blipFill>
          <a:blip r:embed="rId4"/>
          <a:stretch>
            <a:fillRect/>
          </a:stretch>
        </p:blipFill>
        <p:spPr>
          <a:xfrm rot="20847858">
            <a:off x="493702" y="1533343"/>
            <a:ext cx="3822362" cy="4969069"/>
          </a:xfrm>
          <a:prstGeom prst="rect">
            <a:avLst/>
          </a:prstGeom>
        </p:spPr>
      </p:pic>
      <p:pic>
        <p:nvPicPr>
          <p:cNvPr id="6" name="Picture 5">
            <a:extLst>
              <a:ext uri="{FF2B5EF4-FFF2-40B4-BE49-F238E27FC236}">
                <a16:creationId xmlns:a16="http://schemas.microsoft.com/office/drawing/2014/main" id="{B833C5E3-EDDF-E64C-986B-C5D86ACFC212}"/>
              </a:ext>
            </a:extLst>
          </p:cNvPr>
          <p:cNvPicPr>
            <a:picLocks noChangeAspect="1"/>
          </p:cNvPicPr>
          <p:nvPr/>
        </p:nvPicPr>
        <p:blipFill>
          <a:blip r:embed="rId5"/>
          <a:stretch>
            <a:fillRect/>
          </a:stretch>
        </p:blipFill>
        <p:spPr>
          <a:xfrm>
            <a:off x="-297804" y="1726091"/>
            <a:ext cx="9255948" cy="4079444"/>
          </a:xfrm>
          <a:prstGeom prst="rect">
            <a:avLst/>
          </a:prstGeom>
        </p:spPr>
      </p:pic>
      <p:sp>
        <p:nvSpPr>
          <p:cNvPr id="7" name="Title 1">
            <a:extLst>
              <a:ext uri="{FF2B5EF4-FFF2-40B4-BE49-F238E27FC236}">
                <a16:creationId xmlns:a16="http://schemas.microsoft.com/office/drawing/2014/main" id="{0A0AC2CE-20EA-914E-A072-AA66ACCA5D8C}"/>
              </a:ext>
            </a:extLst>
          </p:cNvPr>
          <p:cNvSpPr txBox="1">
            <a:spLocks/>
          </p:cNvSpPr>
          <p:nvPr/>
        </p:nvSpPr>
        <p:spPr>
          <a:xfrm>
            <a:off x="1975757" y="1479840"/>
            <a:ext cx="7357371" cy="141224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_tradnl" sz="3200" b="1" dirty="0">
                <a:cs typeface="Calibri"/>
              </a:rPr>
              <a:t>Real Academia Española:  </a:t>
            </a:r>
            <a:r>
              <a:rPr lang="es-ES_tradnl" sz="3200" b="1" dirty="0" err="1">
                <a:cs typeface="Calibri"/>
              </a:rPr>
              <a:t>www.rae.es</a:t>
            </a:r>
            <a:endParaRPr lang="es-ES_tradnl" sz="3200" b="1" dirty="0">
              <a:solidFill>
                <a:srgbClr val="FF0000"/>
              </a:solidFill>
              <a:latin typeface="Calibri"/>
              <a:cs typeface="Calibri"/>
            </a:endParaRPr>
          </a:p>
        </p:txBody>
      </p:sp>
      <p:pic>
        <p:nvPicPr>
          <p:cNvPr id="8" name="Picture 7">
            <a:extLst>
              <a:ext uri="{FF2B5EF4-FFF2-40B4-BE49-F238E27FC236}">
                <a16:creationId xmlns:a16="http://schemas.microsoft.com/office/drawing/2014/main" id="{103188E2-E205-D04A-96E5-A4D24472C2AB}"/>
              </a:ext>
            </a:extLst>
          </p:cNvPr>
          <p:cNvPicPr>
            <a:picLocks noChangeAspect="1"/>
          </p:cNvPicPr>
          <p:nvPr/>
        </p:nvPicPr>
        <p:blipFill>
          <a:blip r:embed="rId6"/>
          <a:stretch>
            <a:fillRect/>
          </a:stretch>
        </p:blipFill>
        <p:spPr>
          <a:xfrm>
            <a:off x="-489857" y="2258170"/>
            <a:ext cx="9633857" cy="2228353"/>
          </a:xfrm>
          <a:prstGeom prst="rect">
            <a:avLst/>
          </a:prstGeom>
        </p:spPr>
      </p:pic>
    </p:spTree>
    <p:extLst>
      <p:ext uri="{BB962C8B-B14F-4D97-AF65-F5344CB8AC3E}">
        <p14:creationId xmlns:p14="http://schemas.microsoft.com/office/powerpoint/2010/main" val="166234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9A115D-513A-284B-9A91-56F84EFD978A}"/>
              </a:ext>
            </a:extLst>
          </p:cNvPr>
          <p:cNvPicPr>
            <a:picLocks noChangeAspect="1"/>
          </p:cNvPicPr>
          <p:nvPr/>
        </p:nvPicPr>
        <p:blipFill>
          <a:blip r:embed="rId2"/>
          <a:stretch>
            <a:fillRect/>
          </a:stretch>
        </p:blipFill>
        <p:spPr>
          <a:xfrm>
            <a:off x="518290" y="0"/>
            <a:ext cx="5425179" cy="6858000"/>
          </a:xfrm>
          <a:prstGeom prst="rect">
            <a:avLst/>
          </a:prstGeom>
        </p:spPr>
      </p:pic>
      <p:pic>
        <p:nvPicPr>
          <p:cNvPr id="3" name="Picture 2">
            <a:extLst>
              <a:ext uri="{FF2B5EF4-FFF2-40B4-BE49-F238E27FC236}">
                <a16:creationId xmlns:a16="http://schemas.microsoft.com/office/drawing/2014/main" id="{8C1E8EC6-7CB3-484D-B21A-7998C13B79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50839">
            <a:off x="5881079" y="673216"/>
            <a:ext cx="2290936" cy="228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41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8F91F-440C-76CC-F288-94E0D77E5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396401-EB56-C05B-CD2A-29772DB1E8CF}"/>
              </a:ext>
            </a:extLst>
          </p:cNvPr>
          <p:cNvSpPr>
            <a:spLocks noGrp="1"/>
          </p:cNvSpPr>
          <p:nvPr>
            <p:ph type="title" idx="4294967295"/>
          </p:nvPr>
        </p:nvSpPr>
        <p:spPr>
          <a:xfrm>
            <a:off x="472384" y="153271"/>
            <a:ext cx="8229600" cy="1143000"/>
          </a:xfrm>
          <a:prstGeom prst="rect">
            <a:avLst/>
          </a:prstGeom>
        </p:spPr>
        <p:txBody>
          <a:bodyPr/>
          <a:lstStyle/>
          <a:p>
            <a:r>
              <a:rPr lang="en-US" sz="4800" b="1" dirty="0"/>
              <a:t>Agenda</a:t>
            </a:r>
          </a:p>
        </p:txBody>
      </p:sp>
      <p:sp>
        <p:nvSpPr>
          <p:cNvPr id="3" name="Content Placeholder 2">
            <a:extLst>
              <a:ext uri="{FF2B5EF4-FFF2-40B4-BE49-F238E27FC236}">
                <a16:creationId xmlns:a16="http://schemas.microsoft.com/office/drawing/2014/main" id="{C1C9D60C-6EC6-9CE9-1ADD-CBC68666F0AE}"/>
              </a:ext>
            </a:extLst>
          </p:cNvPr>
          <p:cNvSpPr>
            <a:spLocks noGrp="1"/>
          </p:cNvSpPr>
          <p:nvPr>
            <p:ph idx="4294967295"/>
          </p:nvPr>
        </p:nvSpPr>
        <p:spPr>
          <a:xfrm>
            <a:off x="58056" y="928914"/>
            <a:ext cx="9144000" cy="5602515"/>
          </a:xfrm>
          <a:prstGeom prst="rect">
            <a:avLst/>
          </a:prstGeom>
        </p:spPr>
        <p:txBody>
          <a:bodyPr/>
          <a:lstStyle/>
          <a:p>
            <a:r>
              <a:rPr lang="en-US" sz="3400" dirty="0"/>
              <a:t>Bienvenida y </a:t>
            </a:r>
            <a:r>
              <a:rPr lang="en-US" sz="3400" dirty="0" err="1"/>
              <a:t>presentaciones</a:t>
            </a:r>
            <a:endParaRPr lang="en-US" sz="3400" dirty="0"/>
          </a:p>
          <a:p>
            <a:r>
              <a:rPr lang="en-US" sz="3400" b="1" dirty="0">
                <a:solidFill>
                  <a:srgbClr val="FF0000"/>
                </a:solidFill>
              </a:rPr>
              <a:t>Las </a:t>
            </a:r>
            <a:r>
              <a:rPr lang="en-US" sz="3400" b="1" dirty="0" err="1">
                <a:solidFill>
                  <a:srgbClr val="FF0000"/>
                </a:solidFill>
              </a:rPr>
              <a:t>metas</a:t>
            </a:r>
            <a:r>
              <a:rPr lang="en-US" sz="3400" b="1" dirty="0">
                <a:solidFill>
                  <a:srgbClr val="FF0000"/>
                </a:solidFill>
              </a:rPr>
              <a:t> y </a:t>
            </a:r>
            <a:r>
              <a:rPr lang="en-US" sz="3400" b="1" dirty="0" err="1">
                <a:solidFill>
                  <a:srgbClr val="FF0000"/>
                </a:solidFill>
              </a:rPr>
              <a:t>los</a:t>
            </a:r>
            <a:r>
              <a:rPr lang="en-US" sz="3400" b="1" dirty="0">
                <a:solidFill>
                  <a:srgbClr val="FF0000"/>
                </a:solidFill>
              </a:rPr>
              <a:t> </a:t>
            </a:r>
            <a:r>
              <a:rPr lang="en-US" sz="3400" b="1" dirty="0" err="1">
                <a:solidFill>
                  <a:srgbClr val="FF0000"/>
                </a:solidFill>
              </a:rPr>
              <a:t>estudiantes</a:t>
            </a:r>
            <a:r>
              <a:rPr lang="en-US" sz="3400" b="1" dirty="0">
                <a:solidFill>
                  <a:srgbClr val="FF0000"/>
                </a:solidFill>
              </a:rPr>
              <a:t> de </a:t>
            </a:r>
            <a:r>
              <a:rPr lang="en-US" sz="3400" b="1" dirty="0" err="1">
                <a:solidFill>
                  <a:srgbClr val="FF0000"/>
                </a:solidFill>
              </a:rPr>
              <a:t>los</a:t>
            </a:r>
            <a:r>
              <a:rPr lang="en-US" sz="3400" b="1" dirty="0">
                <a:solidFill>
                  <a:srgbClr val="FF0000"/>
                </a:solidFill>
              </a:rPr>
              <a:t> </a:t>
            </a:r>
            <a:r>
              <a:rPr lang="en-US" sz="3400" b="1" dirty="0" err="1">
                <a:solidFill>
                  <a:srgbClr val="FF0000"/>
                </a:solidFill>
              </a:rPr>
              <a:t>programas</a:t>
            </a:r>
            <a:r>
              <a:rPr lang="en-US" sz="3400" b="1" dirty="0">
                <a:solidFill>
                  <a:srgbClr val="FF0000"/>
                </a:solidFill>
              </a:rPr>
              <a:t> </a:t>
            </a:r>
            <a:r>
              <a:rPr lang="en-US" sz="3400" b="1" dirty="0" err="1">
                <a:solidFill>
                  <a:srgbClr val="FF0000"/>
                </a:solidFill>
              </a:rPr>
              <a:t>duales</a:t>
            </a:r>
            <a:endParaRPr lang="en-US" sz="3400" b="1" dirty="0">
              <a:solidFill>
                <a:srgbClr val="FF0000"/>
              </a:solidFill>
            </a:endParaRPr>
          </a:p>
          <a:p>
            <a:r>
              <a:rPr lang="en-US" sz="3400" dirty="0"/>
              <a:t>La </a:t>
            </a:r>
            <a:r>
              <a:rPr lang="en-US" sz="3400" dirty="0" err="1"/>
              <a:t>lectoescritura</a:t>
            </a:r>
            <a:r>
              <a:rPr lang="en-US" sz="3400" dirty="0"/>
              <a:t> </a:t>
            </a:r>
            <a:r>
              <a:rPr lang="en-US" sz="3400" dirty="0" err="1"/>
              <a:t>bilingüe</a:t>
            </a:r>
            <a:r>
              <a:rPr lang="en-US" sz="3400" dirty="0"/>
              <a:t> y </a:t>
            </a:r>
            <a:r>
              <a:rPr lang="en-US" sz="3400" dirty="0" err="1"/>
              <a:t>el</a:t>
            </a:r>
            <a:r>
              <a:rPr lang="en-US" sz="3400" dirty="0"/>
              <a:t> </a:t>
            </a:r>
            <a:r>
              <a:rPr lang="en-US" sz="3400" dirty="0" err="1"/>
              <a:t>esquema</a:t>
            </a:r>
            <a:r>
              <a:rPr lang="en-US" sz="3400" dirty="0"/>
              <a:t> de la </a:t>
            </a:r>
            <a:r>
              <a:rPr lang="en-US" sz="3400" dirty="0" err="1"/>
              <a:t>lectoescritura</a:t>
            </a:r>
            <a:r>
              <a:rPr lang="en-US" sz="3400" dirty="0"/>
              <a:t>: BUF (</a:t>
            </a:r>
            <a:r>
              <a:rPr lang="en-US" sz="3400" i="1" dirty="0"/>
              <a:t>Biliteracy Unit Framework</a:t>
            </a:r>
            <a:r>
              <a:rPr lang="en-US" sz="3400" dirty="0"/>
              <a:t>)</a:t>
            </a:r>
          </a:p>
          <a:p>
            <a:r>
              <a:rPr lang="en-US" sz="3400" dirty="0"/>
              <a:t>La </a:t>
            </a:r>
            <a:r>
              <a:rPr lang="en-US" sz="3400" dirty="0" err="1"/>
              <a:t>perspectiva</a:t>
            </a:r>
            <a:r>
              <a:rPr lang="en-US" sz="3400" dirty="0"/>
              <a:t> </a:t>
            </a:r>
            <a:r>
              <a:rPr lang="en-US" sz="3400" dirty="0" err="1"/>
              <a:t>multilingüe</a:t>
            </a:r>
            <a:r>
              <a:rPr lang="en-US" sz="3400" dirty="0"/>
              <a:t> </a:t>
            </a:r>
          </a:p>
          <a:p>
            <a:r>
              <a:rPr lang="en-US" sz="3400" dirty="0"/>
              <a:t>Los </a:t>
            </a:r>
            <a:r>
              <a:rPr lang="en-US" sz="3400" dirty="0" err="1"/>
              <a:t>tres</a:t>
            </a:r>
            <a:r>
              <a:rPr lang="en-US" sz="3400" dirty="0"/>
              <a:t> </a:t>
            </a:r>
            <a:r>
              <a:rPr lang="en-US" sz="3400" dirty="0" err="1"/>
              <a:t>espacios</a:t>
            </a:r>
            <a:r>
              <a:rPr lang="en-US" sz="3400" dirty="0"/>
              <a:t> </a:t>
            </a:r>
            <a:r>
              <a:rPr lang="en-US" sz="3400" dirty="0" err="1"/>
              <a:t>lingüísticos</a:t>
            </a:r>
            <a:r>
              <a:rPr lang="en-US" sz="3400" dirty="0"/>
              <a:t> y </a:t>
            </a:r>
            <a:r>
              <a:rPr lang="en-US" sz="3400" dirty="0" err="1"/>
              <a:t>el</a:t>
            </a:r>
            <a:r>
              <a:rPr lang="en-US" sz="3400" dirty="0"/>
              <a:t> </a:t>
            </a:r>
            <a:r>
              <a:rPr lang="en-US" sz="3400" dirty="0" err="1"/>
              <a:t>ambiente</a:t>
            </a:r>
            <a:r>
              <a:rPr lang="en-US" sz="3400" dirty="0"/>
              <a:t> </a:t>
            </a:r>
            <a:r>
              <a:rPr lang="en-US" sz="3400" dirty="0" err="1"/>
              <a:t>propicio</a:t>
            </a:r>
            <a:r>
              <a:rPr lang="en-US" sz="3400" dirty="0"/>
              <a:t> para </a:t>
            </a:r>
            <a:r>
              <a:rPr lang="en-US" sz="3400" dirty="0" err="1"/>
              <a:t>el</a:t>
            </a:r>
            <a:r>
              <a:rPr lang="en-US" sz="3400" dirty="0"/>
              <a:t> </a:t>
            </a:r>
            <a:r>
              <a:rPr lang="en-US" sz="3400" dirty="0" err="1"/>
              <a:t>desarrollo</a:t>
            </a:r>
            <a:r>
              <a:rPr lang="en-US" sz="3400" dirty="0"/>
              <a:t> </a:t>
            </a:r>
            <a:r>
              <a:rPr lang="en-US" sz="3400" dirty="0" err="1"/>
              <a:t>óptimo</a:t>
            </a:r>
            <a:r>
              <a:rPr lang="en-US" sz="3400" dirty="0"/>
              <a:t> de la </a:t>
            </a:r>
            <a:r>
              <a:rPr lang="en-US" sz="3400" dirty="0" err="1"/>
              <a:t>lectoescritura</a:t>
            </a:r>
            <a:r>
              <a:rPr lang="en-US" sz="3400" dirty="0"/>
              <a:t> </a:t>
            </a:r>
            <a:r>
              <a:rPr lang="en-US" sz="3400" dirty="0" err="1"/>
              <a:t>bilingüe</a:t>
            </a:r>
            <a:r>
              <a:rPr lang="en-US" sz="3400" dirty="0"/>
              <a:t> </a:t>
            </a:r>
          </a:p>
          <a:p>
            <a:r>
              <a:rPr lang="en-US" sz="3400" dirty="0" err="1"/>
              <a:t>Instrucción</a:t>
            </a:r>
            <a:r>
              <a:rPr lang="en-US" sz="3400" dirty="0"/>
              <a:t> </a:t>
            </a:r>
            <a:r>
              <a:rPr lang="en-US" sz="3400" dirty="0" err="1"/>
              <a:t>modelo</a:t>
            </a:r>
            <a:endParaRPr lang="en-US" sz="3400" dirty="0"/>
          </a:p>
        </p:txBody>
      </p:sp>
      <p:pic>
        <p:nvPicPr>
          <p:cNvPr id="4" name="Picture 3" descr="A green check mark on a white background&#10;&#10;Description automatically generated">
            <a:extLst>
              <a:ext uri="{FF2B5EF4-FFF2-40B4-BE49-F238E27FC236}">
                <a16:creationId xmlns:a16="http://schemas.microsoft.com/office/drawing/2014/main" id="{6E7856E7-610B-B096-8336-BCED51C36406}"/>
              </a:ext>
            </a:extLst>
          </p:cNvPr>
          <p:cNvPicPr>
            <a:picLocks noChangeAspect="1"/>
          </p:cNvPicPr>
          <p:nvPr/>
        </p:nvPicPr>
        <p:blipFill>
          <a:blip r:embed="rId3"/>
          <a:stretch>
            <a:fillRect/>
          </a:stretch>
        </p:blipFill>
        <p:spPr>
          <a:xfrm>
            <a:off x="-153733" y="928914"/>
            <a:ext cx="566720" cy="616542"/>
          </a:xfrm>
          <a:prstGeom prst="rect">
            <a:avLst/>
          </a:prstGeom>
        </p:spPr>
      </p:pic>
    </p:spTree>
    <p:extLst>
      <p:ext uri="{BB962C8B-B14F-4D97-AF65-F5344CB8AC3E}">
        <p14:creationId xmlns:p14="http://schemas.microsoft.com/office/powerpoint/2010/main" val="2605167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9FF56-93B5-0A90-3E33-E3E186F870D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CADFE37-764F-221F-80C4-3770A24B5C80}"/>
              </a:ext>
            </a:extLst>
          </p:cNvPr>
          <p:cNvSpPr txBox="1"/>
          <p:nvPr/>
        </p:nvSpPr>
        <p:spPr>
          <a:xfrm>
            <a:off x="678524" y="1858780"/>
            <a:ext cx="7204986" cy="1569660"/>
          </a:xfrm>
          <a:prstGeom prst="rect">
            <a:avLst/>
          </a:prstGeom>
          <a:noFill/>
        </p:spPr>
        <p:txBody>
          <a:bodyPr wrap="none" rtlCol="0">
            <a:spAutoFit/>
          </a:bodyPr>
          <a:lstStyle/>
          <a:p>
            <a:pPr algn="ctr"/>
            <a:r>
              <a:rPr lang="en-US" sz="4800" b="1" dirty="0"/>
              <a:t>Las </a:t>
            </a:r>
            <a:r>
              <a:rPr lang="en-US" sz="4800" b="1" dirty="0" err="1"/>
              <a:t>metas</a:t>
            </a:r>
            <a:r>
              <a:rPr lang="en-US" sz="4800" b="1" dirty="0"/>
              <a:t> de </a:t>
            </a:r>
            <a:r>
              <a:rPr lang="en-US" sz="4800" b="1" dirty="0" err="1"/>
              <a:t>los</a:t>
            </a:r>
            <a:r>
              <a:rPr lang="en-US" sz="4800" b="1" dirty="0"/>
              <a:t> </a:t>
            </a:r>
            <a:r>
              <a:rPr lang="en-US" sz="4800" b="1" dirty="0" err="1"/>
              <a:t>programas</a:t>
            </a:r>
            <a:endParaRPr lang="en-US" sz="4800" b="1" dirty="0"/>
          </a:p>
          <a:p>
            <a:pPr algn="ctr"/>
            <a:r>
              <a:rPr lang="en-US" sz="4800" b="1" dirty="0" err="1"/>
              <a:t>duales</a:t>
            </a:r>
            <a:r>
              <a:rPr lang="en-US" sz="4800" b="1" dirty="0"/>
              <a:t> </a:t>
            </a:r>
            <a:r>
              <a:rPr lang="en-US" sz="4800" b="1" dirty="0" err="1"/>
              <a:t>en</a:t>
            </a:r>
            <a:r>
              <a:rPr lang="en-US" sz="4800" b="1" dirty="0"/>
              <a:t> </a:t>
            </a:r>
            <a:r>
              <a:rPr lang="en-US" sz="4800" b="1" dirty="0" err="1"/>
              <a:t>los</a:t>
            </a:r>
            <a:r>
              <a:rPr lang="en-US" sz="4800" b="1" dirty="0"/>
              <a:t> EE.UU.</a:t>
            </a:r>
          </a:p>
        </p:txBody>
      </p:sp>
    </p:spTree>
    <p:extLst>
      <p:ext uri="{BB962C8B-B14F-4D97-AF65-F5344CB8AC3E}">
        <p14:creationId xmlns:p14="http://schemas.microsoft.com/office/powerpoint/2010/main" val="27104626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86E01-4A5A-270E-FB79-8BC23FB2D71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3003178-F600-DA3B-4536-9BA42515FD83}"/>
              </a:ext>
            </a:extLst>
          </p:cNvPr>
          <p:cNvSpPr/>
          <p:nvPr/>
        </p:nvSpPr>
        <p:spPr>
          <a:xfrm>
            <a:off x="181941" y="553566"/>
            <a:ext cx="8780115" cy="1754326"/>
          </a:xfrm>
          <a:prstGeom prst="rect">
            <a:avLst/>
          </a:prstGeom>
        </p:spPr>
        <p:txBody>
          <a:bodyPr wrap="square">
            <a:spAutoFit/>
          </a:bodyPr>
          <a:lstStyle/>
          <a:p>
            <a:r>
              <a:rPr lang="en-US" sz="3600" dirty="0"/>
              <a:t>http://</a:t>
            </a:r>
            <a:r>
              <a:rPr lang="en-US" sz="3600" dirty="0" err="1"/>
              <a:t>www.cal.org</a:t>
            </a:r>
            <a:r>
              <a:rPr lang="en-US" sz="3600" dirty="0"/>
              <a:t>/resource-center/publications-products/guiding-principles-3</a:t>
            </a:r>
          </a:p>
        </p:txBody>
      </p:sp>
      <p:pic>
        <p:nvPicPr>
          <p:cNvPr id="4" name="Picture 3">
            <a:extLst>
              <a:ext uri="{FF2B5EF4-FFF2-40B4-BE49-F238E27FC236}">
                <a16:creationId xmlns:a16="http://schemas.microsoft.com/office/drawing/2014/main" id="{05B542B5-7708-48F1-FEA3-0971A2C084BD}"/>
              </a:ext>
            </a:extLst>
          </p:cNvPr>
          <p:cNvPicPr>
            <a:picLocks noChangeAspect="1"/>
          </p:cNvPicPr>
          <p:nvPr/>
        </p:nvPicPr>
        <p:blipFill>
          <a:blip r:embed="rId3"/>
          <a:stretch>
            <a:fillRect/>
          </a:stretch>
        </p:blipFill>
        <p:spPr>
          <a:xfrm>
            <a:off x="2801021" y="1897804"/>
            <a:ext cx="3541957" cy="4406630"/>
          </a:xfrm>
          <a:prstGeom prst="rect">
            <a:avLst/>
          </a:prstGeom>
        </p:spPr>
      </p:pic>
    </p:spTree>
    <p:extLst>
      <p:ext uri="{BB962C8B-B14F-4D97-AF65-F5344CB8AC3E}">
        <p14:creationId xmlns:p14="http://schemas.microsoft.com/office/powerpoint/2010/main" val="2480293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6284D-6650-7EE6-5B2C-5BE9EEECFD3D}"/>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EEDB1FC-B337-292D-50CD-DD81A498041C}"/>
              </a:ext>
            </a:extLst>
          </p:cNvPr>
          <p:cNvPicPr>
            <a:picLocks noChangeAspect="1"/>
          </p:cNvPicPr>
          <p:nvPr/>
        </p:nvPicPr>
        <p:blipFill>
          <a:blip r:embed="rId3"/>
          <a:stretch>
            <a:fillRect/>
          </a:stretch>
        </p:blipFill>
        <p:spPr>
          <a:xfrm>
            <a:off x="7741913" y="1169730"/>
            <a:ext cx="1023188" cy="1324354"/>
          </a:xfrm>
          <a:prstGeom prst="rect">
            <a:avLst/>
          </a:prstGeom>
        </p:spPr>
      </p:pic>
      <p:sp>
        <p:nvSpPr>
          <p:cNvPr id="2" name="TextBox 1">
            <a:extLst>
              <a:ext uri="{FF2B5EF4-FFF2-40B4-BE49-F238E27FC236}">
                <a16:creationId xmlns:a16="http://schemas.microsoft.com/office/drawing/2014/main" id="{1DB50C90-64CB-FFCF-D5C5-7332C3B9F94D}"/>
              </a:ext>
            </a:extLst>
          </p:cNvPr>
          <p:cNvSpPr txBox="1"/>
          <p:nvPr/>
        </p:nvSpPr>
        <p:spPr>
          <a:xfrm>
            <a:off x="119921" y="461844"/>
            <a:ext cx="8197565" cy="707886"/>
          </a:xfrm>
          <a:prstGeom prst="rect">
            <a:avLst/>
          </a:prstGeom>
          <a:noFill/>
        </p:spPr>
        <p:txBody>
          <a:bodyPr wrap="none" rtlCol="0">
            <a:spAutoFit/>
          </a:bodyPr>
          <a:lstStyle/>
          <a:p>
            <a:r>
              <a:rPr lang="en-US" sz="4000" b="1" dirty="0"/>
              <a:t>La meta </a:t>
            </a:r>
            <a:r>
              <a:rPr lang="en-US" sz="4000" b="1" dirty="0" err="1"/>
              <a:t>abarcativa</a:t>
            </a:r>
            <a:r>
              <a:rPr lang="en-US" sz="4000" b="1" dirty="0"/>
              <a:t> del </a:t>
            </a:r>
            <a:r>
              <a:rPr lang="en-US" sz="4000" b="1" dirty="0" err="1"/>
              <a:t>programa</a:t>
            </a:r>
            <a:r>
              <a:rPr lang="en-US" sz="4000" b="1" dirty="0"/>
              <a:t> dual</a:t>
            </a:r>
          </a:p>
        </p:txBody>
      </p:sp>
      <p:sp>
        <p:nvSpPr>
          <p:cNvPr id="9" name="TextBox 8">
            <a:extLst>
              <a:ext uri="{FF2B5EF4-FFF2-40B4-BE49-F238E27FC236}">
                <a16:creationId xmlns:a16="http://schemas.microsoft.com/office/drawing/2014/main" id="{AE750074-ADCF-A85E-4C77-2444E8E1B1DE}"/>
              </a:ext>
            </a:extLst>
          </p:cNvPr>
          <p:cNvSpPr txBox="1"/>
          <p:nvPr/>
        </p:nvSpPr>
        <p:spPr>
          <a:xfrm>
            <a:off x="87996" y="1380694"/>
            <a:ext cx="8844197" cy="3416320"/>
          </a:xfrm>
          <a:prstGeom prst="rect">
            <a:avLst/>
          </a:prstGeom>
          <a:noFill/>
        </p:spPr>
        <p:txBody>
          <a:bodyPr wrap="square">
            <a:spAutoFit/>
          </a:bodyPr>
          <a:lstStyle/>
          <a:p>
            <a:r>
              <a:rPr lang="en-US" sz="3600" b="1" dirty="0"/>
              <a:t>"...</a:t>
            </a:r>
            <a:r>
              <a:rPr lang="en-US" sz="3600" dirty="0"/>
              <a:t>El </a:t>
            </a:r>
            <a:r>
              <a:rPr lang="en-US" sz="3600" dirty="0" err="1"/>
              <a:t>término</a:t>
            </a:r>
            <a:r>
              <a:rPr lang="en-US" sz="3600" dirty="0"/>
              <a:t> </a:t>
            </a:r>
            <a:r>
              <a:rPr lang="en-US" sz="3600" dirty="0" err="1"/>
              <a:t>lenguaje</a:t>
            </a:r>
            <a:r>
              <a:rPr lang="en-US" sz="3600" dirty="0"/>
              <a:t> dual se </a:t>
            </a:r>
            <a:r>
              <a:rPr lang="en-US" sz="3600" dirty="0" err="1"/>
              <a:t>refiere</a:t>
            </a:r>
            <a:r>
              <a:rPr lang="en-US" sz="3600" dirty="0"/>
              <a:t> a </a:t>
            </a:r>
            <a:r>
              <a:rPr lang="en-US" sz="3600" dirty="0" err="1"/>
              <a:t>cualquier</a:t>
            </a:r>
            <a:r>
              <a:rPr lang="en-US" sz="3600" dirty="0"/>
              <a:t> </a:t>
            </a:r>
            <a:r>
              <a:rPr lang="en-US" sz="3600" dirty="0" err="1"/>
              <a:t>programa</a:t>
            </a:r>
            <a:r>
              <a:rPr lang="en-US" sz="3600" dirty="0"/>
              <a:t> que les </a:t>
            </a:r>
            <a:r>
              <a:rPr lang="en-US" sz="3600" dirty="0" err="1"/>
              <a:t>ofrece</a:t>
            </a:r>
            <a:r>
              <a:rPr lang="en-US" sz="3600" dirty="0"/>
              <a:t> a </a:t>
            </a:r>
          </a:p>
          <a:p>
            <a:r>
              <a:rPr lang="en-US" sz="3600" dirty="0" err="1"/>
              <a:t>todos</a:t>
            </a:r>
            <a:r>
              <a:rPr lang="en-US" sz="3600" dirty="0"/>
              <a:t> </a:t>
            </a:r>
            <a:r>
              <a:rPr lang="en-US" sz="3600" dirty="0" err="1"/>
              <a:t>los</a:t>
            </a:r>
            <a:r>
              <a:rPr lang="en-US" sz="3600" dirty="0"/>
              <a:t> </a:t>
            </a:r>
            <a:r>
              <a:rPr lang="en-US" sz="3600" dirty="0" err="1"/>
              <a:t>estudiantes</a:t>
            </a:r>
            <a:r>
              <a:rPr lang="en-US" sz="3600" dirty="0"/>
              <a:t> </a:t>
            </a:r>
            <a:r>
              <a:rPr lang="en-US" sz="3600" b="1" dirty="0" err="1"/>
              <a:t>instrucción</a:t>
            </a:r>
            <a:r>
              <a:rPr lang="en-US" sz="3600" b="1" dirty="0"/>
              <a:t> de  </a:t>
            </a:r>
            <a:r>
              <a:rPr lang="en-US" sz="3600" b="1" dirty="0" err="1"/>
              <a:t>lectoescritura</a:t>
            </a:r>
            <a:r>
              <a:rPr lang="en-US" sz="3600" b="1" dirty="0"/>
              <a:t> e </a:t>
            </a:r>
            <a:r>
              <a:rPr lang="en-US" sz="3600" b="1" dirty="0" err="1"/>
              <a:t>instrucción</a:t>
            </a:r>
            <a:r>
              <a:rPr lang="en-US" sz="3600" b="1" dirty="0"/>
              <a:t> de </a:t>
            </a:r>
            <a:r>
              <a:rPr lang="en-US" sz="3600" b="1" dirty="0" err="1"/>
              <a:t>contenido</a:t>
            </a:r>
            <a:r>
              <a:rPr lang="en-US" sz="3600" b="1" dirty="0"/>
              <a:t> </a:t>
            </a:r>
            <a:r>
              <a:rPr lang="en-US" sz="3600" dirty="0"/>
              <a:t>a </a:t>
            </a:r>
            <a:r>
              <a:rPr lang="en-US" sz="3600" dirty="0" err="1"/>
              <a:t>través</a:t>
            </a:r>
            <a:r>
              <a:rPr lang="en-US" sz="3600" dirty="0"/>
              <a:t> de dos </a:t>
            </a:r>
            <a:r>
              <a:rPr lang="en-US" sz="3600" dirty="0" err="1"/>
              <a:t>idiomas</a:t>
            </a:r>
            <a:r>
              <a:rPr lang="en-US" sz="3600" dirty="0"/>
              <a:t>"	</a:t>
            </a:r>
          </a:p>
          <a:p>
            <a:pPr marL="0" marR="0">
              <a:spcBef>
                <a:spcPts val="0"/>
              </a:spcBef>
              <a:spcAft>
                <a:spcPts val="0"/>
              </a:spcAft>
            </a:pPr>
            <a:r>
              <a:rPr lang="en-US" sz="3600" dirty="0">
                <a:latin typeface="Cambria" panose="02040503050406030204" pitchFamily="18" charset="0"/>
                <a:ea typeface="MS Mincho" panose="02020609040205080304" pitchFamily="49" charset="-128"/>
                <a:cs typeface="Arial" panose="020B0604020202020204" pitchFamily="34" charset="0"/>
              </a:rPr>
              <a:t>					</a:t>
            </a:r>
            <a:endParaRPr lang="en-US" sz="3600" dirty="0">
              <a:effectLst/>
              <a:latin typeface="Cambria" panose="02040503050406030204" pitchFamily="18" charset="0"/>
              <a:ea typeface="MS Mincho" panose="02020609040205080304" pitchFamily="49" charset="-128"/>
              <a:cs typeface="Arial" panose="020B0604020202020204" pitchFamily="34" charset="0"/>
            </a:endParaRPr>
          </a:p>
        </p:txBody>
      </p:sp>
      <p:sp>
        <p:nvSpPr>
          <p:cNvPr id="3" name="Rectangle 2">
            <a:extLst>
              <a:ext uri="{FF2B5EF4-FFF2-40B4-BE49-F238E27FC236}">
                <a16:creationId xmlns:a16="http://schemas.microsoft.com/office/drawing/2014/main" id="{9B24BAB0-3164-8A27-EA47-01A6C6E9A0C1}"/>
              </a:ext>
            </a:extLst>
          </p:cNvPr>
          <p:cNvSpPr/>
          <p:nvPr/>
        </p:nvSpPr>
        <p:spPr>
          <a:xfrm>
            <a:off x="323106" y="4442893"/>
            <a:ext cx="8373979" cy="5293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En </a:t>
            </a:r>
            <a:r>
              <a:rPr lang="en-US" sz="3200" b="1" dirty="0" err="1">
                <a:solidFill>
                  <a:schemeClr val="tx1"/>
                </a:solidFill>
              </a:rPr>
              <a:t>otras</a:t>
            </a:r>
            <a:r>
              <a:rPr lang="en-US" sz="3200" b="1" dirty="0">
                <a:solidFill>
                  <a:schemeClr val="tx1"/>
                </a:solidFill>
              </a:rPr>
              <a:t> palabras, </a:t>
            </a:r>
            <a:r>
              <a:rPr lang="en-US" sz="3200" b="1" dirty="0" err="1">
                <a:solidFill>
                  <a:schemeClr val="tx1"/>
                </a:solidFill>
              </a:rPr>
              <a:t>esta</a:t>
            </a:r>
            <a:r>
              <a:rPr lang="en-US" sz="3200" b="1" dirty="0">
                <a:solidFill>
                  <a:schemeClr val="tx1"/>
                </a:solidFill>
              </a:rPr>
              <a:t> meta </a:t>
            </a:r>
            <a:r>
              <a:rPr lang="en-US" sz="3200" b="1" dirty="0" err="1">
                <a:solidFill>
                  <a:schemeClr val="tx1"/>
                </a:solidFill>
              </a:rPr>
              <a:t>quiere</a:t>
            </a:r>
            <a:r>
              <a:rPr lang="en-US" sz="3200" b="1" dirty="0">
                <a:solidFill>
                  <a:schemeClr val="tx1"/>
                </a:solidFill>
              </a:rPr>
              <a:t> </a:t>
            </a:r>
            <a:r>
              <a:rPr lang="en-US" sz="3200" b="1" dirty="0" err="1">
                <a:solidFill>
                  <a:schemeClr val="tx1"/>
                </a:solidFill>
              </a:rPr>
              <a:t>decir</a:t>
            </a:r>
            <a:r>
              <a:rPr lang="en-US" sz="3200" b="1" dirty="0">
                <a:solidFill>
                  <a:schemeClr val="tx1"/>
                </a:solidFill>
              </a:rPr>
              <a:t>….</a:t>
            </a:r>
          </a:p>
        </p:txBody>
      </p:sp>
      <p:sp>
        <p:nvSpPr>
          <p:cNvPr id="4" name="Rectangle 3">
            <a:extLst>
              <a:ext uri="{FF2B5EF4-FFF2-40B4-BE49-F238E27FC236}">
                <a16:creationId xmlns:a16="http://schemas.microsoft.com/office/drawing/2014/main" id="{075EA658-7783-9BB5-6D54-F9C43CEF2D71}"/>
              </a:ext>
            </a:extLst>
          </p:cNvPr>
          <p:cNvSpPr/>
          <p:nvPr/>
        </p:nvSpPr>
        <p:spPr>
          <a:xfrm>
            <a:off x="304800" y="5281744"/>
            <a:ext cx="8373979" cy="101550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3200" b="1" dirty="0">
                <a:solidFill>
                  <a:schemeClr val="tx1"/>
                </a:solidFill>
              </a:rPr>
              <a:t>Para poder cumplir con esta meta, los estudiantes necesitan….</a:t>
            </a:r>
            <a:endParaRPr lang="en-US" sz="3200" dirty="0">
              <a:solidFill>
                <a:schemeClr val="tx1"/>
              </a:solidFill>
            </a:endParaRPr>
          </a:p>
        </p:txBody>
      </p:sp>
    </p:spTree>
    <p:extLst>
      <p:ext uri="{BB962C8B-B14F-4D97-AF65-F5344CB8AC3E}">
        <p14:creationId xmlns:p14="http://schemas.microsoft.com/office/powerpoint/2010/main" val="350978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FD230-6CCD-0B44-BF7F-7BF831FAA5B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908D686-F979-1604-2D02-AD8B81A2E536}"/>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283167EA-7349-8A7E-7B17-D55D693673D3}"/>
              </a:ext>
            </a:extLst>
          </p:cNvPr>
          <p:cNvSpPr txBox="1"/>
          <p:nvPr/>
        </p:nvSpPr>
        <p:spPr>
          <a:xfrm>
            <a:off x="7286171" y="2477409"/>
            <a:ext cx="1847389" cy="523220"/>
          </a:xfrm>
          <a:prstGeom prst="rect">
            <a:avLst/>
          </a:prstGeom>
          <a:noFill/>
        </p:spPr>
        <p:txBody>
          <a:bodyPr wrap="square" rtlCol="0">
            <a:spAutoFit/>
          </a:bodyPr>
          <a:lstStyle/>
          <a:p>
            <a:pPr algn="ctr"/>
            <a:r>
              <a:rPr lang="en-US" sz="2800" dirty="0">
                <a:highlight>
                  <a:srgbClr val="FFFF00"/>
                </a:highlight>
              </a:rPr>
              <a:t>Página 4</a:t>
            </a:r>
          </a:p>
        </p:txBody>
      </p:sp>
      <p:pic>
        <p:nvPicPr>
          <p:cNvPr id="8" name="Picture 7">
            <a:extLst>
              <a:ext uri="{FF2B5EF4-FFF2-40B4-BE49-F238E27FC236}">
                <a16:creationId xmlns:a16="http://schemas.microsoft.com/office/drawing/2014/main" id="{B3EC8B90-12E5-989F-42AA-C060B50EBCB6}"/>
              </a:ext>
            </a:extLst>
          </p:cNvPr>
          <p:cNvPicPr>
            <a:picLocks noChangeAspect="1"/>
          </p:cNvPicPr>
          <p:nvPr/>
        </p:nvPicPr>
        <p:blipFill>
          <a:blip r:embed="rId3"/>
          <a:stretch>
            <a:fillRect/>
          </a:stretch>
        </p:blipFill>
        <p:spPr>
          <a:xfrm>
            <a:off x="8001000" y="3509963"/>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3A975B89-091B-270E-4D99-10A71FBC91AF}"/>
              </a:ext>
            </a:extLst>
          </p:cNvPr>
          <p:cNvPicPr>
            <a:picLocks noChangeAspect="1"/>
          </p:cNvPicPr>
          <p:nvPr/>
        </p:nvPicPr>
        <p:blipFill>
          <a:blip r:embed="rId4"/>
          <a:stretch>
            <a:fillRect/>
          </a:stretch>
        </p:blipFill>
        <p:spPr>
          <a:xfrm>
            <a:off x="-188351" y="1770228"/>
            <a:ext cx="7772400" cy="3889067"/>
          </a:xfrm>
          <a:prstGeom prst="rect">
            <a:avLst/>
          </a:prstGeom>
        </p:spPr>
      </p:pic>
      <p:sp>
        <p:nvSpPr>
          <p:cNvPr id="7" name="TextBox 6">
            <a:extLst>
              <a:ext uri="{FF2B5EF4-FFF2-40B4-BE49-F238E27FC236}">
                <a16:creationId xmlns:a16="http://schemas.microsoft.com/office/drawing/2014/main" id="{08C96BE4-277B-7026-DD1F-40ECEBEE5A56}"/>
              </a:ext>
            </a:extLst>
          </p:cNvPr>
          <p:cNvSpPr txBox="1"/>
          <p:nvPr/>
        </p:nvSpPr>
        <p:spPr>
          <a:xfrm>
            <a:off x="696686" y="5878286"/>
            <a:ext cx="4697440" cy="830997"/>
          </a:xfrm>
          <a:prstGeom prst="rect">
            <a:avLst/>
          </a:prstGeom>
          <a:noFill/>
        </p:spPr>
        <p:txBody>
          <a:bodyPr wrap="none" rtlCol="0">
            <a:spAutoFit/>
          </a:bodyPr>
          <a:lstStyle/>
          <a:p>
            <a:r>
              <a:rPr lang="en-US" sz="2400" dirty="0" err="1"/>
              <a:t>Biliteracia</a:t>
            </a:r>
            <a:r>
              <a:rPr lang="en-US" sz="2400" dirty="0"/>
              <a:t>=</a:t>
            </a:r>
            <a:r>
              <a:rPr lang="en-US" sz="2400" dirty="0" err="1"/>
              <a:t>biliteracidad</a:t>
            </a:r>
            <a:endParaRPr lang="en-US" sz="2400" dirty="0"/>
          </a:p>
          <a:p>
            <a:r>
              <a:rPr lang="en-US" sz="2400" dirty="0" err="1"/>
              <a:t>Biliteracia</a:t>
            </a:r>
            <a:r>
              <a:rPr lang="en-US" sz="2400" dirty="0"/>
              <a:t>= la </a:t>
            </a:r>
            <a:r>
              <a:rPr lang="en-US" sz="2400" dirty="0" err="1"/>
              <a:t>lectoescritura</a:t>
            </a:r>
            <a:r>
              <a:rPr lang="en-US" sz="2400" dirty="0"/>
              <a:t> </a:t>
            </a:r>
            <a:r>
              <a:rPr lang="en-US" sz="2400" dirty="0" err="1"/>
              <a:t>bilingüe</a:t>
            </a:r>
            <a:endParaRPr lang="en-US" sz="2400" dirty="0"/>
          </a:p>
        </p:txBody>
      </p:sp>
      <p:sp>
        <p:nvSpPr>
          <p:cNvPr id="5" name="TextBox 4">
            <a:extLst>
              <a:ext uri="{FF2B5EF4-FFF2-40B4-BE49-F238E27FC236}">
                <a16:creationId xmlns:a16="http://schemas.microsoft.com/office/drawing/2014/main" id="{C607C744-96A6-8637-FC19-41D9CA9A78D9}"/>
              </a:ext>
            </a:extLst>
          </p:cNvPr>
          <p:cNvSpPr txBox="1"/>
          <p:nvPr/>
        </p:nvSpPr>
        <p:spPr>
          <a:xfrm>
            <a:off x="159657" y="362856"/>
            <a:ext cx="8864531" cy="1292662"/>
          </a:xfrm>
          <a:prstGeom prst="rect">
            <a:avLst/>
          </a:prstGeom>
          <a:noFill/>
        </p:spPr>
        <p:txBody>
          <a:bodyPr wrap="square" rtlCol="0">
            <a:spAutoFit/>
          </a:bodyPr>
          <a:lstStyle/>
          <a:p>
            <a:r>
              <a:rPr lang="en-US" sz="2600" dirty="0"/>
              <a:t>El </a:t>
            </a:r>
            <a:r>
              <a:rPr lang="en-US" sz="2600" dirty="0" err="1"/>
              <a:t>término</a:t>
            </a:r>
            <a:r>
              <a:rPr lang="en-US" sz="2600" dirty="0"/>
              <a:t> </a:t>
            </a:r>
            <a:r>
              <a:rPr lang="en-US" sz="2600" dirty="0" err="1"/>
              <a:t>lenguaje</a:t>
            </a:r>
            <a:r>
              <a:rPr lang="en-US" sz="2600" dirty="0"/>
              <a:t> dual se </a:t>
            </a:r>
            <a:r>
              <a:rPr lang="en-US" sz="2600" dirty="0" err="1"/>
              <a:t>refiere</a:t>
            </a:r>
            <a:r>
              <a:rPr lang="en-US" sz="2600" dirty="0"/>
              <a:t> a </a:t>
            </a:r>
            <a:r>
              <a:rPr lang="en-US" sz="2600" dirty="0" err="1"/>
              <a:t>cualquier</a:t>
            </a:r>
            <a:r>
              <a:rPr lang="en-US" sz="2600" dirty="0"/>
              <a:t> </a:t>
            </a:r>
            <a:r>
              <a:rPr lang="en-US" sz="2600" dirty="0" err="1"/>
              <a:t>programa</a:t>
            </a:r>
            <a:r>
              <a:rPr lang="en-US" sz="2600" dirty="0"/>
              <a:t> que </a:t>
            </a:r>
          </a:p>
          <a:p>
            <a:r>
              <a:rPr lang="en-US" sz="2600" dirty="0"/>
              <a:t>les </a:t>
            </a:r>
            <a:r>
              <a:rPr lang="en-US" sz="2600" dirty="0" err="1"/>
              <a:t>ofrece</a:t>
            </a:r>
            <a:r>
              <a:rPr lang="en-US" sz="2600" dirty="0"/>
              <a:t> a </a:t>
            </a:r>
            <a:r>
              <a:rPr lang="en-US" sz="2600" dirty="0" err="1"/>
              <a:t>todos</a:t>
            </a:r>
            <a:r>
              <a:rPr lang="en-US" sz="2600" dirty="0"/>
              <a:t> </a:t>
            </a:r>
            <a:r>
              <a:rPr lang="en-US" sz="2600" dirty="0" err="1"/>
              <a:t>los</a:t>
            </a:r>
            <a:r>
              <a:rPr lang="en-US" sz="2600" dirty="0"/>
              <a:t> </a:t>
            </a:r>
            <a:r>
              <a:rPr lang="en-US" sz="2600" dirty="0" err="1"/>
              <a:t>estudiantes</a:t>
            </a:r>
            <a:r>
              <a:rPr lang="en-US" sz="2600" dirty="0"/>
              <a:t> </a:t>
            </a:r>
            <a:r>
              <a:rPr lang="en-US" sz="2600" b="1" dirty="0" err="1"/>
              <a:t>instrucción</a:t>
            </a:r>
            <a:r>
              <a:rPr lang="en-US" sz="2600" b="1" dirty="0"/>
              <a:t> de </a:t>
            </a:r>
            <a:r>
              <a:rPr lang="en-US" sz="2600" b="1" dirty="0" err="1"/>
              <a:t>lectoescritura</a:t>
            </a:r>
            <a:r>
              <a:rPr lang="en-US" sz="2600" b="1" dirty="0"/>
              <a:t>  </a:t>
            </a:r>
          </a:p>
          <a:p>
            <a:r>
              <a:rPr lang="en-US" sz="2600" b="1" dirty="0"/>
              <a:t>e </a:t>
            </a:r>
            <a:r>
              <a:rPr lang="en-US" sz="2600" b="1" dirty="0" err="1"/>
              <a:t>instrucción</a:t>
            </a:r>
            <a:r>
              <a:rPr lang="en-US" sz="2600" b="1" dirty="0"/>
              <a:t> de </a:t>
            </a:r>
            <a:r>
              <a:rPr lang="en-US" sz="2600" b="1" dirty="0" err="1"/>
              <a:t>contenido</a:t>
            </a:r>
            <a:r>
              <a:rPr lang="en-US" sz="2600" b="1" dirty="0"/>
              <a:t> </a:t>
            </a:r>
            <a:r>
              <a:rPr lang="en-US" sz="2600" dirty="0"/>
              <a:t>a </a:t>
            </a:r>
            <a:r>
              <a:rPr lang="en-US" sz="2600" dirty="0" err="1"/>
              <a:t>través</a:t>
            </a:r>
            <a:r>
              <a:rPr lang="en-US" sz="2600" dirty="0"/>
              <a:t> de dos </a:t>
            </a:r>
            <a:r>
              <a:rPr lang="en-US" sz="2600" dirty="0" err="1"/>
              <a:t>idiomas</a:t>
            </a:r>
            <a:r>
              <a:rPr lang="en-US" sz="2600" dirty="0"/>
              <a:t>.</a:t>
            </a:r>
          </a:p>
        </p:txBody>
      </p:sp>
    </p:spTree>
    <p:extLst>
      <p:ext uri="{BB962C8B-B14F-4D97-AF65-F5344CB8AC3E}">
        <p14:creationId xmlns:p14="http://schemas.microsoft.com/office/powerpoint/2010/main" val="601975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89428-3627-C103-D98F-B3BFC42CFD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35D9EF1-1E04-F8DA-6A48-CB75118FD644}"/>
              </a:ext>
            </a:extLst>
          </p:cNvPr>
          <p:cNvSpPr txBox="1"/>
          <p:nvPr/>
        </p:nvSpPr>
        <p:spPr>
          <a:xfrm>
            <a:off x="178183" y="433137"/>
            <a:ext cx="8618706" cy="1200329"/>
          </a:xfrm>
          <a:prstGeom prst="rect">
            <a:avLst/>
          </a:prstGeom>
          <a:noFill/>
        </p:spPr>
        <p:txBody>
          <a:bodyPr wrap="none" rtlCol="0">
            <a:spAutoFit/>
          </a:bodyPr>
          <a:lstStyle/>
          <a:p>
            <a:r>
              <a:rPr lang="en-US" sz="3600" b="1" dirty="0"/>
              <a:t>Para </a:t>
            </a:r>
            <a:r>
              <a:rPr lang="en-US" sz="3600" b="1" dirty="0" err="1"/>
              <a:t>llegar</a:t>
            </a:r>
            <a:r>
              <a:rPr lang="en-US" sz="3600" b="1" dirty="0"/>
              <a:t> a la meta </a:t>
            </a:r>
            <a:r>
              <a:rPr lang="en-US" sz="3600" b="1" dirty="0" err="1"/>
              <a:t>abarcativa</a:t>
            </a:r>
            <a:r>
              <a:rPr lang="en-US" sz="3600" b="1" dirty="0"/>
              <a:t>, se </a:t>
            </a:r>
            <a:r>
              <a:rPr lang="en-US" sz="3600" b="1" dirty="0" err="1"/>
              <a:t>trabajan</a:t>
            </a:r>
            <a:r>
              <a:rPr lang="en-US" sz="3600" b="1" dirty="0"/>
              <a:t> </a:t>
            </a:r>
          </a:p>
          <a:p>
            <a:r>
              <a:rPr lang="en-US" sz="3600" b="1" dirty="0" err="1"/>
              <a:t>los</a:t>
            </a:r>
            <a:r>
              <a:rPr lang="en-US" sz="3600" b="1" dirty="0"/>
              <a:t> </a:t>
            </a:r>
            <a:r>
              <a:rPr lang="en-US" sz="3600" b="1" dirty="0" err="1"/>
              <a:t>tres</a:t>
            </a:r>
            <a:r>
              <a:rPr lang="en-US" sz="3600" b="1" dirty="0"/>
              <a:t> </a:t>
            </a:r>
            <a:r>
              <a:rPr lang="en-US" sz="3600" b="1" dirty="0" err="1"/>
              <a:t>pilares</a:t>
            </a:r>
            <a:r>
              <a:rPr lang="en-US" sz="3600" b="1" dirty="0"/>
              <a:t> de </a:t>
            </a:r>
            <a:r>
              <a:rPr lang="en-US" sz="3600" b="1" dirty="0" err="1"/>
              <a:t>los</a:t>
            </a:r>
            <a:r>
              <a:rPr lang="en-US" sz="3600" b="1" dirty="0"/>
              <a:t> </a:t>
            </a:r>
            <a:r>
              <a:rPr lang="en-US" sz="3600" b="1" dirty="0" err="1"/>
              <a:t>programas</a:t>
            </a:r>
            <a:r>
              <a:rPr lang="en-US" sz="3600" b="1" dirty="0"/>
              <a:t> </a:t>
            </a:r>
            <a:r>
              <a:rPr lang="en-US" sz="3600" b="1" dirty="0" err="1"/>
              <a:t>duales</a:t>
            </a:r>
            <a:endParaRPr lang="en-US" sz="3600" b="1" dirty="0"/>
          </a:p>
        </p:txBody>
      </p:sp>
      <p:sp>
        <p:nvSpPr>
          <p:cNvPr id="3" name="Rectangle 2">
            <a:extLst>
              <a:ext uri="{FF2B5EF4-FFF2-40B4-BE49-F238E27FC236}">
                <a16:creationId xmlns:a16="http://schemas.microsoft.com/office/drawing/2014/main" id="{C969956E-1128-BDB2-5A4A-C9E0C90DC83C}"/>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6C04E18B-1BCC-74D4-27BD-1E07CD475BCF}"/>
              </a:ext>
            </a:extLst>
          </p:cNvPr>
          <p:cNvSpPr txBox="1"/>
          <p:nvPr/>
        </p:nvSpPr>
        <p:spPr>
          <a:xfrm>
            <a:off x="7286171" y="2477409"/>
            <a:ext cx="1847389" cy="523220"/>
          </a:xfrm>
          <a:prstGeom prst="rect">
            <a:avLst/>
          </a:prstGeom>
          <a:noFill/>
        </p:spPr>
        <p:txBody>
          <a:bodyPr wrap="square" rtlCol="0">
            <a:spAutoFit/>
          </a:bodyPr>
          <a:lstStyle/>
          <a:p>
            <a:pPr algn="ctr"/>
            <a:r>
              <a:rPr lang="en-US" sz="2800" dirty="0">
                <a:highlight>
                  <a:srgbClr val="FFFF00"/>
                </a:highlight>
              </a:rPr>
              <a:t>Página 4</a:t>
            </a:r>
          </a:p>
        </p:txBody>
      </p:sp>
      <p:pic>
        <p:nvPicPr>
          <p:cNvPr id="8" name="Picture 7">
            <a:extLst>
              <a:ext uri="{FF2B5EF4-FFF2-40B4-BE49-F238E27FC236}">
                <a16:creationId xmlns:a16="http://schemas.microsoft.com/office/drawing/2014/main" id="{4302713F-D707-13D4-C448-A1165CF33C2D}"/>
              </a:ext>
            </a:extLst>
          </p:cNvPr>
          <p:cNvPicPr>
            <a:picLocks noChangeAspect="1"/>
          </p:cNvPicPr>
          <p:nvPr/>
        </p:nvPicPr>
        <p:blipFill>
          <a:blip r:embed="rId3"/>
          <a:stretch>
            <a:fillRect/>
          </a:stretch>
        </p:blipFill>
        <p:spPr>
          <a:xfrm>
            <a:off x="8001000" y="3509963"/>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B19004E5-E4D4-0EC2-C21C-BA4E10C3BB2F}"/>
              </a:ext>
            </a:extLst>
          </p:cNvPr>
          <p:cNvPicPr>
            <a:picLocks noChangeAspect="1"/>
          </p:cNvPicPr>
          <p:nvPr/>
        </p:nvPicPr>
        <p:blipFill>
          <a:blip r:embed="rId4"/>
          <a:stretch>
            <a:fillRect/>
          </a:stretch>
        </p:blipFill>
        <p:spPr>
          <a:xfrm>
            <a:off x="-188351" y="1770228"/>
            <a:ext cx="7772400" cy="3889067"/>
          </a:xfrm>
          <a:prstGeom prst="rect">
            <a:avLst/>
          </a:prstGeom>
        </p:spPr>
      </p:pic>
      <p:sp>
        <p:nvSpPr>
          <p:cNvPr id="7" name="TextBox 6">
            <a:extLst>
              <a:ext uri="{FF2B5EF4-FFF2-40B4-BE49-F238E27FC236}">
                <a16:creationId xmlns:a16="http://schemas.microsoft.com/office/drawing/2014/main" id="{2FD5250B-AAFA-18B9-D612-74A4911358FF}"/>
              </a:ext>
            </a:extLst>
          </p:cNvPr>
          <p:cNvSpPr txBox="1"/>
          <p:nvPr/>
        </p:nvSpPr>
        <p:spPr>
          <a:xfrm>
            <a:off x="696686" y="5878286"/>
            <a:ext cx="4697440" cy="830997"/>
          </a:xfrm>
          <a:prstGeom prst="rect">
            <a:avLst/>
          </a:prstGeom>
          <a:noFill/>
        </p:spPr>
        <p:txBody>
          <a:bodyPr wrap="none" rtlCol="0">
            <a:spAutoFit/>
          </a:bodyPr>
          <a:lstStyle/>
          <a:p>
            <a:r>
              <a:rPr lang="en-US" sz="2400" dirty="0" err="1"/>
              <a:t>Biliteracia</a:t>
            </a:r>
            <a:r>
              <a:rPr lang="en-US" sz="2400" dirty="0"/>
              <a:t>=</a:t>
            </a:r>
            <a:r>
              <a:rPr lang="en-US" sz="2400" dirty="0" err="1"/>
              <a:t>biliteracidad</a:t>
            </a:r>
            <a:endParaRPr lang="en-US" sz="2400" dirty="0"/>
          </a:p>
          <a:p>
            <a:r>
              <a:rPr lang="en-US" sz="2400" dirty="0" err="1"/>
              <a:t>Biliteracia</a:t>
            </a:r>
            <a:r>
              <a:rPr lang="en-US" sz="2400" dirty="0"/>
              <a:t>= la </a:t>
            </a:r>
            <a:r>
              <a:rPr lang="en-US" sz="2400" dirty="0" err="1"/>
              <a:t>lectoescritura</a:t>
            </a:r>
            <a:r>
              <a:rPr lang="en-US" sz="2400" dirty="0"/>
              <a:t> </a:t>
            </a:r>
            <a:r>
              <a:rPr lang="en-US" sz="2400" dirty="0" err="1"/>
              <a:t>bilingüe</a:t>
            </a:r>
            <a:endParaRPr lang="en-US" sz="2400" dirty="0"/>
          </a:p>
        </p:txBody>
      </p:sp>
      <p:sp>
        <p:nvSpPr>
          <p:cNvPr id="10" name="Subtitle 9">
            <a:extLst>
              <a:ext uri="{FF2B5EF4-FFF2-40B4-BE49-F238E27FC236}">
                <a16:creationId xmlns:a16="http://schemas.microsoft.com/office/drawing/2014/main" id="{800803A3-B9D5-C9E0-589A-BBDDB3028FDF}"/>
              </a:ext>
            </a:extLst>
          </p:cNvPr>
          <p:cNvSpPr>
            <a:spLocks noGrp="1"/>
          </p:cNvSpPr>
          <p:nvPr>
            <p:ph type="subTitle" idx="1"/>
          </p:nvPr>
        </p:nvSpPr>
        <p:spPr/>
        <p:txBody>
          <a:bodyPr/>
          <a:lstStyle/>
          <a:p>
            <a:endParaRPr lang="en-US"/>
          </a:p>
        </p:txBody>
      </p:sp>
      <p:sp>
        <p:nvSpPr>
          <p:cNvPr id="5" name="Donut 4">
            <a:extLst>
              <a:ext uri="{FF2B5EF4-FFF2-40B4-BE49-F238E27FC236}">
                <a16:creationId xmlns:a16="http://schemas.microsoft.com/office/drawing/2014/main" id="{8975A9EE-E7CA-9B01-E894-D5B9AC086CDA}"/>
              </a:ext>
            </a:extLst>
          </p:cNvPr>
          <p:cNvSpPr/>
          <p:nvPr/>
        </p:nvSpPr>
        <p:spPr>
          <a:xfrm>
            <a:off x="696686" y="1955799"/>
            <a:ext cx="1625600" cy="3501565"/>
          </a:xfrm>
          <a:prstGeom prst="donut">
            <a:avLst>
              <a:gd name="adj" fmla="val 2111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659974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F885A-E12A-103F-03CF-9D84E0AD3F5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413F4CA-1FD3-9A19-D513-D8D8989D550C}"/>
              </a:ext>
            </a:extLst>
          </p:cNvPr>
          <p:cNvPicPr>
            <a:picLocks noChangeAspect="1"/>
          </p:cNvPicPr>
          <p:nvPr/>
        </p:nvPicPr>
        <p:blipFill>
          <a:blip r:embed="rId3"/>
          <a:stretch>
            <a:fillRect/>
          </a:stretch>
        </p:blipFill>
        <p:spPr>
          <a:xfrm>
            <a:off x="7715308" y="214291"/>
            <a:ext cx="1023188" cy="1324354"/>
          </a:xfrm>
          <a:prstGeom prst="rect">
            <a:avLst/>
          </a:prstGeom>
        </p:spPr>
      </p:pic>
      <p:sp>
        <p:nvSpPr>
          <p:cNvPr id="2" name="TextBox 1">
            <a:extLst>
              <a:ext uri="{FF2B5EF4-FFF2-40B4-BE49-F238E27FC236}">
                <a16:creationId xmlns:a16="http://schemas.microsoft.com/office/drawing/2014/main" id="{418A3DE7-B76A-388D-43F6-CDA540080491}"/>
              </a:ext>
            </a:extLst>
          </p:cNvPr>
          <p:cNvSpPr txBox="1"/>
          <p:nvPr/>
        </p:nvSpPr>
        <p:spPr>
          <a:xfrm>
            <a:off x="119921" y="229615"/>
            <a:ext cx="7546810" cy="707886"/>
          </a:xfrm>
          <a:prstGeom prst="rect">
            <a:avLst/>
          </a:prstGeom>
          <a:noFill/>
        </p:spPr>
        <p:txBody>
          <a:bodyPr wrap="none" rtlCol="0">
            <a:spAutoFit/>
          </a:bodyPr>
          <a:lstStyle/>
          <a:p>
            <a:r>
              <a:rPr lang="en-US" sz="4000" b="1" dirty="0"/>
              <a:t>Las </a:t>
            </a:r>
            <a:r>
              <a:rPr lang="en-US" sz="4000" b="1" dirty="0" err="1"/>
              <a:t>metas</a:t>
            </a:r>
            <a:r>
              <a:rPr lang="en-US" sz="4000" b="1" dirty="0"/>
              <a:t> de </a:t>
            </a:r>
            <a:r>
              <a:rPr lang="en-US" sz="4000" b="1" dirty="0" err="1"/>
              <a:t>los</a:t>
            </a:r>
            <a:r>
              <a:rPr lang="en-US" sz="4000" b="1" dirty="0"/>
              <a:t> </a:t>
            </a:r>
            <a:r>
              <a:rPr lang="en-US" sz="4000" b="1" dirty="0" err="1"/>
              <a:t>programas</a:t>
            </a:r>
            <a:r>
              <a:rPr lang="en-US" sz="4000" b="1" dirty="0"/>
              <a:t> </a:t>
            </a:r>
            <a:r>
              <a:rPr lang="en-US" sz="4000" b="1" dirty="0" err="1"/>
              <a:t>duales</a:t>
            </a:r>
            <a:endParaRPr lang="en-US" sz="4000" b="1" dirty="0"/>
          </a:p>
        </p:txBody>
      </p:sp>
      <p:sp>
        <p:nvSpPr>
          <p:cNvPr id="9" name="TextBox 8">
            <a:extLst>
              <a:ext uri="{FF2B5EF4-FFF2-40B4-BE49-F238E27FC236}">
                <a16:creationId xmlns:a16="http://schemas.microsoft.com/office/drawing/2014/main" id="{3BC35E5D-9BE1-DE72-65E5-7093CAD7C304}"/>
              </a:ext>
            </a:extLst>
          </p:cNvPr>
          <p:cNvSpPr txBox="1"/>
          <p:nvPr/>
        </p:nvSpPr>
        <p:spPr>
          <a:xfrm>
            <a:off x="87996" y="916242"/>
            <a:ext cx="8844197" cy="4524315"/>
          </a:xfrm>
          <a:prstGeom prst="rect">
            <a:avLst/>
          </a:prstGeom>
          <a:noFill/>
        </p:spPr>
        <p:txBody>
          <a:bodyPr wrap="square">
            <a:spAutoFit/>
          </a:bodyPr>
          <a:lstStyle/>
          <a:p>
            <a:r>
              <a:rPr lang="en-US" sz="3600" b="1" dirty="0"/>
              <a:t>"...</a:t>
            </a:r>
            <a:r>
              <a:rPr lang="en-US" sz="3600" dirty="0"/>
              <a:t>El </a:t>
            </a:r>
            <a:r>
              <a:rPr lang="en-US" sz="3600" dirty="0" err="1"/>
              <a:t>término</a:t>
            </a:r>
            <a:r>
              <a:rPr lang="en-US" sz="3600" dirty="0"/>
              <a:t> </a:t>
            </a:r>
            <a:r>
              <a:rPr lang="en-US" sz="3600" dirty="0" err="1"/>
              <a:t>lenguaje</a:t>
            </a:r>
            <a:r>
              <a:rPr lang="en-US" sz="3600" dirty="0"/>
              <a:t> dual se </a:t>
            </a:r>
            <a:r>
              <a:rPr lang="en-US" sz="3600" dirty="0" err="1"/>
              <a:t>refiere</a:t>
            </a:r>
            <a:r>
              <a:rPr lang="en-US" sz="3600" dirty="0"/>
              <a:t> a </a:t>
            </a:r>
            <a:r>
              <a:rPr lang="en-US" sz="3600" dirty="0" err="1"/>
              <a:t>cualquier</a:t>
            </a:r>
            <a:r>
              <a:rPr lang="en-US" sz="3600" dirty="0"/>
              <a:t> </a:t>
            </a:r>
            <a:r>
              <a:rPr lang="en-US" sz="3600" dirty="0" err="1"/>
              <a:t>programa</a:t>
            </a:r>
            <a:r>
              <a:rPr lang="en-US" sz="3600" dirty="0"/>
              <a:t> que les </a:t>
            </a:r>
            <a:r>
              <a:rPr lang="en-US" sz="3600" dirty="0" err="1"/>
              <a:t>ofrece</a:t>
            </a:r>
            <a:r>
              <a:rPr lang="en-US" sz="3600" dirty="0"/>
              <a:t> a </a:t>
            </a:r>
          </a:p>
          <a:p>
            <a:r>
              <a:rPr lang="en-US" sz="3600" dirty="0" err="1"/>
              <a:t>todos</a:t>
            </a:r>
            <a:r>
              <a:rPr lang="en-US" sz="3600" dirty="0"/>
              <a:t> </a:t>
            </a:r>
            <a:r>
              <a:rPr lang="en-US" sz="3600" dirty="0" err="1"/>
              <a:t>los</a:t>
            </a:r>
            <a:r>
              <a:rPr lang="en-US" sz="3600" dirty="0"/>
              <a:t> </a:t>
            </a:r>
            <a:r>
              <a:rPr lang="en-US" sz="3600" dirty="0" err="1"/>
              <a:t>estudiantes</a:t>
            </a:r>
            <a:r>
              <a:rPr lang="en-US" sz="3600" dirty="0"/>
              <a:t> </a:t>
            </a:r>
            <a:r>
              <a:rPr lang="en-US" sz="3600" b="1" dirty="0" err="1"/>
              <a:t>instrucción</a:t>
            </a:r>
            <a:r>
              <a:rPr lang="en-US" sz="3600" b="1" dirty="0"/>
              <a:t> de  </a:t>
            </a:r>
            <a:r>
              <a:rPr lang="en-US" sz="3600" b="1" dirty="0" err="1"/>
              <a:t>lecto-escritura</a:t>
            </a:r>
            <a:r>
              <a:rPr lang="en-US" sz="3600" b="1" dirty="0"/>
              <a:t>  e </a:t>
            </a:r>
            <a:r>
              <a:rPr lang="en-US" sz="3600" b="1" dirty="0" err="1"/>
              <a:t>instrucción</a:t>
            </a:r>
            <a:r>
              <a:rPr lang="en-US" sz="3600" b="1" dirty="0"/>
              <a:t> de </a:t>
            </a:r>
            <a:r>
              <a:rPr lang="en-US" sz="3600" b="1" dirty="0" err="1"/>
              <a:t>contenido</a:t>
            </a:r>
            <a:r>
              <a:rPr lang="en-US" sz="3600" b="1" dirty="0"/>
              <a:t> </a:t>
            </a:r>
            <a:r>
              <a:rPr lang="en-US" sz="3600" dirty="0"/>
              <a:t>a </a:t>
            </a:r>
            <a:r>
              <a:rPr lang="en-US" sz="3600" dirty="0" err="1"/>
              <a:t>través</a:t>
            </a:r>
            <a:r>
              <a:rPr lang="en-US" sz="3600" dirty="0"/>
              <a:t> de dos </a:t>
            </a:r>
            <a:r>
              <a:rPr lang="en-US" sz="3600" dirty="0" err="1"/>
              <a:t>idiomas</a:t>
            </a:r>
            <a:r>
              <a:rPr lang="en-US" sz="3600" dirty="0"/>
              <a:t>, y que </a:t>
            </a:r>
            <a:r>
              <a:rPr lang="en-US" sz="3600" b="1" dirty="0" err="1">
                <a:solidFill>
                  <a:srgbClr val="FF0000"/>
                </a:solidFill>
              </a:rPr>
              <a:t>promueve</a:t>
            </a:r>
            <a:r>
              <a:rPr lang="en-US" sz="3600" b="1" dirty="0">
                <a:solidFill>
                  <a:srgbClr val="FF0000"/>
                </a:solidFill>
              </a:rPr>
              <a:t> </a:t>
            </a:r>
            <a:r>
              <a:rPr lang="en-US" sz="3600" b="1" dirty="0" err="1">
                <a:solidFill>
                  <a:srgbClr val="FF0000"/>
                </a:solidFill>
              </a:rPr>
              <a:t>el</a:t>
            </a:r>
            <a:r>
              <a:rPr lang="en-US" sz="3600" b="1" dirty="0">
                <a:solidFill>
                  <a:srgbClr val="FF0000"/>
                </a:solidFill>
              </a:rPr>
              <a:t> </a:t>
            </a:r>
            <a:r>
              <a:rPr lang="en-US" sz="3600" b="1" dirty="0" err="1">
                <a:solidFill>
                  <a:srgbClr val="FF0000"/>
                </a:solidFill>
              </a:rPr>
              <a:t>bilingüismo</a:t>
            </a:r>
            <a:r>
              <a:rPr lang="en-US" sz="3600" b="1" dirty="0">
                <a:solidFill>
                  <a:srgbClr val="FF0000"/>
                </a:solidFill>
              </a:rPr>
              <a:t> y la </a:t>
            </a:r>
            <a:r>
              <a:rPr lang="en-US" sz="3600" b="1" dirty="0" err="1">
                <a:solidFill>
                  <a:srgbClr val="FF0000"/>
                </a:solidFill>
              </a:rPr>
              <a:t>lectoescritura</a:t>
            </a:r>
            <a:r>
              <a:rPr lang="en-US" sz="3600" b="1" dirty="0">
                <a:solidFill>
                  <a:srgbClr val="FF0000"/>
                </a:solidFill>
              </a:rPr>
              <a:t> </a:t>
            </a:r>
            <a:r>
              <a:rPr lang="en-US" sz="3600" b="1" dirty="0" err="1">
                <a:solidFill>
                  <a:srgbClr val="FF0000"/>
                </a:solidFill>
              </a:rPr>
              <a:t>bilingüe</a:t>
            </a:r>
            <a:r>
              <a:rPr lang="en-US" sz="3600" b="1" dirty="0">
                <a:solidFill>
                  <a:srgbClr val="FF0000"/>
                </a:solidFill>
              </a:rPr>
              <a:t> (</a:t>
            </a:r>
            <a:r>
              <a:rPr lang="en-US" sz="3600" b="1" dirty="0" err="1">
                <a:solidFill>
                  <a:srgbClr val="FF0000"/>
                </a:solidFill>
              </a:rPr>
              <a:t>biliteracidad</a:t>
            </a:r>
            <a:r>
              <a:rPr lang="en-US" sz="3600" b="1" dirty="0">
                <a:solidFill>
                  <a:srgbClr val="FF0000"/>
                </a:solidFill>
              </a:rPr>
              <a:t>)	</a:t>
            </a:r>
          </a:p>
          <a:p>
            <a:pPr marL="0" marR="0">
              <a:spcBef>
                <a:spcPts val="0"/>
              </a:spcBef>
              <a:spcAft>
                <a:spcPts val="0"/>
              </a:spcAft>
            </a:pPr>
            <a:r>
              <a:rPr lang="en-US" sz="3600" dirty="0">
                <a:latin typeface="Cambria" panose="02040503050406030204" pitchFamily="18" charset="0"/>
                <a:ea typeface="MS Mincho" panose="02020609040205080304" pitchFamily="49" charset="-128"/>
                <a:cs typeface="Arial" panose="020B0604020202020204" pitchFamily="34" charset="0"/>
              </a:rPr>
              <a:t>					</a:t>
            </a:r>
            <a:endParaRPr lang="en-US" sz="3600" dirty="0">
              <a:effectLst/>
              <a:latin typeface="Cambria" panose="02040503050406030204" pitchFamily="18" charset="0"/>
              <a:ea typeface="MS Mincho" panose="02020609040205080304" pitchFamily="49" charset="-128"/>
              <a:cs typeface="Arial" panose="020B0604020202020204" pitchFamily="34" charset="0"/>
            </a:endParaRPr>
          </a:p>
        </p:txBody>
      </p:sp>
      <p:sp>
        <p:nvSpPr>
          <p:cNvPr id="3" name="Rectangle 2">
            <a:extLst>
              <a:ext uri="{FF2B5EF4-FFF2-40B4-BE49-F238E27FC236}">
                <a16:creationId xmlns:a16="http://schemas.microsoft.com/office/drawing/2014/main" id="{EB6CD8DF-AD76-4544-3CA0-3EBF24753E75}"/>
              </a:ext>
            </a:extLst>
          </p:cNvPr>
          <p:cNvSpPr/>
          <p:nvPr/>
        </p:nvSpPr>
        <p:spPr>
          <a:xfrm>
            <a:off x="323106" y="4849290"/>
            <a:ext cx="8373979" cy="5293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En </a:t>
            </a:r>
            <a:r>
              <a:rPr lang="en-US" sz="3200" b="1" dirty="0" err="1">
                <a:solidFill>
                  <a:schemeClr val="tx1"/>
                </a:solidFill>
              </a:rPr>
              <a:t>otras</a:t>
            </a:r>
            <a:r>
              <a:rPr lang="en-US" sz="3200" b="1" dirty="0">
                <a:solidFill>
                  <a:schemeClr val="tx1"/>
                </a:solidFill>
              </a:rPr>
              <a:t> palabras, </a:t>
            </a:r>
            <a:r>
              <a:rPr lang="en-US" sz="3200" b="1" dirty="0" err="1">
                <a:solidFill>
                  <a:schemeClr val="tx1"/>
                </a:solidFill>
              </a:rPr>
              <a:t>este</a:t>
            </a:r>
            <a:r>
              <a:rPr lang="en-US" sz="3200" b="1" dirty="0">
                <a:solidFill>
                  <a:schemeClr val="tx1"/>
                </a:solidFill>
              </a:rPr>
              <a:t> pilar </a:t>
            </a:r>
            <a:r>
              <a:rPr lang="en-US" sz="3200" b="1" dirty="0" err="1">
                <a:solidFill>
                  <a:schemeClr val="tx1"/>
                </a:solidFill>
              </a:rPr>
              <a:t>quiere</a:t>
            </a:r>
            <a:r>
              <a:rPr lang="en-US" sz="3200" b="1" dirty="0">
                <a:solidFill>
                  <a:schemeClr val="tx1"/>
                </a:solidFill>
              </a:rPr>
              <a:t> </a:t>
            </a:r>
            <a:r>
              <a:rPr lang="en-US" sz="3200" b="1" dirty="0" err="1">
                <a:solidFill>
                  <a:schemeClr val="tx1"/>
                </a:solidFill>
              </a:rPr>
              <a:t>decir</a:t>
            </a:r>
            <a:r>
              <a:rPr lang="en-US" sz="3200" b="1" dirty="0">
                <a:solidFill>
                  <a:schemeClr val="tx1"/>
                </a:solidFill>
              </a:rPr>
              <a:t>….</a:t>
            </a:r>
          </a:p>
        </p:txBody>
      </p:sp>
      <p:sp>
        <p:nvSpPr>
          <p:cNvPr id="4" name="Rectangle 3">
            <a:extLst>
              <a:ext uri="{FF2B5EF4-FFF2-40B4-BE49-F238E27FC236}">
                <a16:creationId xmlns:a16="http://schemas.microsoft.com/office/drawing/2014/main" id="{F8FA76D2-E4AE-750E-8A04-C7F01F5C9A10}"/>
              </a:ext>
            </a:extLst>
          </p:cNvPr>
          <p:cNvSpPr/>
          <p:nvPr/>
        </p:nvSpPr>
        <p:spPr>
          <a:xfrm>
            <a:off x="304800" y="5615571"/>
            <a:ext cx="8373979" cy="101550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3200" b="1" dirty="0">
                <a:solidFill>
                  <a:schemeClr val="tx1"/>
                </a:solidFill>
              </a:rPr>
              <a:t>Para poder cumplir con este pilar, los estudiantes necesitan….</a:t>
            </a:r>
            <a:endParaRPr lang="en-US" sz="3200" dirty="0">
              <a:solidFill>
                <a:schemeClr val="tx1"/>
              </a:solidFill>
            </a:endParaRPr>
          </a:p>
        </p:txBody>
      </p:sp>
    </p:spTree>
    <p:extLst>
      <p:ext uri="{BB962C8B-B14F-4D97-AF65-F5344CB8AC3E}">
        <p14:creationId xmlns:p14="http://schemas.microsoft.com/office/powerpoint/2010/main" val="181392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36306"/>
            <a:ext cx="9144000" cy="735013"/>
          </a:xfrm>
          <a:prstGeom prst="rect">
            <a:avLst/>
          </a:prstGeom>
        </p:spPr>
        <p:txBody>
          <a:bodyPr/>
          <a:lstStyle/>
          <a:p>
            <a:r>
              <a:rPr lang="en-US" sz="5400" b="1" dirty="0" err="1">
                <a:latin typeface="Calibri"/>
                <a:cs typeface="Calibri"/>
              </a:rPr>
              <a:t>Presentaciones</a:t>
            </a:r>
            <a:endParaRPr lang="en-US" sz="5400" b="1" dirty="0">
              <a:latin typeface="Calibri"/>
              <a:cs typeface="Calibri"/>
            </a:endParaRPr>
          </a:p>
        </p:txBody>
      </p:sp>
      <p:sp>
        <p:nvSpPr>
          <p:cNvPr id="8" name="Content Placeholder 2">
            <a:extLst>
              <a:ext uri="{FF2B5EF4-FFF2-40B4-BE49-F238E27FC236}">
                <a16:creationId xmlns:a16="http://schemas.microsoft.com/office/drawing/2014/main" id="{7EBD3B56-B664-8DFC-1A33-1B5632054181}"/>
              </a:ext>
            </a:extLst>
          </p:cNvPr>
          <p:cNvSpPr txBox="1">
            <a:spLocks/>
          </p:cNvSpPr>
          <p:nvPr/>
        </p:nvSpPr>
        <p:spPr>
          <a:xfrm>
            <a:off x="652558" y="1306783"/>
            <a:ext cx="8318914" cy="528319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000" b="1" dirty="0">
                <a:solidFill>
                  <a:srgbClr val="1225AC"/>
                </a:solidFill>
              </a:rPr>
              <a:t>Everett </a:t>
            </a:r>
          </a:p>
          <a:p>
            <a:r>
              <a:rPr lang="en-US" sz="4000" b="1" dirty="0">
                <a:solidFill>
                  <a:srgbClr val="1225AC"/>
                </a:solidFill>
              </a:rPr>
              <a:t>Edmonds</a:t>
            </a:r>
          </a:p>
          <a:p>
            <a:r>
              <a:rPr lang="en-US" sz="4000" b="1" dirty="0">
                <a:solidFill>
                  <a:srgbClr val="1225AC"/>
                </a:solidFill>
              </a:rPr>
              <a:t>Granger</a:t>
            </a:r>
          </a:p>
          <a:p>
            <a:r>
              <a:rPr lang="en-US" sz="4000" b="1" dirty="0">
                <a:solidFill>
                  <a:srgbClr val="1225AC"/>
                </a:solidFill>
              </a:rPr>
              <a:t>Highline</a:t>
            </a:r>
          </a:p>
          <a:p>
            <a:r>
              <a:rPr lang="en-US" sz="4000" b="1" dirty="0">
                <a:solidFill>
                  <a:srgbClr val="1225AC"/>
                </a:solidFill>
              </a:rPr>
              <a:t>Monroe</a:t>
            </a:r>
          </a:p>
          <a:p>
            <a:r>
              <a:rPr lang="en-US" sz="4000" b="1" dirty="0">
                <a:solidFill>
                  <a:srgbClr val="1225AC"/>
                </a:solidFill>
              </a:rPr>
              <a:t>Mount Vernon</a:t>
            </a:r>
          </a:p>
          <a:p>
            <a:r>
              <a:rPr lang="en-US" sz="4000" b="1" dirty="0">
                <a:solidFill>
                  <a:srgbClr val="1225AC"/>
                </a:solidFill>
              </a:rPr>
              <a:t>Mukilteo</a:t>
            </a:r>
          </a:p>
          <a:p>
            <a:pPr marL="457200" lvl="1" indent="0">
              <a:buNone/>
            </a:pPr>
            <a:endParaRPr lang="en-US" sz="3600" dirty="0"/>
          </a:p>
          <a:p>
            <a:pPr lvl="1"/>
            <a:endParaRPr lang="en-US" sz="3200" dirty="0"/>
          </a:p>
          <a:p>
            <a:pPr lvl="1"/>
            <a:endParaRPr lang="en-US" sz="3200" dirty="0"/>
          </a:p>
        </p:txBody>
      </p:sp>
      <p:pic>
        <p:nvPicPr>
          <p:cNvPr id="4" name="Picture 3" descr="Background pattern&#10;&#10;Description automatically generated">
            <a:extLst>
              <a:ext uri="{FF2B5EF4-FFF2-40B4-BE49-F238E27FC236}">
                <a16:creationId xmlns:a16="http://schemas.microsoft.com/office/drawing/2014/main" id="{E2EA4E0D-8E66-3A2F-15D7-17F1951EC7A8}"/>
              </a:ext>
            </a:extLst>
          </p:cNvPr>
          <p:cNvPicPr>
            <a:picLocks noChangeAspect="1"/>
          </p:cNvPicPr>
          <p:nvPr/>
        </p:nvPicPr>
        <p:blipFill>
          <a:blip r:embed="rId3"/>
          <a:stretch>
            <a:fillRect/>
          </a:stretch>
        </p:blipFill>
        <p:spPr>
          <a:xfrm>
            <a:off x="-149291" y="0"/>
            <a:ext cx="1903446" cy="1374085"/>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F21F5188-062C-AA4B-68F5-A2A6FE5E2109}"/>
              </a:ext>
            </a:extLst>
          </p:cNvPr>
          <p:cNvPicPr>
            <a:picLocks noChangeAspect="1"/>
          </p:cNvPicPr>
          <p:nvPr/>
        </p:nvPicPr>
        <p:blipFill>
          <a:blip r:embed="rId4"/>
          <a:stretch>
            <a:fillRect/>
          </a:stretch>
        </p:blipFill>
        <p:spPr>
          <a:xfrm>
            <a:off x="7479720" y="-218467"/>
            <a:ext cx="1491752" cy="1161610"/>
          </a:xfrm>
          <a:prstGeom prst="rect">
            <a:avLst/>
          </a:prstGeom>
        </p:spPr>
      </p:pic>
    </p:spTree>
    <p:extLst>
      <p:ext uri="{BB962C8B-B14F-4D97-AF65-F5344CB8AC3E}">
        <p14:creationId xmlns:p14="http://schemas.microsoft.com/office/powerpoint/2010/main" val="155807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BF776-F330-28CD-B98A-F449C6488BC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DCBFB37-441D-4B45-6AFA-57C8FF688EDB}"/>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1EC2BABF-FEE7-796A-708B-3903D8222E39}"/>
              </a:ext>
            </a:extLst>
          </p:cNvPr>
          <p:cNvSpPr>
            <a:spLocks noGrp="1"/>
          </p:cNvSpPr>
          <p:nvPr>
            <p:ph type="ftr" sz="quarter" idx="11"/>
          </p:nvPr>
        </p:nvSpPr>
        <p:spPr/>
        <p:txBody>
          <a:bodyPr/>
          <a:lstStyle/>
          <a:p>
            <a:endParaRPr lang="en-US"/>
          </a:p>
        </p:txBody>
      </p:sp>
      <p:pic>
        <p:nvPicPr>
          <p:cNvPr id="6" name="Picture 5" descr="A white rectangular object with black text&#10;&#10;AI-generated content may be incorrect.">
            <a:extLst>
              <a:ext uri="{FF2B5EF4-FFF2-40B4-BE49-F238E27FC236}">
                <a16:creationId xmlns:a16="http://schemas.microsoft.com/office/drawing/2014/main" id="{93D07D14-050C-C2C5-F7E7-ECD7ABB3EF76}"/>
              </a:ext>
            </a:extLst>
          </p:cNvPr>
          <p:cNvPicPr>
            <a:picLocks noChangeAspect="1"/>
          </p:cNvPicPr>
          <p:nvPr/>
        </p:nvPicPr>
        <p:blipFill>
          <a:blip r:embed="rId2"/>
          <a:stretch>
            <a:fillRect/>
          </a:stretch>
        </p:blipFill>
        <p:spPr>
          <a:xfrm rot="16200000">
            <a:off x="1185241" y="-688516"/>
            <a:ext cx="6991898" cy="8416443"/>
          </a:xfrm>
          <a:prstGeom prst="rect">
            <a:avLst/>
          </a:prstGeom>
        </p:spPr>
      </p:pic>
      <p:sp>
        <p:nvSpPr>
          <p:cNvPr id="7" name="TextBox 6">
            <a:extLst>
              <a:ext uri="{FF2B5EF4-FFF2-40B4-BE49-F238E27FC236}">
                <a16:creationId xmlns:a16="http://schemas.microsoft.com/office/drawing/2014/main" id="{938F16E7-B447-924B-20D4-349B57C1C01B}"/>
              </a:ext>
            </a:extLst>
          </p:cNvPr>
          <p:cNvSpPr txBox="1"/>
          <p:nvPr/>
        </p:nvSpPr>
        <p:spPr>
          <a:xfrm>
            <a:off x="94590" y="441432"/>
            <a:ext cx="1078950" cy="400110"/>
          </a:xfrm>
          <a:prstGeom prst="rect">
            <a:avLst/>
          </a:prstGeom>
          <a:noFill/>
        </p:spPr>
        <p:txBody>
          <a:bodyPr wrap="none" rtlCol="0">
            <a:spAutoFit/>
          </a:bodyPr>
          <a:lstStyle/>
          <a:p>
            <a:r>
              <a:rPr lang="en-US" sz="2000" b="1" dirty="0">
                <a:highlight>
                  <a:srgbClr val="FFFF00"/>
                </a:highlight>
              </a:rPr>
              <a:t>Página 5</a:t>
            </a:r>
          </a:p>
        </p:txBody>
      </p:sp>
      <p:sp>
        <p:nvSpPr>
          <p:cNvPr id="8" name="Frame 7">
            <a:extLst>
              <a:ext uri="{FF2B5EF4-FFF2-40B4-BE49-F238E27FC236}">
                <a16:creationId xmlns:a16="http://schemas.microsoft.com/office/drawing/2014/main" id="{05B2EFAE-C2DE-9168-DCC1-3E56F6953D18}"/>
              </a:ext>
            </a:extLst>
          </p:cNvPr>
          <p:cNvSpPr/>
          <p:nvPr/>
        </p:nvSpPr>
        <p:spPr>
          <a:xfrm>
            <a:off x="472968" y="930165"/>
            <a:ext cx="6101253" cy="2049517"/>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674A0B31-6263-9C67-7EC3-051C329CE6F1}"/>
              </a:ext>
            </a:extLst>
          </p:cNvPr>
          <p:cNvSpPr txBox="1"/>
          <p:nvPr/>
        </p:nvSpPr>
        <p:spPr>
          <a:xfrm>
            <a:off x="7189076" y="1261241"/>
            <a:ext cx="750526" cy="1600438"/>
          </a:xfrm>
          <a:prstGeom prst="rect">
            <a:avLst/>
          </a:prstGeom>
          <a:noFill/>
        </p:spPr>
        <p:txBody>
          <a:bodyPr wrap="none" rtlCol="0">
            <a:spAutoFit/>
          </a:bodyPr>
          <a:lstStyle/>
          <a:p>
            <a:r>
              <a:rPr lang="en-US" sz="8000" b="1" dirty="0">
                <a:solidFill>
                  <a:srgbClr val="FF0000"/>
                </a:solidFill>
              </a:rPr>
              <a:t>X</a:t>
            </a:r>
          </a:p>
          <a:p>
            <a:endParaRPr lang="en-US" dirty="0"/>
          </a:p>
        </p:txBody>
      </p:sp>
    </p:spTree>
    <p:extLst>
      <p:ext uri="{BB962C8B-B14F-4D97-AF65-F5344CB8AC3E}">
        <p14:creationId xmlns:p14="http://schemas.microsoft.com/office/powerpoint/2010/main" val="220312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03766-AA77-26A8-F690-459193497A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06754-1B66-B706-8A6E-7FBB93B86661}"/>
              </a:ext>
            </a:extLst>
          </p:cNvPr>
          <p:cNvSpPr>
            <a:spLocks noGrp="1"/>
          </p:cNvSpPr>
          <p:nvPr>
            <p:ph type="title" idx="4294967295"/>
          </p:nvPr>
        </p:nvSpPr>
        <p:spPr>
          <a:xfrm>
            <a:off x="0" y="274638"/>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257C590A-B20D-F5A1-70BB-3CF73A2CD8AB}"/>
              </a:ext>
            </a:extLst>
          </p:cNvPr>
          <p:cNvSpPr>
            <a:spLocks noGrp="1"/>
          </p:cNvSpPr>
          <p:nvPr>
            <p:ph idx="4294967295"/>
          </p:nvPr>
        </p:nvSpPr>
        <p:spPr>
          <a:xfrm>
            <a:off x="0" y="1246350"/>
            <a:ext cx="8939048" cy="4525963"/>
          </a:xfrm>
          <a:prstGeom prst="rect">
            <a:avLst/>
          </a:prstGeom>
        </p:spPr>
        <p:txBody>
          <a:bodyPr/>
          <a:lstStyle/>
          <a:p>
            <a:r>
              <a:rPr lang="en-US" sz="3600" dirty="0"/>
              <a:t>Los </a:t>
            </a:r>
            <a:r>
              <a:rPr lang="en-US" sz="3600" dirty="0" err="1"/>
              <a:t>estudiantes</a:t>
            </a:r>
            <a:r>
              <a:rPr lang="en-US" sz="3600" dirty="0"/>
              <a:t> </a:t>
            </a:r>
            <a:r>
              <a:rPr lang="en-US" sz="3600" dirty="0" err="1"/>
              <a:t>deben</a:t>
            </a:r>
            <a:r>
              <a:rPr lang="en-US" sz="3600" dirty="0"/>
              <a:t> </a:t>
            </a:r>
            <a:r>
              <a:rPr lang="en-US" sz="3600" dirty="0" err="1"/>
              <a:t>desarrollar</a:t>
            </a:r>
            <a:r>
              <a:rPr lang="en-US" sz="3600" dirty="0"/>
              <a:t> </a:t>
            </a:r>
            <a:r>
              <a:rPr lang="en-US" sz="3600" dirty="0" err="1"/>
              <a:t>el</a:t>
            </a:r>
            <a:r>
              <a:rPr lang="en-US" sz="3600" dirty="0"/>
              <a:t> </a:t>
            </a:r>
            <a:r>
              <a:rPr lang="en-US" sz="3600" dirty="0" err="1"/>
              <a:t>escuchar</a:t>
            </a:r>
            <a:r>
              <a:rPr lang="en-US" sz="3600" dirty="0"/>
              <a:t> y </a:t>
            </a:r>
            <a:r>
              <a:rPr lang="en-US" sz="3600" dirty="0" err="1"/>
              <a:t>hablar</a:t>
            </a:r>
            <a:r>
              <a:rPr lang="en-US" sz="3600" dirty="0"/>
              <a:t> (la </a:t>
            </a:r>
            <a:r>
              <a:rPr lang="en-US" sz="3600" dirty="0" err="1"/>
              <a:t>oralidad</a:t>
            </a:r>
            <a:r>
              <a:rPr lang="en-US" sz="3600" dirty="0"/>
              <a:t>) </a:t>
            </a:r>
            <a:r>
              <a:rPr lang="en-US" sz="3600" b="1" dirty="0" err="1">
                <a:solidFill>
                  <a:srgbClr val="00896F"/>
                </a:solidFill>
              </a:rPr>
              <a:t>en</a:t>
            </a:r>
            <a:r>
              <a:rPr lang="en-US" sz="3600" b="1" dirty="0">
                <a:solidFill>
                  <a:srgbClr val="00896F"/>
                </a:solidFill>
              </a:rPr>
              <a:t> </a:t>
            </a:r>
            <a:r>
              <a:rPr lang="en-US" sz="3600" b="1" dirty="0" err="1">
                <a:solidFill>
                  <a:srgbClr val="00896F"/>
                </a:solidFill>
              </a:rPr>
              <a:t>español</a:t>
            </a:r>
            <a:endParaRPr lang="en-US" sz="3600" b="1" dirty="0">
              <a:solidFill>
                <a:srgbClr val="00896F"/>
              </a:solidFill>
            </a:endParaRPr>
          </a:p>
          <a:p>
            <a:r>
              <a:rPr lang="en-US" sz="3600" dirty="0"/>
              <a:t>Los </a:t>
            </a:r>
            <a:r>
              <a:rPr lang="en-US" sz="3600" dirty="0" err="1"/>
              <a:t>estudiantes</a:t>
            </a:r>
            <a:r>
              <a:rPr lang="en-US" sz="3600" dirty="0"/>
              <a:t> </a:t>
            </a:r>
            <a:r>
              <a:rPr lang="en-US" sz="3600" dirty="0" err="1"/>
              <a:t>deben</a:t>
            </a:r>
            <a:r>
              <a:rPr lang="en-US" sz="3600" dirty="0"/>
              <a:t> </a:t>
            </a:r>
            <a:r>
              <a:rPr lang="en-US" sz="3600" dirty="0" err="1"/>
              <a:t>desarrollar</a:t>
            </a:r>
            <a:r>
              <a:rPr lang="en-US" sz="3600" dirty="0"/>
              <a:t> la </a:t>
            </a:r>
            <a:r>
              <a:rPr lang="en-US" sz="3600" dirty="0" err="1"/>
              <a:t>lectoescritura</a:t>
            </a:r>
            <a:r>
              <a:rPr lang="en-US" sz="3600" dirty="0"/>
              <a:t> </a:t>
            </a:r>
            <a:r>
              <a:rPr lang="en-US" sz="3600" b="1" dirty="0" err="1">
                <a:solidFill>
                  <a:srgbClr val="00896F"/>
                </a:solidFill>
              </a:rPr>
              <a:t>en</a:t>
            </a:r>
            <a:r>
              <a:rPr lang="en-US" sz="3600" b="1" dirty="0">
                <a:solidFill>
                  <a:srgbClr val="00896F"/>
                </a:solidFill>
              </a:rPr>
              <a:t> </a:t>
            </a:r>
            <a:r>
              <a:rPr lang="en-US" sz="3600" b="1" dirty="0" err="1">
                <a:solidFill>
                  <a:srgbClr val="00896F"/>
                </a:solidFill>
              </a:rPr>
              <a:t>español</a:t>
            </a:r>
            <a:endParaRPr lang="en-US" sz="3600" b="1" dirty="0">
              <a:solidFill>
                <a:srgbClr val="00896F"/>
              </a:solidFill>
            </a:endParaRPr>
          </a:p>
          <a:p>
            <a:r>
              <a:rPr lang="en-US" sz="3600" dirty="0"/>
              <a:t>Los </a:t>
            </a:r>
            <a:r>
              <a:rPr lang="en-US" sz="3600" dirty="0" err="1"/>
              <a:t>estudiantes</a:t>
            </a:r>
            <a:r>
              <a:rPr lang="en-US" sz="3600" dirty="0"/>
              <a:t> </a:t>
            </a:r>
            <a:r>
              <a:rPr lang="en-US" sz="3600" dirty="0" err="1"/>
              <a:t>deben</a:t>
            </a:r>
            <a:r>
              <a:rPr lang="en-US" sz="3600" dirty="0"/>
              <a:t> </a:t>
            </a:r>
            <a:r>
              <a:rPr lang="en-US" sz="3600" dirty="0" err="1"/>
              <a:t>desarrollar</a:t>
            </a:r>
            <a:r>
              <a:rPr lang="en-US" sz="3600" dirty="0"/>
              <a:t> </a:t>
            </a:r>
            <a:r>
              <a:rPr lang="en-US" sz="3600" dirty="0" err="1"/>
              <a:t>el</a:t>
            </a:r>
            <a:r>
              <a:rPr lang="en-US" sz="3600" dirty="0"/>
              <a:t> </a:t>
            </a:r>
            <a:r>
              <a:rPr lang="en-US" sz="3600" dirty="0" err="1"/>
              <a:t>escuchar</a:t>
            </a:r>
            <a:r>
              <a:rPr lang="en-US" sz="3600" dirty="0"/>
              <a:t> y </a:t>
            </a:r>
            <a:r>
              <a:rPr lang="en-US" sz="3600" dirty="0" err="1"/>
              <a:t>hablar</a:t>
            </a:r>
            <a:r>
              <a:rPr lang="en-US" sz="3600" dirty="0"/>
              <a:t> (la </a:t>
            </a:r>
            <a:r>
              <a:rPr lang="en-US" sz="3600" dirty="0" err="1"/>
              <a:t>oralidad</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endParaRPr lang="en-US" sz="3600" b="1" dirty="0">
              <a:solidFill>
                <a:srgbClr val="1225AC"/>
              </a:solidFill>
            </a:endParaRPr>
          </a:p>
          <a:p>
            <a:r>
              <a:rPr lang="en-US" sz="3600" dirty="0"/>
              <a:t>Los </a:t>
            </a:r>
            <a:r>
              <a:rPr lang="en-US" sz="3600" dirty="0" err="1"/>
              <a:t>estudiantes</a:t>
            </a:r>
            <a:r>
              <a:rPr lang="en-US" sz="3600" dirty="0"/>
              <a:t> </a:t>
            </a:r>
            <a:r>
              <a:rPr lang="en-US" sz="3600" dirty="0" err="1"/>
              <a:t>deben</a:t>
            </a:r>
            <a:r>
              <a:rPr lang="en-US" sz="3600" dirty="0"/>
              <a:t> </a:t>
            </a:r>
            <a:r>
              <a:rPr lang="en-US" sz="3600" dirty="0" err="1"/>
              <a:t>desarrollar</a:t>
            </a:r>
            <a:r>
              <a:rPr lang="en-US" sz="3600" dirty="0"/>
              <a:t> la </a:t>
            </a:r>
            <a:r>
              <a:rPr lang="en-US" sz="3600" dirty="0" err="1"/>
              <a:t>lectoescritura</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endParaRPr lang="en-US" sz="3600" b="1" dirty="0">
              <a:solidFill>
                <a:srgbClr val="1225AC"/>
              </a:solidFill>
            </a:endParaRPr>
          </a:p>
        </p:txBody>
      </p:sp>
    </p:spTree>
    <p:extLst>
      <p:ext uri="{BB962C8B-B14F-4D97-AF65-F5344CB8AC3E}">
        <p14:creationId xmlns:p14="http://schemas.microsoft.com/office/powerpoint/2010/main" val="3645173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2CA68-B5A6-575A-4ED7-9E71555177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E3783-1CCC-AC39-513F-B78F897CB1EA}"/>
              </a:ext>
            </a:extLst>
          </p:cNvPr>
          <p:cNvSpPr>
            <a:spLocks noGrp="1"/>
          </p:cNvSpPr>
          <p:nvPr>
            <p:ph type="title" idx="4294967295"/>
          </p:nvPr>
        </p:nvSpPr>
        <p:spPr>
          <a:xfrm>
            <a:off x="275772" y="129495"/>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B6ACB617-4BFD-0C1A-2408-5A7CEC8D8DE2}"/>
              </a:ext>
            </a:extLst>
          </p:cNvPr>
          <p:cNvSpPr>
            <a:spLocks noGrp="1"/>
          </p:cNvSpPr>
          <p:nvPr>
            <p:ph idx="4294967295"/>
          </p:nvPr>
        </p:nvSpPr>
        <p:spPr>
          <a:xfrm>
            <a:off x="0" y="1057666"/>
            <a:ext cx="8939048" cy="4525963"/>
          </a:xfrm>
          <a:prstGeom prst="rect">
            <a:avLst/>
          </a:prstGeom>
        </p:spPr>
        <p:txBody>
          <a:bodyPr/>
          <a:lstStyle/>
          <a:p>
            <a:r>
              <a:rPr lang="en-US" sz="3600" dirty="0"/>
              <a:t>Los </a:t>
            </a:r>
            <a:r>
              <a:rPr lang="en-US" sz="3600" dirty="0" err="1"/>
              <a:t>estudiantes</a:t>
            </a:r>
            <a:r>
              <a:rPr lang="en-US" sz="3600" dirty="0"/>
              <a:t> </a:t>
            </a:r>
            <a:r>
              <a:rPr lang="en-US" sz="3600" dirty="0" err="1"/>
              <a:t>requieren</a:t>
            </a:r>
            <a:r>
              <a:rPr lang="en-US" sz="3600" dirty="0"/>
              <a:t> de </a:t>
            </a:r>
            <a:r>
              <a:rPr lang="en-US" sz="3600" dirty="0" err="1"/>
              <a:t>tiempo</a:t>
            </a:r>
            <a:r>
              <a:rPr lang="en-US" sz="3600" dirty="0"/>
              <a:t> para </a:t>
            </a:r>
            <a:r>
              <a:rPr lang="en-US" sz="3600" dirty="0" err="1"/>
              <a:t>practicar</a:t>
            </a:r>
            <a:r>
              <a:rPr lang="en-US" sz="3600" dirty="0"/>
              <a:t> </a:t>
            </a:r>
            <a:r>
              <a:rPr lang="en-US" sz="3600" b="1" dirty="0" err="1">
                <a:solidFill>
                  <a:srgbClr val="00896F"/>
                </a:solidFill>
              </a:rPr>
              <a:t>el</a:t>
            </a:r>
            <a:r>
              <a:rPr lang="en-US" sz="3600" b="1" dirty="0">
                <a:solidFill>
                  <a:srgbClr val="00896F"/>
                </a:solidFill>
              </a:rPr>
              <a:t> </a:t>
            </a:r>
            <a:r>
              <a:rPr lang="en-US" sz="3600" b="1" dirty="0" err="1">
                <a:solidFill>
                  <a:srgbClr val="00896F"/>
                </a:solidFill>
              </a:rPr>
              <a:t>español</a:t>
            </a:r>
            <a:endParaRPr lang="en-US" sz="3600" b="1" dirty="0">
              <a:solidFill>
                <a:srgbClr val="00896F"/>
              </a:solidFill>
            </a:endParaRPr>
          </a:p>
          <a:p>
            <a:r>
              <a:rPr lang="en-US" sz="3600" dirty="0"/>
              <a:t>Los </a:t>
            </a:r>
            <a:r>
              <a:rPr lang="en-US" sz="3600" dirty="0" err="1"/>
              <a:t>estudiantes</a:t>
            </a:r>
            <a:r>
              <a:rPr lang="en-US" sz="3600" dirty="0"/>
              <a:t> </a:t>
            </a:r>
            <a:r>
              <a:rPr lang="en-US" sz="3600" dirty="0" err="1"/>
              <a:t>requieren</a:t>
            </a:r>
            <a:r>
              <a:rPr lang="en-US" sz="3600" dirty="0"/>
              <a:t> de </a:t>
            </a:r>
            <a:r>
              <a:rPr lang="en-US" sz="3600" dirty="0" err="1"/>
              <a:t>tiempo</a:t>
            </a:r>
            <a:r>
              <a:rPr lang="en-US" sz="3600" dirty="0"/>
              <a:t> para </a:t>
            </a:r>
            <a:r>
              <a:rPr lang="en-US" sz="3600" dirty="0" err="1"/>
              <a:t>practicar</a:t>
            </a:r>
            <a:r>
              <a:rPr lang="en-US" sz="3600" dirty="0"/>
              <a:t> </a:t>
            </a:r>
            <a:r>
              <a:rPr lang="en-US" sz="3600" b="1" dirty="0" err="1">
                <a:solidFill>
                  <a:srgbClr val="1225AC"/>
                </a:solidFill>
              </a:rPr>
              <a:t>el</a:t>
            </a:r>
            <a:r>
              <a:rPr lang="en-US" sz="3600" b="1" dirty="0">
                <a:solidFill>
                  <a:srgbClr val="1225AC"/>
                </a:solidFill>
              </a:rPr>
              <a:t> </a:t>
            </a:r>
            <a:r>
              <a:rPr lang="en-US" sz="3600" b="1" dirty="0" err="1">
                <a:solidFill>
                  <a:srgbClr val="1225AC"/>
                </a:solidFill>
              </a:rPr>
              <a:t>inglés</a:t>
            </a:r>
            <a:endParaRPr lang="en-US" sz="3600" b="1" dirty="0">
              <a:solidFill>
                <a:srgbClr val="1225AC"/>
              </a:solidFill>
            </a:endParaRPr>
          </a:p>
          <a:p>
            <a:r>
              <a:rPr lang="en-US" sz="3600" dirty="0"/>
              <a:t>Los </a:t>
            </a:r>
            <a:r>
              <a:rPr lang="en-US" sz="3600" dirty="0" err="1"/>
              <a:t>estudiantes</a:t>
            </a:r>
            <a:r>
              <a:rPr lang="en-US" sz="3600" dirty="0"/>
              <a:t> también </a:t>
            </a:r>
            <a:r>
              <a:rPr lang="en-US" sz="3600" dirty="0" err="1"/>
              <a:t>requieren</a:t>
            </a:r>
            <a:r>
              <a:rPr lang="en-US" sz="3600" dirty="0"/>
              <a:t> de </a:t>
            </a:r>
            <a:r>
              <a:rPr lang="en-US" sz="3600" dirty="0" err="1"/>
              <a:t>tiempo</a:t>
            </a:r>
            <a:r>
              <a:rPr lang="en-US" sz="3600" dirty="0"/>
              <a:t> y </a:t>
            </a:r>
            <a:r>
              <a:rPr lang="en-US" sz="3600" dirty="0" err="1"/>
              <a:t>espacio</a:t>
            </a:r>
            <a:r>
              <a:rPr lang="en-US" sz="3600" dirty="0"/>
              <a:t> para usar sus dos </a:t>
            </a:r>
            <a:r>
              <a:rPr lang="en-US" sz="3600" dirty="0" err="1"/>
              <a:t>lenguajes</a:t>
            </a:r>
            <a:r>
              <a:rPr lang="en-US" sz="3600" dirty="0"/>
              <a:t> </a:t>
            </a:r>
            <a:r>
              <a:rPr lang="en-US" sz="3600" dirty="0" err="1"/>
              <a:t>juntos</a:t>
            </a:r>
            <a:r>
              <a:rPr lang="en-US" sz="3600" dirty="0"/>
              <a:t> (i.e., usar </a:t>
            </a:r>
            <a:r>
              <a:rPr lang="en-US" sz="3600" b="1" dirty="0" err="1">
                <a:solidFill>
                  <a:srgbClr val="FFC000"/>
                </a:solidFill>
              </a:rPr>
              <a:t>el</a:t>
            </a:r>
            <a:r>
              <a:rPr lang="en-US" sz="3600" b="1" dirty="0">
                <a:solidFill>
                  <a:srgbClr val="FFC000"/>
                </a:solidFill>
              </a:rPr>
              <a:t> </a:t>
            </a:r>
            <a:r>
              <a:rPr lang="en-US" sz="3600" b="1" dirty="0" err="1">
                <a:solidFill>
                  <a:srgbClr val="FFC000"/>
                </a:solidFill>
              </a:rPr>
              <a:t>translenguaje</a:t>
            </a:r>
            <a:r>
              <a:rPr lang="en-US" sz="3600" dirty="0"/>
              <a:t>)</a:t>
            </a:r>
          </a:p>
        </p:txBody>
      </p:sp>
    </p:spTree>
    <p:extLst>
      <p:ext uri="{BB962C8B-B14F-4D97-AF65-F5344CB8AC3E}">
        <p14:creationId xmlns:p14="http://schemas.microsoft.com/office/powerpoint/2010/main" val="1881394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7FCBB-33A5-406E-7DE4-BB35D004E9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38C2B6-B11C-0596-DEAE-74842F4DE0D1}"/>
              </a:ext>
            </a:extLst>
          </p:cNvPr>
          <p:cNvSpPr txBox="1"/>
          <p:nvPr/>
        </p:nvSpPr>
        <p:spPr>
          <a:xfrm>
            <a:off x="178183" y="433137"/>
            <a:ext cx="8618706" cy="1200329"/>
          </a:xfrm>
          <a:prstGeom prst="rect">
            <a:avLst/>
          </a:prstGeom>
          <a:noFill/>
        </p:spPr>
        <p:txBody>
          <a:bodyPr wrap="none" rtlCol="0">
            <a:spAutoFit/>
          </a:bodyPr>
          <a:lstStyle/>
          <a:p>
            <a:r>
              <a:rPr lang="en-US" sz="3600" b="1" dirty="0"/>
              <a:t>Para </a:t>
            </a:r>
            <a:r>
              <a:rPr lang="en-US" sz="3600" b="1" dirty="0" err="1"/>
              <a:t>llegar</a:t>
            </a:r>
            <a:r>
              <a:rPr lang="en-US" sz="3600" b="1" dirty="0"/>
              <a:t> a la meta </a:t>
            </a:r>
            <a:r>
              <a:rPr lang="en-US" sz="3600" b="1" dirty="0" err="1"/>
              <a:t>abarcativa</a:t>
            </a:r>
            <a:r>
              <a:rPr lang="en-US" sz="3600" b="1" dirty="0"/>
              <a:t>, se </a:t>
            </a:r>
            <a:r>
              <a:rPr lang="en-US" sz="3600" b="1" dirty="0" err="1"/>
              <a:t>trabajan</a:t>
            </a:r>
            <a:r>
              <a:rPr lang="en-US" sz="3600" b="1" dirty="0"/>
              <a:t> </a:t>
            </a:r>
          </a:p>
          <a:p>
            <a:r>
              <a:rPr lang="en-US" sz="3600" b="1" dirty="0" err="1"/>
              <a:t>los</a:t>
            </a:r>
            <a:r>
              <a:rPr lang="en-US" sz="3600" b="1" dirty="0"/>
              <a:t> </a:t>
            </a:r>
            <a:r>
              <a:rPr lang="en-US" sz="3600" b="1" dirty="0" err="1"/>
              <a:t>tres</a:t>
            </a:r>
            <a:r>
              <a:rPr lang="en-US" sz="3600" b="1" dirty="0"/>
              <a:t> </a:t>
            </a:r>
            <a:r>
              <a:rPr lang="en-US" sz="3600" b="1" dirty="0" err="1"/>
              <a:t>pilares</a:t>
            </a:r>
            <a:r>
              <a:rPr lang="en-US" sz="3600" b="1" dirty="0"/>
              <a:t> de </a:t>
            </a:r>
            <a:r>
              <a:rPr lang="en-US" sz="3600" b="1" dirty="0" err="1"/>
              <a:t>los</a:t>
            </a:r>
            <a:r>
              <a:rPr lang="en-US" sz="3600" b="1" dirty="0"/>
              <a:t> </a:t>
            </a:r>
            <a:r>
              <a:rPr lang="en-US" sz="3600" b="1" dirty="0" err="1"/>
              <a:t>programas</a:t>
            </a:r>
            <a:r>
              <a:rPr lang="en-US" sz="3600" b="1" dirty="0"/>
              <a:t> </a:t>
            </a:r>
            <a:r>
              <a:rPr lang="en-US" sz="3600" b="1" dirty="0" err="1"/>
              <a:t>duales</a:t>
            </a:r>
            <a:endParaRPr lang="en-US" sz="3600" b="1" dirty="0"/>
          </a:p>
        </p:txBody>
      </p:sp>
      <p:sp>
        <p:nvSpPr>
          <p:cNvPr id="3" name="Rectangle 2">
            <a:extLst>
              <a:ext uri="{FF2B5EF4-FFF2-40B4-BE49-F238E27FC236}">
                <a16:creationId xmlns:a16="http://schemas.microsoft.com/office/drawing/2014/main" id="{BBB8D655-A4FA-549B-4B4F-474CB2929E77}"/>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123A7EA0-1191-0DDC-8F24-E59142F2E9F6}"/>
              </a:ext>
            </a:extLst>
          </p:cNvPr>
          <p:cNvSpPr txBox="1"/>
          <p:nvPr/>
        </p:nvSpPr>
        <p:spPr>
          <a:xfrm>
            <a:off x="7286171" y="2477409"/>
            <a:ext cx="1847389" cy="523220"/>
          </a:xfrm>
          <a:prstGeom prst="rect">
            <a:avLst/>
          </a:prstGeom>
          <a:noFill/>
        </p:spPr>
        <p:txBody>
          <a:bodyPr wrap="square" rtlCol="0">
            <a:spAutoFit/>
          </a:bodyPr>
          <a:lstStyle/>
          <a:p>
            <a:pPr algn="ctr"/>
            <a:r>
              <a:rPr lang="en-US" sz="2800" dirty="0">
                <a:highlight>
                  <a:srgbClr val="FFFF00"/>
                </a:highlight>
              </a:rPr>
              <a:t>Página 7</a:t>
            </a:r>
          </a:p>
        </p:txBody>
      </p:sp>
      <p:pic>
        <p:nvPicPr>
          <p:cNvPr id="8" name="Picture 7">
            <a:extLst>
              <a:ext uri="{FF2B5EF4-FFF2-40B4-BE49-F238E27FC236}">
                <a16:creationId xmlns:a16="http://schemas.microsoft.com/office/drawing/2014/main" id="{C8121B7A-460D-067B-1C98-DA033493A49D}"/>
              </a:ext>
            </a:extLst>
          </p:cNvPr>
          <p:cNvPicPr>
            <a:picLocks noChangeAspect="1"/>
          </p:cNvPicPr>
          <p:nvPr/>
        </p:nvPicPr>
        <p:blipFill>
          <a:blip r:embed="rId3"/>
          <a:stretch>
            <a:fillRect/>
          </a:stretch>
        </p:blipFill>
        <p:spPr>
          <a:xfrm>
            <a:off x="8001000" y="3509963"/>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FE8A52D9-B884-8843-DF1C-FA50A30139DA}"/>
              </a:ext>
            </a:extLst>
          </p:cNvPr>
          <p:cNvPicPr>
            <a:picLocks noChangeAspect="1"/>
          </p:cNvPicPr>
          <p:nvPr/>
        </p:nvPicPr>
        <p:blipFill>
          <a:blip r:embed="rId4"/>
          <a:stretch>
            <a:fillRect/>
          </a:stretch>
        </p:blipFill>
        <p:spPr>
          <a:xfrm>
            <a:off x="-188351" y="1770228"/>
            <a:ext cx="7772400" cy="3889067"/>
          </a:xfrm>
          <a:prstGeom prst="rect">
            <a:avLst/>
          </a:prstGeom>
        </p:spPr>
      </p:pic>
      <p:sp>
        <p:nvSpPr>
          <p:cNvPr id="7" name="TextBox 6">
            <a:extLst>
              <a:ext uri="{FF2B5EF4-FFF2-40B4-BE49-F238E27FC236}">
                <a16:creationId xmlns:a16="http://schemas.microsoft.com/office/drawing/2014/main" id="{5A9E7A74-E266-C1AC-3302-1E997CC31B63}"/>
              </a:ext>
            </a:extLst>
          </p:cNvPr>
          <p:cNvSpPr txBox="1"/>
          <p:nvPr/>
        </p:nvSpPr>
        <p:spPr>
          <a:xfrm>
            <a:off x="696686" y="5878286"/>
            <a:ext cx="4697440" cy="830997"/>
          </a:xfrm>
          <a:prstGeom prst="rect">
            <a:avLst/>
          </a:prstGeom>
          <a:noFill/>
        </p:spPr>
        <p:txBody>
          <a:bodyPr wrap="none" rtlCol="0">
            <a:spAutoFit/>
          </a:bodyPr>
          <a:lstStyle/>
          <a:p>
            <a:r>
              <a:rPr lang="en-US" sz="2400" dirty="0" err="1"/>
              <a:t>Biliteracia</a:t>
            </a:r>
            <a:r>
              <a:rPr lang="en-US" sz="2400" dirty="0"/>
              <a:t>=</a:t>
            </a:r>
            <a:r>
              <a:rPr lang="en-US" sz="2400" dirty="0" err="1"/>
              <a:t>biliteracidad</a:t>
            </a:r>
            <a:endParaRPr lang="en-US" sz="2400" dirty="0"/>
          </a:p>
          <a:p>
            <a:r>
              <a:rPr lang="en-US" sz="2400" dirty="0" err="1"/>
              <a:t>Biliteracia</a:t>
            </a:r>
            <a:r>
              <a:rPr lang="en-US" sz="2400" dirty="0"/>
              <a:t>= la </a:t>
            </a:r>
            <a:r>
              <a:rPr lang="en-US" sz="2400" dirty="0" err="1"/>
              <a:t>lectoescritura</a:t>
            </a:r>
            <a:r>
              <a:rPr lang="en-US" sz="2400" dirty="0"/>
              <a:t> </a:t>
            </a:r>
            <a:r>
              <a:rPr lang="en-US" sz="2400" dirty="0" err="1"/>
              <a:t>bilingüe</a:t>
            </a:r>
            <a:endParaRPr lang="en-US" sz="2400" dirty="0"/>
          </a:p>
        </p:txBody>
      </p:sp>
      <p:sp>
        <p:nvSpPr>
          <p:cNvPr id="10" name="Subtitle 9">
            <a:extLst>
              <a:ext uri="{FF2B5EF4-FFF2-40B4-BE49-F238E27FC236}">
                <a16:creationId xmlns:a16="http://schemas.microsoft.com/office/drawing/2014/main" id="{1A76212C-5D06-71AC-1884-911C0B8A6A18}"/>
              </a:ext>
            </a:extLst>
          </p:cNvPr>
          <p:cNvSpPr>
            <a:spLocks noGrp="1"/>
          </p:cNvSpPr>
          <p:nvPr>
            <p:ph type="subTitle" idx="1"/>
          </p:nvPr>
        </p:nvSpPr>
        <p:spPr/>
        <p:txBody>
          <a:bodyPr/>
          <a:lstStyle/>
          <a:p>
            <a:endParaRPr lang="en-US"/>
          </a:p>
        </p:txBody>
      </p:sp>
      <p:sp>
        <p:nvSpPr>
          <p:cNvPr id="5" name="Donut 4">
            <a:extLst>
              <a:ext uri="{FF2B5EF4-FFF2-40B4-BE49-F238E27FC236}">
                <a16:creationId xmlns:a16="http://schemas.microsoft.com/office/drawing/2014/main" id="{B96AD1BF-89ED-6B69-BCAB-4758EEBEABEA}"/>
              </a:ext>
            </a:extLst>
          </p:cNvPr>
          <p:cNvSpPr/>
          <p:nvPr/>
        </p:nvSpPr>
        <p:spPr>
          <a:xfrm>
            <a:off x="2801255" y="1955799"/>
            <a:ext cx="1625600" cy="3501565"/>
          </a:xfrm>
          <a:prstGeom prst="donut">
            <a:avLst>
              <a:gd name="adj" fmla="val 2111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81970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46CC9-B02C-B27C-96A2-C419EF32032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0D2FE07-04B4-8BA1-F9CB-916EAD66CCF7}"/>
              </a:ext>
            </a:extLst>
          </p:cNvPr>
          <p:cNvPicPr>
            <a:picLocks noChangeAspect="1"/>
          </p:cNvPicPr>
          <p:nvPr/>
        </p:nvPicPr>
        <p:blipFill>
          <a:blip r:embed="rId3"/>
          <a:stretch>
            <a:fillRect/>
          </a:stretch>
        </p:blipFill>
        <p:spPr>
          <a:xfrm>
            <a:off x="7715308" y="214291"/>
            <a:ext cx="1023188" cy="1324354"/>
          </a:xfrm>
          <a:prstGeom prst="rect">
            <a:avLst/>
          </a:prstGeom>
        </p:spPr>
      </p:pic>
      <p:sp>
        <p:nvSpPr>
          <p:cNvPr id="2" name="TextBox 1">
            <a:extLst>
              <a:ext uri="{FF2B5EF4-FFF2-40B4-BE49-F238E27FC236}">
                <a16:creationId xmlns:a16="http://schemas.microsoft.com/office/drawing/2014/main" id="{4779D460-EE65-3F34-3881-57F5B879FE99}"/>
              </a:ext>
            </a:extLst>
          </p:cNvPr>
          <p:cNvSpPr txBox="1"/>
          <p:nvPr/>
        </p:nvSpPr>
        <p:spPr>
          <a:xfrm>
            <a:off x="119921" y="186072"/>
            <a:ext cx="7546810" cy="707886"/>
          </a:xfrm>
          <a:prstGeom prst="rect">
            <a:avLst/>
          </a:prstGeom>
          <a:noFill/>
        </p:spPr>
        <p:txBody>
          <a:bodyPr wrap="none" rtlCol="0">
            <a:spAutoFit/>
          </a:bodyPr>
          <a:lstStyle/>
          <a:p>
            <a:r>
              <a:rPr lang="en-US" sz="4000" b="1" dirty="0"/>
              <a:t>Las </a:t>
            </a:r>
            <a:r>
              <a:rPr lang="en-US" sz="4000" b="1" dirty="0" err="1"/>
              <a:t>metas</a:t>
            </a:r>
            <a:r>
              <a:rPr lang="en-US" sz="4000" b="1" dirty="0"/>
              <a:t> de </a:t>
            </a:r>
            <a:r>
              <a:rPr lang="en-US" sz="4000" b="1" dirty="0" err="1"/>
              <a:t>los</a:t>
            </a:r>
            <a:r>
              <a:rPr lang="en-US" sz="4000" b="1" dirty="0"/>
              <a:t> </a:t>
            </a:r>
            <a:r>
              <a:rPr lang="en-US" sz="4000" b="1" dirty="0" err="1"/>
              <a:t>programas</a:t>
            </a:r>
            <a:r>
              <a:rPr lang="en-US" sz="4000" b="1" dirty="0"/>
              <a:t> </a:t>
            </a:r>
            <a:r>
              <a:rPr lang="en-US" sz="4000" b="1" dirty="0" err="1"/>
              <a:t>duales</a:t>
            </a:r>
            <a:endParaRPr lang="en-US" sz="4000" b="1" dirty="0"/>
          </a:p>
        </p:txBody>
      </p:sp>
      <p:sp>
        <p:nvSpPr>
          <p:cNvPr id="9" name="TextBox 8">
            <a:extLst>
              <a:ext uri="{FF2B5EF4-FFF2-40B4-BE49-F238E27FC236}">
                <a16:creationId xmlns:a16="http://schemas.microsoft.com/office/drawing/2014/main" id="{8647BFA2-A588-9356-BC54-22D1D81F2022}"/>
              </a:ext>
            </a:extLst>
          </p:cNvPr>
          <p:cNvSpPr txBox="1"/>
          <p:nvPr/>
        </p:nvSpPr>
        <p:spPr>
          <a:xfrm>
            <a:off x="87996" y="959783"/>
            <a:ext cx="8844197" cy="4154984"/>
          </a:xfrm>
          <a:prstGeom prst="rect">
            <a:avLst/>
          </a:prstGeom>
          <a:noFill/>
        </p:spPr>
        <p:txBody>
          <a:bodyPr wrap="square">
            <a:spAutoFit/>
          </a:bodyPr>
          <a:lstStyle/>
          <a:p>
            <a:r>
              <a:rPr lang="en-US" sz="3200" b="1" dirty="0"/>
              <a:t>"...</a:t>
            </a:r>
            <a:r>
              <a:rPr lang="en-US" sz="3200" dirty="0"/>
              <a:t>El </a:t>
            </a:r>
            <a:r>
              <a:rPr lang="en-US" sz="3200" dirty="0" err="1"/>
              <a:t>término</a:t>
            </a:r>
            <a:r>
              <a:rPr lang="en-US" sz="3200" dirty="0"/>
              <a:t> </a:t>
            </a:r>
            <a:r>
              <a:rPr lang="en-US" sz="3200" dirty="0" err="1"/>
              <a:t>lenguaje</a:t>
            </a:r>
            <a:r>
              <a:rPr lang="en-US" sz="3200" dirty="0"/>
              <a:t> dual se </a:t>
            </a:r>
            <a:r>
              <a:rPr lang="en-US" sz="3200" dirty="0" err="1"/>
              <a:t>refiere</a:t>
            </a:r>
            <a:r>
              <a:rPr lang="en-US" sz="3200" dirty="0"/>
              <a:t> a </a:t>
            </a:r>
            <a:r>
              <a:rPr lang="en-US" sz="3200" dirty="0" err="1"/>
              <a:t>cualquier</a:t>
            </a:r>
            <a:r>
              <a:rPr lang="en-US" sz="3200" dirty="0"/>
              <a:t> </a:t>
            </a:r>
            <a:r>
              <a:rPr lang="en-US" sz="3200" dirty="0" err="1"/>
              <a:t>programa</a:t>
            </a:r>
            <a:r>
              <a:rPr lang="en-US" sz="3200" dirty="0"/>
              <a:t> que les </a:t>
            </a:r>
            <a:r>
              <a:rPr lang="en-US" sz="3200" dirty="0" err="1"/>
              <a:t>ofrece</a:t>
            </a:r>
            <a:r>
              <a:rPr lang="en-US" sz="3200" dirty="0"/>
              <a:t> a </a:t>
            </a:r>
            <a:r>
              <a:rPr lang="en-US" sz="3200" dirty="0" err="1"/>
              <a:t>todos</a:t>
            </a:r>
            <a:r>
              <a:rPr lang="en-US" sz="3200" dirty="0"/>
              <a:t> </a:t>
            </a:r>
            <a:r>
              <a:rPr lang="en-US" sz="3200" dirty="0" err="1"/>
              <a:t>los</a:t>
            </a:r>
            <a:r>
              <a:rPr lang="en-US" sz="3200" dirty="0"/>
              <a:t> </a:t>
            </a:r>
            <a:r>
              <a:rPr lang="en-US" sz="3200" dirty="0" err="1"/>
              <a:t>estudiantes</a:t>
            </a:r>
            <a:r>
              <a:rPr lang="en-US" sz="3200" dirty="0"/>
              <a:t> </a:t>
            </a:r>
            <a:r>
              <a:rPr lang="en-US" sz="3200" b="1" dirty="0" err="1"/>
              <a:t>instrucción</a:t>
            </a:r>
            <a:r>
              <a:rPr lang="en-US" sz="3200" b="1" dirty="0"/>
              <a:t> de  </a:t>
            </a:r>
            <a:r>
              <a:rPr lang="en-US" sz="3200" b="1" dirty="0" err="1"/>
              <a:t>lectoescritura</a:t>
            </a:r>
            <a:r>
              <a:rPr lang="en-US" sz="3200" b="1" dirty="0"/>
              <a:t>  e </a:t>
            </a:r>
            <a:r>
              <a:rPr lang="en-US" sz="3200" b="1" dirty="0" err="1"/>
              <a:t>instrucción</a:t>
            </a:r>
            <a:r>
              <a:rPr lang="en-US" sz="3200" b="1" dirty="0"/>
              <a:t> de </a:t>
            </a:r>
            <a:r>
              <a:rPr lang="en-US" sz="3200" b="1" dirty="0" err="1"/>
              <a:t>contenido</a:t>
            </a:r>
            <a:r>
              <a:rPr lang="en-US" sz="3200" b="1" dirty="0"/>
              <a:t> </a:t>
            </a:r>
            <a:r>
              <a:rPr lang="en-US" sz="3200" dirty="0"/>
              <a:t>a </a:t>
            </a:r>
            <a:r>
              <a:rPr lang="en-US" sz="3200" dirty="0" err="1"/>
              <a:t>través</a:t>
            </a:r>
            <a:r>
              <a:rPr lang="en-US" sz="3200" dirty="0"/>
              <a:t> de dos </a:t>
            </a:r>
            <a:r>
              <a:rPr lang="en-US" sz="3200" dirty="0" err="1"/>
              <a:t>idiomas</a:t>
            </a:r>
            <a:r>
              <a:rPr lang="en-US" sz="3200" dirty="0"/>
              <a:t>, y que </a:t>
            </a:r>
            <a:r>
              <a:rPr lang="en-US" sz="3200" dirty="0" err="1"/>
              <a:t>promueve</a:t>
            </a:r>
            <a:r>
              <a:rPr lang="en-US" sz="3200" dirty="0"/>
              <a:t> </a:t>
            </a:r>
            <a:r>
              <a:rPr lang="en-US" sz="3200" dirty="0" err="1"/>
              <a:t>el</a:t>
            </a:r>
            <a:r>
              <a:rPr lang="en-US" sz="3200" dirty="0"/>
              <a:t> </a:t>
            </a:r>
            <a:r>
              <a:rPr lang="en-US" sz="3200" dirty="0" err="1"/>
              <a:t>bilingüismo</a:t>
            </a:r>
            <a:r>
              <a:rPr lang="en-US" sz="3200" dirty="0"/>
              <a:t> y la </a:t>
            </a:r>
            <a:r>
              <a:rPr lang="en-US" sz="3200" dirty="0" err="1"/>
              <a:t>lectoescritura</a:t>
            </a:r>
            <a:r>
              <a:rPr lang="en-US" sz="3200" dirty="0"/>
              <a:t> </a:t>
            </a:r>
            <a:r>
              <a:rPr lang="en-US" sz="3200" dirty="0" err="1"/>
              <a:t>bilingüe</a:t>
            </a:r>
            <a:r>
              <a:rPr lang="en-US" sz="3200" dirty="0"/>
              <a:t> (</a:t>
            </a:r>
            <a:r>
              <a:rPr lang="en-US" sz="3200" dirty="0" err="1"/>
              <a:t>biliteracidad</a:t>
            </a:r>
            <a:r>
              <a:rPr lang="en-US" sz="3200" dirty="0"/>
              <a:t>), </a:t>
            </a:r>
            <a:r>
              <a:rPr lang="en-US" sz="3200" b="1" dirty="0" err="1">
                <a:solidFill>
                  <a:srgbClr val="FF0000"/>
                </a:solidFill>
              </a:rPr>
              <a:t>el</a:t>
            </a:r>
            <a:r>
              <a:rPr lang="en-US" sz="3200" b="1" dirty="0">
                <a:solidFill>
                  <a:srgbClr val="FF0000"/>
                </a:solidFill>
              </a:rPr>
              <a:t> </a:t>
            </a:r>
            <a:r>
              <a:rPr lang="en-US" sz="3200" b="1" dirty="0" err="1">
                <a:solidFill>
                  <a:srgbClr val="FF0000"/>
                </a:solidFill>
              </a:rPr>
              <a:t>rendimiento</a:t>
            </a:r>
            <a:r>
              <a:rPr lang="en-US" sz="3200" b="1" dirty="0">
                <a:solidFill>
                  <a:srgbClr val="FF0000"/>
                </a:solidFill>
              </a:rPr>
              <a:t> </a:t>
            </a:r>
            <a:r>
              <a:rPr lang="en-US" sz="3200" b="1" dirty="0" err="1">
                <a:solidFill>
                  <a:srgbClr val="FF0000"/>
                </a:solidFill>
              </a:rPr>
              <a:t>académico</a:t>
            </a:r>
            <a:r>
              <a:rPr lang="en-US" sz="3200" b="1" dirty="0">
                <a:solidFill>
                  <a:srgbClr val="FF0000"/>
                </a:solidFill>
              </a:rPr>
              <a:t> a </a:t>
            </a:r>
            <a:r>
              <a:rPr lang="en-US" sz="3200" b="1" dirty="0" err="1">
                <a:solidFill>
                  <a:srgbClr val="FF0000"/>
                </a:solidFill>
              </a:rPr>
              <a:t>nivel</a:t>
            </a:r>
            <a:r>
              <a:rPr lang="en-US" sz="3200" b="1" dirty="0">
                <a:solidFill>
                  <a:srgbClr val="FF0000"/>
                </a:solidFill>
              </a:rPr>
              <a:t> de </a:t>
            </a:r>
            <a:r>
              <a:rPr lang="en-US" sz="3200" b="1" dirty="0" err="1">
                <a:solidFill>
                  <a:srgbClr val="FF0000"/>
                </a:solidFill>
              </a:rPr>
              <a:t>grado</a:t>
            </a:r>
            <a:r>
              <a:rPr lang="en-US" sz="3600" b="1" dirty="0">
                <a:solidFill>
                  <a:srgbClr val="FF0000"/>
                </a:solidFill>
              </a:rPr>
              <a:t>	</a:t>
            </a:r>
          </a:p>
          <a:p>
            <a:pPr marL="0" marR="0">
              <a:spcBef>
                <a:spcPts val="0"/>
              </a:spcBef>
              <a:spcAft>
                <a:spcPts val="0"/>
              </a:spcAft>
            </a:pPr>
            <a:r>
              <a:rPr lang="en-US" sz="3600" dirty="0">
                <a:latin typeface="Cambria" panose="02040503050406030204" pitchFamily="18" charset="0"/>
                <a:ea typeface="MS Mincho" panose="02020609040205080304" pitchFamily="49" charset="-128"/>
                <a:cs typeface="Arial" panose="020B0604020202020204" pitchFamily="34" charset="0"/>
              </a:rPr>
              <a:t>					</a:t>
            </a:r>
            <a:endParaRPr lang="en-US" sz="3600" dirty="0">
              <a:effectLst/>
              <a:latin typeface="Cambria" panose="02040503050406030204" pitchFamily="18" charset="0"/>
              <a:ea typeface="MS Mincho" panose="02020609040205080304" pitchFamily="49" charset="-128"/>
              <a:cs typeface="Arial" panose="020B0604020202020204" pitchFamily="34" charset="0"/>
            </a:endParaRPr>
          </a:p>
        </p:txBody>
      </p:sp>
      <p:sp>
        <p:nvSpPr>
          <p:cNvPr id="3" name="Rectangle 2">
            <a:extLst>
              <a:ext uri="{FF2B5EF4-FFF2-40B4-BE49-F238E27FC236}">
                <a16:creationId xmlns:a16="http://schemas.microsoft.com/office/drawing/2014/main" id="{E0A5A60D-6FE4-BDCF-9945-F933D78564A2}"/>
              </a:ext>
            </a:extLst>
          </p:cNvPr>
          <p:cNvSpPr/>
          <p:nvPr/>
        </p:nvSpPr>
        <p:spPr>
          <a:xfrm>
            <a:off x="323106" y="4588036"/>
            <a:ext cx="8373979" cy="5293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En </a:t>
            </a:r>
            <a:r>
              <a:rPr lang="en-US" sz="3200" b="1" dirty="0" err="1">
                <a:solidFill>
                  <a:schemeClr val="tx1"/>
                </a:solidFill>
              </a:rPr>
              <a:t>otras</a:t>
            </a:r>
            <a:r>
              <a:rPr lang="en-US" sz="3200" b="1" dirty="0">
                <a:solidFill>
                  <a:schemeClr val="tx1"/>
                </a:solidFill>
              </a:rPr>
              <a:t> palabras, </a:t>
            </a:r>
            <a:r>
              <a:rPr lang="en-US" sz="3200" b="1" dirty="0" err="1">
                <a:solidFill>
                  <a:schemeClr val="tx1"/>
                </a:solidFill>
              </a:rPr>
              <a:t>este</a:t>
            </a:r>
            <a:r>
              <a:rPr lang="en-US" sz="3200" b="1" dirty="0">
                <a:solidFill>
                  <a:schemeClr val="tx1"/>
                </a:solidFill>
              </a:rPr>
              <a:t> pilar </a:t>
            </a:r>
            <a:r>
              <a:rPr lang="en-US" sz="3200" b="1" dirty="0" err="1">
                <a:solidFill>
                  <a:schemeClr val="tx1"/>
                </a:solidFill>
              </a:rPr>
              <a:t>quiere</a:t>
            </a:r>
            <a:r>
              <a:rPr lang="en-US" sz="3200" b="1" dirty="0">
                <a:solidFill>
                  <a:schemeClr val="tx1"/>
                </a:solidFill>
              </a:rPr>
              <a:t> </a:t>
            </a:r>
            <a:r>
              <a:rPr lang="en-US" sz="3200" b="1" dirty="0" err="1">
                <a:solidFill>
                  <a:schemeClr val="tx1"/>
                </a:solidFill>
              </a:rPr>
              <a:t>decir</a:t>
            </a:r>
            <a:r>
              <a:rPr lang="en-US" sz="3200" b="1" dirty="0">
                <a:solidFill>
                  <a:schemeClr val="tx1"/>
                </a:solidFill>
              </a:rPr>
              <a:t>….</a:t>
            </a:r>
          </a:p>
        </p:txBody>
      </p:sp>
      <p:sp>
        <p:nvSpPr>
          <p:cNvPr id="4" name="Rectangle 3">
            <a:extLst>
              <a:ext uri="{FF2B5EF4-FFF2-40B4-BE49-F238E27FC236}">
                <a16:creationId xmlns:a16="http://schemas.microsoft.com/office/drawing/2014/main" id="{2ADC24A5-9B29-905B-2B27-0F7B50A29E95}"/>
              </a:ext>
            </a:extLst>
          </p:cNvPr>
          <p:cNvSpPr/>
          <p:nvPr/>
        </p:nvSpPr>
        <p:spPr>
          <a:xfrm>
            <a:off x="304800" y="5383342"/>
            <a:ext cx="8373979" cy="101550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3200" b="1" dirty="0">
                <a:solidFill>
                  <a:schemeClr val="tx1"/>
                </a:solidFill>
              </a:rPr>
              <a:t>Para poder cumplir con este pilar, los estudiantes necesitan….</a:t>
            </a:r>
            <a:endParaRPr lang="en-US" sz="3200" dirty="0">
              <a:solidFill>
                <a:schemeClr val="tx1"/>
              </a:solidFill>
            </a:endParaRPr>
          </a:p>
        </p:txBody>
      </p:sp>
    </p:spTree>
    <p:extLst>
      <p:ext uri="{BB962C8B-B14F-4D97-AF65-F5344CB8AC3E}">
        <p14:creationId xmlns:p14="http://schemas.microsoft.com/office/powerpoint/2010/main" val="95442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A1074-48E2-C19C-79BA-C44E1A98A0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BC780-57D4-4052-F00B-1B81C4FA9E4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3A39122-FA0B-7D39-3469-021E8E023B56}"/>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6D8A5D9E-1260-41F4-8FC1-EADBD0F818E3}"/>
              </a:ext>
            </a:extLst>
          </p:cNvPr>
          <p:cNvSpPr>
            <a:spLocks noGrp="1"/>
          </p:cNvSpPr>
          <p:nvPr>
            <p:ph type="ftr" sz="quarter" idx="11"/>
          </p:nvPr>
        </p:nvSpPr>
        <p:spPr/>
        <p:txBody>
          <a:bodyPr/>
          <a:lstStyle/>
          <a:p>
            <a:endParaRPr lang="en-US"/>
          </a:p>
        </p:txBody>
      </p:sp>
      <p:pic>
        <p:nvPicPr>
          <p:cNvPr id="6" name="Picture 5" descr="A white rectangular object with black text&#10;&#10;AI-generated content may be incorrect.">
            <a:extLst>
              <a:ext uri="{FF2B5EF4-FFF2-40B4-BE49-F238E27FC236}">
                <a16:creationId xmlns:a16="http://schemas.microsoft.com/office/drawing/2014/main" id="{276FA9D1-B9AD-3C4E-572F-C73AECF2B9A5}"/>
              </a:ext>
            </a:extLst>
          </p:cNvPr>
          <p:cNvPicPr>
            <a:picLocks noChangeAspect="1"/>
          </p:cNvPicPr>
          <p:nvPr/>
        </p:nvPicPr>
        <p:blipFill>
          <a:blip r:embed="rId2"/>
          <a:stretch>
            <a:fillRect/>
          </a:stretch>
        </p:blipFill>
        <p:spPr>
          <a:xfrm rot="16200000">
            <a:off x="1185241" y="-688516"/>
            <a:ext cx="6991898" cy="8416443"/>
          </a:xfrm>
          <a:prstGeom prst="rect">
            <a:avLst/>
          </a:prstGeom>
        </p:spPr>
      </p:pic>
      <p:sp>
        <p:nvSpPr>
          <p:cNvPr id="7" name="TextBox 6">
            <a:extLst>
              <a:ext uri="{FF2B5EF4-FFF2-40B4-BE49-F238E27FC236}">
                <a16:creationId xmlns:a16="http://schemas.microsoft.com/office/drawing/2014/main" id="{EDBF3B2E-4DDF-9DB7-B334-D98A5BA15B6D}"/>
              </a:ext>
            </a:extLst>
          </p:cNvPr>
          <p:cNvSpPr txBox="1"/>
          <p:nvPr/>
        </p:nvSpPr>
        <p:spPr>
          <a:xfrm>
            <a:off x="94590" y="441432"/>
            <a:ext cx="1078950" cy="400110"/>
          </a:xfrm>
          <a:prstGeom prst="rect">
            <a:avLst/>
          </a:prstGeom>
          <a:noFill/>
        </p:spPr>
        <p:txBody>
          <a:bodyPr wrap="none" rtlCol="0">
            <a:spAutoFit/>
          </a:bodyPr>
          <a:lstStyle/>
          <a:p>
            <a:r>
              <a:rPr lang="en-US" sz="2000" b="1" dirty="0">
                <a:highlight>
                  <a:srgbClr val="FFFF00"/>
                </a:highlight>
              </a:rPr>
              <a:t>Página 5</a:t>
            </a:r>
          </a:p>
        </p:txBody>
      </p:sp>
      <p:sp>
        <p:nvSpPr>
          <p:cNvPr id="8" name="Frame 7">
            <a:extLst>
              <a:ext uri="{FF2B5EF4-FFF2-40B4-BE49-F238E27FC236}">
                <a16:creationId xmlns:a16="http://schemas.microsoft.com/office/drawing/2014/main" id="{957B19FE-6E68-5D9B-AF89-0FB3D4D32198}"/>
              </a:ext>
            </a:extLst>
          </p:cNvPr>
          <p:cNvSpPr/>
          <p:nvPr/>
        </p:nvSpPr>
        <p:spPr>
          <a:xfrm>
            <a:off x="457202" y="2664373"/>
            <a:ext cx="6101253" cy="2175651"/>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119E5308-541F-A52D-D520-066569F5EAC9}"/>
              </a:ext>
            </a:extLst>
          </p:cNvPr>
          <p:cNvSpPr txBox="1"/>
          <p:nvPr/>
        </p:nvSpPr>
        <p:spPr>
          <a:xfrm>
            <a:off x="7189076" y="3263467"/>
            <a:ext cx="750526" cy="1600438"/>
          </a:xfrm>
          <a:prstGeom prst="rect">
            <a:avLst/>
          </a:prstGeom>
          <a:noFill/>
        </p:spPr>
        <p:txBody>
          <a:bodyPr wrap="none" rtlCol="0">
            <a:spAutoFit/>
          </a:bodyPr>
          <a:lstStyle/>
          <a:p>
            <a:r>
              <a:rPr lang="en-US" sz="8000" b="1" dirty="0">
                <a:solidFill>
                  <a:srgbClr val="FF0000"/>
                </a:solidFill>
              </a:rPr>
              <a:t>X</a:t>
            </a:r>
          </a:p>
          <a:p>
            <a:endParaRPr lang="en-US" dirty="0"/>
          </a:p>
        </p:txBody>
      </p:sp>
    </p:spTree>
    <p:extLst>
      <p:ext uri="{BB962C8B-B14F-4D97-AF65-F5344CB8AC3E}">
        <p14:creationId xmlns:p14="http://schemas.microsoft.com/office/powerpoint/2010/main" val="9682034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8206B-F955-A660-2907-0C5BA9BBC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EEA68-D77D-ECE8-FEF0-E96B6657D87D}"/>
              </a:ext>
            </a:extLst>
          </p:cNvPr>
          <p:cNvSpPr>
            <a:spLocks noGrp="1"/>
          </p:cNvSpPr>
          <p:nvPr>
            <p:ph type="title" idx="4294967295"/>
          </p:nvPr>
        </p:nvSpPr>
        <p:spPr>
          <a:xfrm>
            <a:off x="275772" y="129495"/>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6B0A4CD3-DF8F-779C-AFE2-6510E8B303BD}"/>
              </a:ext>
            </a:extLst>
          </p:cNvPr>
          <p:cNvSpPr>
            <a:spLocks noGrp="1"/>
          </p:cNvSpPr>
          <p:nvPr>
            <p:ph idx="4294967295"/>
          </p:nvPr>
        </p:nvSpPr>
        <p:spPr>
          <a:xfrm>
            <a:off x="0" y="970581"/>
            <a:ext cx="8939048" cy="4525963"/>
          </a:xfrm>
          <a:prstGeom prst="rect">
            <a:avLst/>
          </a:prstGeom>
        </p:spPr>
        <p:txBody>
          <a:bodyPr/>
          <a:lstStyle/>
          <a:p>
            <a:r>
              <a:rPr lang="en-US" sz="3600" dirty="0"/>
              <a:t>Los </a:t>
            </a:r>
            <a:r>
              <a:rPr lang="en-US" sz="3600" dirty="0" err="1"/>
              <a:t>estudiantes</a:t>
            </a:r>
            <a:r>
              <a:rPr lang="en-US" sz="3600" dirty="0"/>
              <a:t> </a:t>
            </a:r>
            <a:r>
              <a:rPr lang="en-US" sz="3600" dirty="0" err="1"/>
              <a:t>deben</a:t>
            </a:r>
            <a:r>
              <a:rPr lang="en-US" sz="3600" dirty="0"/>
              <a:t> </a:t>
            </a:r>
            <a:r>
              <a:rPr lang="en-US" sz="3600" dirty="0" err="1"/>
              <a:t>cumplir</a:t>
            </a:r>
            <a:r>
              <a:rPr lang="en-US" sz="3600" dirty="0"/>
              <a:t> con </a:t>
            </a:r>
            <a:r>
              <a:rPr lang="en-US" sz="3600" dirty="0" err="1"/>
              <a:t>los</a:t>
            </a:r>
            <a:r>
              <a:rPr lang="en-US" sz="3600" dirty="0"/>
              <a:t> </a:t>
            </a:r>
            <a:r>
              <a:rPr lang="en-US" sz="3600" dirty="0" err="1"/>
              <a:t>estándares</a:t>
            </a:r>
            <a:r>
              <a:rPr lang="en-US" sz="3600" dirty="0"/>
              <a:t> de </a:t>
            </a:r>
            <a:r>
              <a:rPr lang="en-US" sz="3600" dirty="0" err="1"/>
              <a:t>su</a:t>
            </a:r>
            <a:r>
              <a:rPr lang="en-US" sz="3600" dirty="0"/>
              <a:t> </a:t>
            </a:r>
            <a:r>
              <a:rPr lang="en-US" sz="3600" dirty="0" err="1"/>
              <a:t>grado</a:t>
            </a:r>
            <a:r>
              <a:rPr lang="en-US" sz="3600" dirty="0"/>
              <a:t> </a:t>
            </a:r>
            <a:r>
              <a:rPr lang="en-US" sz="3600" b="1" dirty="0" err="1">
                <a:solidFill>
                  <a:srgbClr val="00896F"/>
                </a:solidFill>
              </a:rPr>
              <a:t>en</a:t>
            </a:r>
            <a:r>
              <a:rPr lang="en-US" sz="3600" b="1" dirty="0">
                <a:solidFill>
                  <a:srgbClr val="00896F"/>
                </a:solidFill>
              </a:rPr>
              <a:t> </a:t>
            </a:r>
            <a:r>
              <a:rPr lang="en-US" sz="3600" b="1" dirty="0" err="1">
                <a:solidFill>
                  <a:srgbClr val="00896F"/>
                </a:solidFill>
              </a:rPr>
              <a:t>español</a:t>
            </a:r>
            <a:endParaRPr lang="en-US" sz="3600" b="1" dirty="0">
              <a:solidFill>
                <a:srgbClr val="00896F"/>
              </a:solidFill>
            </a:endParaRPr>
          </a:p>
          <a:p>
            <a:r>
              <a:rPr lang="en-US" sz="3600" dirty="0"/>
              <a:t>Los </a:t>
            </a:r>
            <a:r>
              <a:rPr lang="en-US" sz="3600" dirty="0" err="1"/>
              <a:t>estudiantes</a:t>
            </a:r>
            <a:r>
              <a:rPr lang="en-US" sz="3600" dirty="0"/>
              <a:t> </a:t>
            </a:r>
            <a:r>
              <a:rPr lang="en-US" sz="3600" dirty="0" err="1"/>
              <a:t>deben</a:t>
            </a:r>
            <a:r>
              <a:rPr lang="en-US" sz="3600" dirty="0"/>
              <a:t> </a:t>
            </a:r>
            <a:r>
              <a:rPr lang="en-US" sz="3600" dirty="0" err="1"/>
              <a:t>cumplir</a:t>
            </a:r>
            <a:r>
              <a:rPr lang="en-US" sz="3600" dirty="0"/>
              <a:t> con </a:t>
            </a:r>
            <a:r>
              <a:rPr lang="en-US" sz="3600" dirty="0" err="1"/>
              <a:t>los</a:t>
            </a:r>
            <a:r>
              <a:rPr lang="en-US" sz="3600" dirty="0"/>
              <a:t> </a:t>
            </a:r>
            <a:r>
              <a:rPr lang="en-US" sz="3600" dirty="0" err="1"/>
              <a:t>estándares</a:t>
            </a:r>
            <a:r>
              <a:rPr lang="en-US" sz="3600" dirty="0"/>
              <a:t> de </a:t>
            </a:r>
            <a:r>
              <a:rPr lang="en-US" sz="3600" dirty="0" err="1"/>
              <a:t>su</a:t>
            </a:r>
            <a:r>
              <a:rPr lang="en-US" sz="3600" dirty="0"/>
              <a:t> </a:t>
            </a:r>
            <a:r>
              <a:rPr lang="en-US" sz="3600" dirty="0" err="1"/>
              <a:t>grado</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endParaRPr lang="en-US" sz="3600" b="1" dirty="0">
              <a:solidFill>
                <a:srgbClr val="1225AC"/>
              </a:solidFill>
            </a:endParaRPr>
          </a:p>
          <a:p>
            <a:r>
              <a:rPr lang="en-US" sz="3600" dirty="0"/>
              <a:t>Los maestros(as)(es) </a:t>
            </a:r>
            <a:r>
              <a:rPr lang="en-US" sz="3600" dirty="0" err="1"/>
              <a:t>deben</a:t>
            </a:r>
            <a:r>
              <a:rPr lang="en-US" sz="3600" dirty="0"/>
              <a:t> usar </a:t>
            </a:r>
            <a:r>
              <a:rPr lang="en-US" sz="3600" dirty="0" err="1"/>
              <a:t>apoyos</a:t>
            </a:r>
            <a:r>
              <a:rPr lang="en-US" sz="3600" dirty="0"/>
              <a:t> de </a:t>
            </a:r>
            <a:r>
              <a:rPr lang="en-US" sz="3600" dirty="0" err="1"/>
              <a:t>lenguaje</a:t>
            </a:r>
            <a:r>
              <a:rPr lang="en-US" sz="3600" dirty="0"/>
              <a:t> </a:t>
            </a:r>
            <a:r>
              <a:rPr lang="en-US" sz="3600" b="1" dirty="0" err="1">
                <a:solidFill>
                  <a:srgbClr val="00896F"/>
                </a:solidFill>
              </a:rPr>
              <a:t>en</a:t>
            </a:r>
            <a:r>
              <a:rPr lang="en-US" sz="3600" dirty="0"/>
              <a:t> </a:t>
            </a:r>
            <a:r>
              <a:rPr lang="en-US" sz="3600" b="1" dirty="0" err="1">
                <a:solidFill>
                  <a:srgbClr val="00896F"/>
                </a:solidFill>
              </a:rPr>
              <a:t>español</a:t>
            </a:r>
            <a:r>
              <a:rPr lang="en-US" sz="3600" dirty="0">
                <a:solidFill>
                  <a:srgbClr val="00896F"/>
                </a:solidFill>
              </a:rPr>
              <a:t> </a:t>
            </a:r>
            <a:r>
              <a:rPr lang="en-US" sz="3600" dirty="0"/>
              <a:t>para que </a:t>
            </a:r>
            <a:r>
              <a:rPr lang="en-US" sz="3600" dirty="0" err="1"/>
              <a:t>los</a:t>
            </a:r>
            <a:r>
              <a:rPr lang="en-US" sz="3600" dirty="0"/>
              <a:t> </a:t>
            </a:r>
            <a:r>
              <a:rPr lang="en-US" sz="3600" dirty="0" err="1"/>
              <a:t>estudiantes</a:t>
            </a:r>
            <a:r>
              <a:rPr lang="en-US" sz="3600" dirty="0"/>
              <a:t> </a:t>
            </a:r>
            <a:r>
              <a:rPr lang="en-US" sz="3600" dirty="0" err="1"/>
              <a:t>puedan</a:t>
            </a:r>
            <a:r>
              <a:rPr lang="en-US" sz="3600" dirty="0"/>
              <a:t> </a:t>
            </a:r>
            <a:r>
              <a:rPr lang="en-US" sz="3600" dirty="0" err="1"/>
              <a:t>cumplir</a:t>
            </a:r>
            <a:r>
              <a:rPr lang="en-US" sz="3600" dirty="0"/>
              <a:t> con </a:t>
            </a:r>
            <a:r>
              <a:rPr lang="en-US" sz="3600" dirty="0" err="1"/>
              <a:t>los</a:t>
            </a:r>
            <a:r>
              <a:rPr lang="en-US" sz="3600" dirty="0"/>
              <a:t> </a:t>
            </a:r>
            <a:r>
              <a:rPr lang="en-US" sz="3600" dirty="0" err="1"/>
              <a:t>estándares</a:t>
            </a:r>
            <a:endParaRPr lang="en-US" sz="3600" b="1" dirty="0">
              <a:solidFill>
                <a:srgbClr val="1225AC"/>
              </a:solidFill>
            </a:endParaRPr>
          </a:p>
          <a:p>
            <a:r>
              <a:rPr lang="en-US" sz="3600" dirty="0"/>
              <a:t>Los maestros(as)(es) </a:t>
            </a:r>
            <a:r>
              <a:rPr lang="en-US" sz="3600" dirty="0" err="1"/>
              <a:t>deben</a:t>
            </a:r>
            <a:r>
              <a:rPr lang="en-US" sz="3600" dirty="0"/>
              <a:t> usar </a:t>
            </a:r>
            <a:r>
              <a:rPr lang="en-US" sz="3600" dirty="0" err="1"/>
              <a:t>apoyos</a:t>
            </a:r>
            <a:r>
              <a:rPr lang="en-US" sz="3600" dirty="0"/>
              <a:t> de </a:t>
            </a:r>
            <a:r>
              <a:rPr lang="en-US" sz="3600" dirty="0" err="1"/>
              <a:t>lenguaje</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r>
              <a:rPr lang="en-US" sz="3600" b="1" dirty="0">
                <a:solidFill>
                  <a:srgbClr val="1225AC"/>
                </a:solidFill>
              </a:rPr>
              <a:t> </a:t>
            </a:r>
            <a:r>
              <a:rPr lang="en-US" sz="3600" dirty="0"/>
              <a:t>para que </a:t>
            </a:r>
            <a:r>
              <a:rPr lang="en-US" sz="3600" dirty="0" err="1"/>
              <a:t>los</a:t>
            </a:r>
            <a:r>
              <a:rPr lang="en-US" sz="3600" dirty="0"/>
              <a:t> </a:t>
            </a:r>
            <a:r>
              <a:rPr lang="en-US" sz="3600" dirty="0" err="1"/>
              <a:t>estudiantes</a:t>
            </a:r>
            <a:r>
              <a:rPr lang="en-US" sz="3600" dirty="0"/>
              <a:t> </a:t>
            </a:r>
            <a:r>
              <a:rPr lang="en-US" sz="3600" dirty="0" err="1"/>
              <a:t>puedan</a:t>
            </a:r>
            <a:r>
              <a:rPr lang="en-US" sz="3600" dirty="0"/>
              <a:t> </a:t>
            </a:r>
            <a:r>
              <a:rPr lang="en-US" sz="3600" dirty="0" err="1"/>
              <a:t>cumplir</a:t>
            </a:r>
            <a:r>
              <a:rPr lang="en-US" sz="3600" dirty="0"/>
              <a:t> con </a:t>
            </a:r>
            <a:r>
              <a:rPr lang="en-US" sz="3600" dirty="0" err="1"/>
              <a:t>los</a:t>
            </a:r>
            <a:r>
              <a:rPr lang="en-US" sz="3600" dirty="0"/>
              <a:t> </a:t>
            </a:r>
            <a:r>
              <a:rPr lang="en-US" sz="3600" dirty="0" err="1"/>
              <a:t>estándares</a:t>
            </a:r>
            <a:endParaRPr lang="en-US" sz="3600" b="1" dirty="0">
              <a:solidFill>
                <a:srgbClr val="1225AC"/>
              </a:solidFill>
            </a:endParaRPr>
          </a:p>
        </p:txBody>
      </p:sp>
    </p:spTree>
    <p:extLst>
      <p:ext uri="{BB962C8B-B14F-4D97-AF65-F5344CB8AC3E}">
        <p14:creationId xmlns:p14="http://schemas.microsoft.com/office/powerpoint/2010/main" val="1489945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89F8-5573-BAF8-2495-AABA1CBE15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DCA19-42D1-EAE0-6D5D-BC4EFE2CC00A}"/>
              </a:ext>
            </a:extLst>
          </p:cNvPr>
          <p:cNvSpPr>
            <a:spLocks noGrp="1"/>
          </p:cNvSpPr>
          <p:nvPr>
            <p:ph type="title" idx="4294967295"/>
          </p:nvPr>
        </p:nvSpPr>
        <p:spPr>
          <a:xfrm>
            <a:off x="0" y="130175"/>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87C303BA-E4FE-4A07-EFB0-A25675AA9086}"/>
              </a:ext>
            </a:extLst>
          </p:cNvPr>
          <p:cNvSpPr>
            <a:spLocks noGrp="1"/>
          </p:cNvSpPr>
          <p:nvPr>
            <p:ph idx="4294967295"/>
          </p:nvPr>
        </p:nvSpPr>
        <p:spPr>
          <a:xfrm>
            <a:off x="0" y="969963"/>
            <a:ext cx="8939213" cy="4525962"/>
          </a:xfrm>
          <a:prstGeom prst="rect">
            <a:avLst/>
          </a:prstGeom>
        </p:spPr>
        <p:txBody>
          <a:bodyPr/>
          <a:lstStyle/>
          <a:p>
            <a:r>
              <a:rPr lang="en-US" sz="3600" dirty="0"/>
              <a:t>Los </a:t>
            </a:r>
            <a:r>
              <a:rPr lang="en-US" sz="3600" dirty="0" err="1"/>
              <a:t>estudiantes</a:t>
            </a:r>
            <a:r>
              <a:rPr lang="en-US" sz="3600" dirty="0"/>
              <a:t> </a:t>
            </a:r>
            <a:r>
              <a:rPr lang="en-US" sz="3600" dirty="0" err="1"/>
              <a:t>tienen</a:t>
            </a:r>
            <a:r>
              <a:rPr lang="en-US" sz="3600" dirty="0"/>
              <a:t> que ser </a:t>
            </a:r>
            <a:r>
              <a:rPr lang="en-US" sz="3600" dirty="0" err="1"/>
              <a:t>expuestos</a:t>
            </a:r>
            <a:r>
              <a:rPr lang="en-US" sz="3600" dirty="0"/>
              <a:t> a </a:t>
            </a:r>
            <a:r>
              <a:rPr lang="en-US" sz="3600" dirty="0" err="1"/>
              <a:t>instrucción</a:t>
            </a:r>
            <a:r>
              <a:rPr lang="en-US" sz="3600" dirty="0"/>
              <a:t> </a:t>
            </a:r>
            <a:r>
              <a:rPr lang="en-US" sz="3600" dirty="0" err="1"/>
              <a:t>rigurosa</a:t>
            </a:r>
            <a:r>
              <a:rPr lang="en-US" sz="3600" dirty="0"/>
              <a:t> </a:t>
            </a:r>
            <a:r>
              <a:rPr lang="en-US" sz="3600" b="1" dirty="0" err="1">
                <a:solidFill>
                  <a:srgbClr val="00896F"/>
                </a:solidFill>
              </a:rPr>
              <a:t>en</a:t>
            </a:r>
            <a:r>
              <a:rPr lang="en-US" sz="3600" b="1" dirty="0">
                <a:solidFill>
                  <a:srgbClr val="00896F"/>
                </a:solidFill>
              </a:rPr>
              <a:t> </a:t>
            </a:r>
            <a:r>
              <a:rPr lang="en-US" sz="3600" b="1" dirty="0" err="1">
                <a:solidFill>
                  <a:srgbClr val="00896F"/>
                </a:solidFill>
              </a:rPr>
              <a:t>español</a:t>
            </a:r>
            <a:endParaRPr lang="en-US" sz="3600" b="1" dirty="0">
              <a:solidFill>
                <a:srgbClr val="00896F"/>
              </a:solidFill>
            </a:endParaRPr>
          </a:p>
          <a:p>
            <a:r>
              <a:rPr lang="en-US" sz="3600" dirty="0"/>
              <a:t>Los </a:t>
            </a:r>
            <a:r>
              <a:rPr lang="en-US" sz="3600" dirty="0" err="1"/>
              <a:t>estudiantes</a:t>
            </a:r>
            <a:r>
              <a:rPr lang="en-US" sz="3600" dirty="0"/>
              <a:t> </a:t>
            </a:r>
            <a:r>
              <a:rPr lang="en-US" sz="3600" dirty="0" err="1"/>
              <a:t>tienen</a:t>
            </a:r>
            <a:r>
              <a:rPr lang="en-US" sz="3600" dirty="0"/>
              <a:t> que ser </a:t>
            </a:r>
            <a:r>
              <a:rPr lang="en-US" sz="3600" dirty="0" err="1"/>
              <a:t>expuestos</a:t>
            </a:r>
            <a:r>
              <a:rPr lang="en-US" sz="3600" dirty="0"/>
              <a:t> a </a:t>
            </a:r>
            <a:r>
              <a:rPr lang="en-US" sz="3600" dirty="0" err="1"/>
              <a:t>instrucción</a:t>
            </a:r>
            <a:r>
              <a:rPr lang="en-US" sz="3600" dirty="0"/>
              <a:t> </a:t>
            </a:r>
            <a:r>
              <a:rPr lang="en-US" sz="3600" dirty="0" err="1"/>
              <a:t>rigurosa</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endParaRPr lang="en-US" sz="3600" b="1" dirty="0">
              <a:solidFill>
                <a:srgbClr val="1225AC"/>
              </a:solidFill>
            </a:endParaRPr>
          </a:p>
          <a:p>
            <a:r>
              <a:rPr lang="en-US" sz="3600" dirty="0"/>
              <a:t>Los </a:t>
            </a:r>
            <a:r>
              <a:rPr lang="en-US" sz="3600" dirty="0" err="1"/>
              <a:t>estudiantes</a:t>
            </a:r>
            <a:r>
              <a:rPr lang="en-US" sz="3600" dirty="0"/>
              <a:t> </a:t>
            </a:r>
            <a:r>
              <a:rPr lang="en-US" sz="3600" dirty="0" err="1"/>
              <a:t>requieren</a:t>
            </a:r>
            <a:r>
              <a:rPr lang="en-US" sz="3600" dirty="0"/>
              <a:t> de </a:t>
            </a:r>
            <a:r>
              <a:rPr lang="en-US" sz="3600" dirty="0" err="1"/>
              <a:t>tiempo</a:t>
            </a:r>
            <a:r>
              <a:rPr lang="en-US" sz="3600" dirty="0"/>
              <a:t> para </a:t>
            </a:r>
            <a:r>
              <a:rPr lang="en-US" sz="3600" dirty="0" err="1"/>
              <a:t>poder</a:t>
            </a:r>
            <a:r>
              <a:rPr lang="en-US" sz="3600" dirty="0"/>
              <a:t> </a:t>
            </a:r>
            <a:r>
              <a:rPr lang="en-US" sz="3600" dirty="0" err="1"/>
              <a:t>alcancar</a:t>
            </a:r>
            <a:r>
              <a:rPr lang="en-US" sz="3600" dirty="0"/>
              <a:t> </a:t>
            </a:r>
            <a:r>
              <a:rPr lang="en-US" sz="3600" dirty="0" err="1"/>
              <a:t>el</a:t>
            </a:r>
            <a:r>
              <a:rPr lang="en-US" sz="3600" dirty="0"/>
              <a:t> </a:t>
            </a:r>
            <a:r>
              <a:rPr lang="en-US" sz="3600" dirty="0" err="1"/>
              <a:t>rendimiento</a:t>
            </a:r>
            <a:r>
              <a:rPr lang="en-US" sz="3600" dirty="0"/>
              <a:t> </a:t>
            </a:r>
            <a:r>
              <a:rPr lang="en-US" sz="3600" dirty="0" err="1"/>
              <a:t>académico</a:t>
            </a:r>
            <a:r>
              <a:rPr lang="en-US" sz="3600" dirty="0"/>
              <a:t> </a:t>
            </a:r>
            <a:r>
              <a:rPr lang="en-US" sz="3600" b="1" dirty="0" err="1">
                <a:solidFill>
                  <a:srgbClr val="00896F"/>
                </a:solidFill>
              </a:rPr>
              <a:t>en</a:t>
            </a:r>
            <a:r>
              <a:rPr lang="en-US" sz="3600" b="1" dirty="0">
                <a:solidFill>
                  <a:srgbClr val="00896F"/>
                </a:solidFill>
              </a:rPr>
              <a:t> </a:t>
            </a:r>
            <a:r>
              <a:rPr lang="en-US" sz="3600" b="1" dirty="0" err="1">
                <a:solidFill>
                  <a:srgbClr val="00896F"/>
                </a:solidFill>
              </a:rPr>
              <a:t>español</a:t>
            </a:r>
            <a:r>
              <a:rPr lang="en-US" sz="3600" b="1" dirty="0">
                <a:solidFill>
                  <a:srgbClr val="00896F"/>
                </a:solidFill>
              </a:rPr>
              <a:t> </a:t>
            </a:r>
            <a:r>
              <a:rPr lang="en-US" sz="3600" dirty="0"/>
              <a:t>de </a:t>
            </a:r>
            <a:r>
              <a:rPr lang="en-US" sz="3600" dirty="0" err="1"/>
              <a:t>su</a:t>
            </a:r>
            <a:r>
              <a:rPr lang="en-US" sz="3600" dirty="0"/>
              <a:t> </a:t>
            </a:r>
            <a:r>
              <a:rPr lang="en-US" sz="3600" dirty="0" err="1"/>
              <a:t>grado</a:t>
            </a:r>
            <a:endParaRPr lang="en-US" sz="3600" b="1" dirty="0">
              <a:solidFill>
                <a:srgbClr val="1225AC"/>
              </a:solidFill>
            </a:endParaRPr>
          </a:p>
          <a:p>
            <a:r>
              <a:rPr lang="en-US" sz="3600" dirty="0"/>
              <a:t>Los </a:t>
            </a:r>
            <a:r>
              <a:rPr lang="en-US" sz="3600" dirty="0" err="1"/>
              <a:t>estudiantes</a:t>
            </a:r>
            <a:r>
              <a:rPr lang="en-US" sz="3600" dirty="0"/>
              <a:t> </a:t>
            </a:r>
            <a:r>
              <a:rPr lang="en-US" sz="3600" dirty="0" err="1"/>
              <a:t>requieren</a:t>
            </a:r>
            <a:r>
              <a:rPr lang="en-US" sz="3600" dirty="0"/>
              <a:t> de </a:t>
            </a:r>
            <a:r>
              <a:rPr lang="en-US" sz="3600" dirty="0" err="1"/>
              <a:t>tiempo</a:t>
            </a:r>
            <a:r>
              <a:rPr lang="en-US" sz="3600" dirty="0"/>
              <a:t> para </a:t>
            </a:r>
            <a:r>
              <a:rPr lang="en-US" sz="3600" dirty="0" err="1"/>
              <a:t>poder</a:t>
            </a:r>
            <a:r>
              <a:rPr lang="en-US" sz="3600" dirty="0"/>
              <a:t> </a:t>
            </a:r>
            <a:r>
              <a:rPr lang="en-US" sz="3600" dirty="0" err="1"/>
              <a:t>alcancar</a:t>
            </a:r>
            <a:r>
              <a:rPr lang="en-US" sz="3600" dirty="0"/>
              <a:t> </a:t>
            </a:r>
            <a:r>
              <a:rPr lang="en-US" sz="3600" dirty="0" err="1"/>
              <a:t>el</a:t>
            </a:r>
            <a:r>
              <a:rPr lang="en-US" sz="3600" dirty="0"/>
              <a:t> </a:t>
            </a:r>
            <a:r>
              <a:rPr lang="en-US" sz="3600" dirty="0" err="1"/>
              <a:t>rendimiento</a:t>
            </a:r>
            <a:r>
              <a:rPr lang="en-US" sz="3600" dirty="0"/>
              <a:t> </a:t>
            </a:r>
            <a:r>
              <a:rPr lang="en-US" sz="3600" dirty="0" err="1"/>
              <a:t>académico</a:t>
            </a:r>
            <a:r>
              <a:rPr lang="en-US" sz="3600" dirty="0"/>
              <a:t> </a:t>
            </a:r>
            <a:r>
              <a:rPr lang="en-US" sz="3600" b="1" dirty="0" err="1">
                <a:solidFill>
                  <a:srgbClr val="1225AC"/>
                </a:solidFill>
              </a:rPr>
              <a:t>en</a:t>
            </a:r>
            <a:r>
              <a:rPr lang="en-US" sz="3600" b="1" dirty="0">
                <a:solidFill>
                  <a:srgbClr val="1225AC"/>
                </a:solidFill>
              </a:rPr>
              <a:t> </a:t>
            </a:r>
            <a:r>
              <a:rPr lang="en-US" sz="3600" b="1" dirty="0" err="1">
                <a:solidFill>
                  <a:srgbClr val="1225AC"/>
                </a:solidFill>
              </a:rPr>
              <a:t>inglés</a:t>
            </a:r>
            <a:r>
              <a:rPr lang="en-US" sz="3600" b="1" dirty="0">
                <a:solidFill>
                  <a:srgbClr val="00896F"/>
                </a:solidFill>
              </a:rPr>
              <a:t> </a:t>
            </a:r>
            <a:r>
              <a:rPr lang="en-US" sz="3600" dirty="0"/>
              <a:t>de </a:t>
            </a:r>
            <a:r>
              <a:rPr lang="en-US" sz="3600" dirty="0" err="1"/>
              <a:t>su</a:t>
            </a:r>
            <a:r>
              <a:rPr lang="en-US" sz="3600" dirty="0"/>
              <a:t> </a:t>
            </a:r>
            <a:r>
              <a:rPr lang="en-US" sz="3600" dirty="0" err="1"/>
              <a:t>grado</a:t>
            </a:r>
            <a:endParaRPr lang="en-US" sz="3600" b="1" dirty="0">
              <a:solidFill>
                <a:srgbClr val="1225AC"/>
              </a:solidFill>
            </a:endParaRPr>
          </a:p>
        </p:txBody>
      </p:sp>
    </p:spTree>
    <p:extLst>
      <p:ext uri="{BB962C8B-B14F-4D97-AF65-F5344CB8AC3E}">
        <p14:creationId xmlns:p14="http://schemas.microsoft.com/office/powerpoint/2010/main" val="30212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3AFB1-E301-617A-EA21-30190F03A2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4BD5F67-612A-B47D-8213-3F1C5D03849E}"/>
              </a:ext>
            </a:extLst>
          </p:cNvPr>
          <p:cNvSpPr txBox="1"/>
          <p:nvPr/>
        </p:nvSpPr>
        <p:spPr>
          <a:xfrm>
            <a:off x="178183" y="433137"/>
            <a:ext cx="8618706" cy="1200329"/>
          </a:xfrm>
          <a:prstGeom prst="rect">
            <a:avLst/>
          </a:prstGeom>
          <a:noFill/>
        </p:spPr>
        <p:txBody>
          <a:bodyPr wrap="none" rtlCol="0">
            <a:spAutoFit/>
          </a:bodyPr>
          <a:lstStyle/>
          <a:p>
            <a:r>
              <a:rPr lang="en-US" sz="3600" b="1" dirty="0"/>
              <a:t>Para </a:t>
            </a:r>
            <a:r>
              <a:rPr lang="en-US" sz="3600" b="1" dirty="0" err="1"/>
              <a:t>llegar</a:t>
            </a:r>
            <a:r>
              <a:rPr lang="en-US" sz="3600" b="1" dirty="0"/>
              <a:t> a la meta </a:t>
            </a:r>
            <a:r>
              <a:rPr lang="en-US" sz="3600" b="1" dirty="0" err="1"/>
              <a:t>abarcativa</a:t>
            </a:r>
            <a:r>
              <a:rPr lang="en-US" sz="3600" b="1" dirty="0"/>
              <a:t>, se </a:t>
            </a:r>
            <a:r>
              <a:rPr lang="en-US" sz="3600" b="1" dirty="0" err="1"/>
              <a:t>trabajan</a:t>
            </a:r>
            <a:r>
              <a:rPr lang="en-US" sz="3600" b="1" dirty="0"/>
              <a:t> </a:t>
            </a:r>
          </a:p>
          <a:p>
            <a:r>
              <a:rPr lang="en-US" sz="3600" b="1" dirty="0" err="1"/>
              <a:t>los</a:t>
            </a:r>
            <a:r>
              <a:rPr lang="en-US" sz="3600" b="1" dirty="0"/>
              <a:t> </a:t>
            </a:r>
            <a:r>
              <a:rPr lang="en-US" sz="3600" b="1" dirty="0" err="1"/>
              <a:t>tres</a:t>
            </a:r>
            <a:r>
              <a:rPr lang="en-US" sz="3600" b="1" dirty="0"/>
              <a:t> </a:t>
            </a:r>
            <a:r>
              <a:rPr lang="en-US" sz="3600" b="1" dirty="0" err="1"/>
              <a:t>pilares</a:t>
            </a:r>
            <a:r>
              <a:rPr lang="en-US" sz="3600" b="1" dirty="0"/>
              <a:t> de </a:t>
            </a:r>
            <a:r>
              <a:rPr lang="en-US" sz="3600" b="1" dirty="0" err="1"/>
              <a:t>los</a:t>
            </a:r>
            <a:r>
              <a:rPr lang="en-US" sz="3600" b="1" dirty="0"/>
              <a:t> </a:t>
            </a:r>
            <a:r>
              <a:rPr lang="en-US" sz="3600" b="1" dirty="0" err="1"/>
              <a:t>programas</a:t>
            </a:r>
            <a:r>
              <a:rPr lang="en-US" sz="3600" b="1" dirty="0"/>
              <a:t> </a:t>
            </a:r>
            <a:r>
              <a:rPr lang="en-US" sz="3600" b="1" dirty="0" err="1"/>
              <a:t>duales</a:t>
            </a:r>
            <a:endParaRPr lang="en-US" sz="3600" b="1" dirty="0"/>
          </a:p>
        </p:txBody>
      </p:sp>
      <p:sp>
        <p:nvSpPr>
          <p:cNvPr id="3" name="Rectangle 2">
            <a:extLst>
              <a:ext uri="{FF2B5EF4-FFF2-40B4-BE49-F238E27FC236}">
                <a16:creationId xmlns:a16="http://schemas.microsoft.com/office/drawing/2014/main" id="{19752163-420A-3389-A1CC-042D70A6C646}"/>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AE232AB1-19E3-A969-EB1C-15FCF7642C70}"/>
              </a:ext>
            </a:extLst>
          </p:cNvPr>
          <p:cNvSpPr txBox="1"/>
          <p:nvPr/>
        </p:nvSpPr>
        <p:spPr>
          <a:xfrm>
            <a:off x="7286171" y="2477409"/>
            <a:ext cx="1847389" cy="523220"/>
          </a:xfrm>
          <a:prstGeom prst="rect">
            <a:avLst/>
          </a:prstGeom>
          <a:noFill/>
        </p:spPr>
        <p:txBody>
          <a:bodyPr wrap="square" rtlCol="0">
            <a:spAutoFit/>
          </a:bodyPr>
          <a:lstStyle/>
          <a:p>
            <a:pPr algn="ctr"/>
            <a:r>
              <a:rPr lang="en-US" sz="2800" dirty="0">
                <a:highlight>
                  <a:srgbClr val="FFFF00"/>
                </a:highlight>
              </a:rPr>
              <a:t>Página 7</a:t>
            </a:r>
          </a:p>
        </p:txBody>
      </p:sp>
      <p:pic>
        <p:nvPicPr>
          <p:cNvPr id="8" name="Picture 7">
            <a:extLst>
              <a:ext uri="{FF2B5EF4-FFF2-40B4-BE49-F238E27FC236}">
                <a16:creationId xmlns:a16="http://schemas.microsoft.com/office/drawing/2014/main" id="{B29399C1-457A-58FB-D955-B3BD546D7BBA}"/>
              </a:ext>
            </a:extLst>
          </p:cNvPr>
          <p:cNvPicPr>
            <a:picLocks noChangeAspect="1"/>
          </p:cNvPicPr>
          <p:nvPr/>
        </p:nvPicPr>
        <p:blipFill>
          <a:blip r:embed="rId3"/>
          <a:stretch>
            <a:fillRect/>
          </a:stretch>
        </p:blipFill>
        <p:spPr>
          <a:xfrm>
            <a:off x="8001000" y="3509963"/>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F6939D71-1CE3-A3C2-3317-0F7E0495E35F}"/>
              </a:ext>
            </a:extLst>
          </p:cNvPr>
          <p:cNvPicPr>
            <a:picLocks noChangeAspect="1"/>
          </p:cNvPicPr>
          <p:nvPr/>
        </p:nvPicPr>
        <p:blipFill>
          <a:blip r:embed="rId4"/>
          <a:stretch>
            <a:fillRect/>
          </a:stretch>
        </p:blipFill>
        <p:spPr>
          <a:xfrm>
            <a:off x="-188351" y="1770228"/>
            <a:ext cx="7772400" cy="3889067"/>
          </a:xfrm>
          <a:prstGeom prst="rect">
            <a:avLst/>
          </a:prstGeom>
        </p:spPr>
      </p:pic>
      <p:sp>
        <p:nvSpPr>
          <p:cNvPr id="7" name="TextBox 6">
            <a:extLst>
              <a:ext uri="{FF2B5EF4-FFF2-40B4-BE49-F238E27FC236}">
                <a16:creationId xmlns:a16="http://schemas.microsoft.com/office/drawing/2014/main" id="{CDFD5458-5D8C-04D1-9B83-8495B8631314}"/>
              </a:ext>
            </a:extLst>
          </p:cNvPr>
          <p:cNvSpPr txBox="1"/>
          <p:nvPr/>
        </p:nvSpPr>
        <p:spPr>
          <a:xfrm>
            <a:off x="696686" y="5878286"/>
            <a:ext cx="4697440" cy="830997"/>
          </a:xfrm>
          <a:prstGeom prst="rect">
            <a:avLst/>
          </a:prstGeom>
          <a:noFill/>
        </p:spPr>
        <p:txBody>
          <a:bodyPr wrap="none" rtlCol="0">
            <a:spAutoFit/>
          </a:bodyPr>
          <a:lstStyle/>
          <a:p>
            <a:r>
              <a:rPr lang="en-US" sz="2400" dirty="0" err="1"/>
              <a:t>Biliteracia</a:t>
            </a:r>
            <a:r>
              <a:rPr lang="en-US" sz="2400" dirty="0"/>
              <a:t>=</a:t>
            </a:r>
            <a:r>
              <a:rPr lang="en-US" sz="2400" dirty="0" err="1"/>
              <a:t>biliteracidad</a:t>
            </a:r>
            <a:endParaRPr lang="en-US" sz="2400" dirty="0"/>
          </a:p>
          <a:p>
            <a:r>
              <a:rPr lang="en-US" sz="2400" dirty="0" err="1"/>
              <a:t>Biliteracia</a:t>
            </a:r>
            <a:r>
              <a:rPr lang="en-US" sz="2400" dirty="0"/>
              <a:t>= la </a:t>
            </a:r>
            <a:r>
              <a:rPr lang="en-US" sz="2400" dirty="0" err="1"/>
              <a:t>lectoescritura</a:t>
            </a:r>
            <a:r>
              <a:rPr lang="en-US" sz="2400" dirty="0"/>
              <a:t> </a:t>
            </a:r>
            <a:r>
              <a:rPr lang="en-US" sz="2400" dirty="0" err="1"/>
              <a:t>bilingüe</a:t>
            </a:r>
            <a:endParaRPr lang="en-US" sz="2400" dirty="0"/>
          </a:p>
        </p:txBody>
      </p:sp>
      <p:sp>
        <p:nvSpPr>
          <p:cNvPr id="10" name="Subtitle 9">
            <a:extLst>
              <a:ext uri="{FF2B5EF4-FFF2-40B4-BE49-F238E27FC236}">
                <a16:creationId xmlns:a16="http://schemas.microsoft.com/office/drawing/2014/main" id="{6B797D45-63C1-14DB-0EBC-F472CC998C73}"/>
              </a:ext>
            </a:extLst>
          </p:cNvPr>
          <p:cNvSpPr>
            <a:spLocks noGrp="1"/>
          </p:cNvSpPr>
          <p:nvPr>
            <p:ph type="subTitle" idx="1"/>
          </p:nvPr>
        </p:nvSpPr>
        <p:spPr/>
        <p:txBody>
          <a:bodyPr/>
          <a:lstStyle/>
          <a:p>
            <a:endParaRPr lang="en-US"/>
          </a:p>
        </p:txBody>
      </p:sp>
      <p:sp>
        <p:nvSpPr>
          <p:cNvPr id="5" name="Donut 4">
            <a:extLst>
              <a:ext uri="{FF2B5EF4-FFF2-40B4-BE49-F238E27FC236}">
                <a16:creationId xmlns:a16="http://schemas.microsoft.com/office/drawing/2014/main" id="{5E24D4BA-27C2-ED1A-5D3D-1CC91FC3B878}"/>
              </a:ext>
            </a:extLst>
          </p:cNvPr>
          <p:cNvSpPr/>
          <p:nvPr/>
        </p:nvSpPr>
        <p:spPr>
          <a:xfrm>
            <a:off x="4994896" y="2092563"/>
            <a:ext cx="1625600" cy="3501565"/>
          </a:xfrm>
          <a:prstGeom prst="donut">
            <a:avLst>
              <a:gd name="adj" fmla="val 2111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183656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7C9B1-5E67-D6D6-26F6-A1636C40C7F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4ACA8C2-526A-1F24-06B6-2F4BF29FCCD7}"/>
              </a:ext>
            </a:extLst>
          </p:cNvPr>
          <p:cNvPicPr>
            <a:picLocks noChangeAspect="1"/>
          </p:cNvPicPr>
          <p:nvPr/>
        </p:nvPicPr>
        <p:blipFill>
          <a:blip r:embed="rId3"/>
          <a:stretch>
            <a:fillRect/>
          </a:stretch>
        </p:blipFill>
        <p:spPr>
          <a:xfrm>
            <a:off x="7715308" y="214291"/>
            <a:ext cx="1023188" cy="1324354"/>
          </a:xfrm>
          <a:prstGeom prst="rect">
            <a:avLst/>
          </a:prstGeom>
        </p:spPr>
      </p:pic>
      <p:sp>
        <p:nvSpPr>
          <p:cNvPr id="2" name="TextBox 1">
            <a:extLst>
              <a:ext uri="{FF2B5EF4-FFF2-40B4-BE49-F238E27FC236}">
                <a16:creationId xmlns:a16="http://schemas.microsoft.com/office/drawing/2014/main" id="{43EB6E96-5908-A93F-0336-76A96D78BDF5}"/>
              </a:ext>
            </a:extLst>
          </p:cNvPr>
          <p:cNvSpPr txBox="1"/>
          <p:nvPr/>
        </p:nvSpPr>
        <p:spPr>
          <a:xfrm>
            <a:off x="119921" y="186072"/>
            <a:ext cx="7546810" cy="707886"/>
          </a:xfrm>
          <a:prstGeom prst="rect">
            <a:avLst/>
          </a:prstGeom>
          <a:noFill/>
        </p:spPr>
        <p:txBody>
          <a:bodyPr wrap="none" rtlCol="0">
            <a:spAutoFit/>
          </a:bodyPr>
          <a:lstStyle/>
          <a:p>
            <a:r>
              <a:rPr lang="en-US" sz="4000" b="1" dirty="0"/>
              <a:t>Las </a:t>
            </a:r>
            <a:r>
              <a:rPr lang="en-US" sz="4000" b="1" dirty="0" err="1"/>
              <a:t>metas</a:t>
            </a:r>
            <a:r>
              <a:rPr lang="en-US" sz="4000" b="1" dirty="0"/>
              <a:t> de </a:t>
            </a:r>
            <a:r>
              <a:rPr lang="en-US" sz="4000" b="1" dirty="0" err="1"/>
              <a:t>los</a:t>
            </a:r>
            <a:r>
              <a:rPr lang="en-US" sz="4000" b="1" dirty="0"/>
              <a:t> </a:t>
            </a:r>
            <a:r>
              <a:rPr lang="en-US" sz="4000" b="1" dirty="0" err="1"/>
              <a:t>programas</a:t>
            </a:r>
            <a:r>
              <a:rPr lang="en-US" sz="4000" b="1" dirty="0"/>
              <a:t> </a:t>
            </a:r>
            <a:r>
              <a:rPr lang="en-US" sz="4000" b="1" dirty="0" err="1"/>
              <a:t>duales</a:t>
            </a:r>
            <a:endParaRPr lang="en-US" sz="4000" b="1" dirty="0"/>
          </a:p>
        </p:txBody>
      </p:sp>
      <p:sp>
        <p:nvSpPr>
          <p:cNvPr id="9" name="TextBox 8">
            <a:extLst>
              <a:ext uri="{FF2B5EF4-FFF2-40B4-BE49-F238E27FC236}">
                <a16:creationId xmlns:a16="http://schemas.microsoft.com/office/drawing/2014/main" id="{0E32E678-4807-4D97-39B7-B52368DA895A}"/>
              </a:ext>
            </a:extLst>
          </p:cNvPr>
          <p:cNvSpPr txBox="1"/>
          <p:nvPr/>
        </p:nvSpPr>
        <p:spPr>
          <a:xfrm>
            <a:off x="87996" y="959783"/>
            <a:ext cx="8844197" cy="3877985"/>
          </a:xfrm>
          <a:prstGeom prst="rect">
            <a:avLst/>
          </a:prstGeom>
          <a:noFill/>
        </p:spPr>
        <p:txBody>
          <a:bodyPr wrap="square">
            <a:spAutoFit/>
          </a:bodyPr>
          <a:lstStyle/>
          <a:p>
            <a:r>
              <a:rPr lang="en-US" sz="3000" b="1" dirty="0"/>
              <a:t>"...</a:t>
            </a:r>
            <a:r>
              <a:rPr lang="en-US" sz="3000" dirty="0"/>
              <a:t>El </a:t>
            </a:r>
            <a:r>
              <a:rPr lang="en-US" sz="3000" dirty="0" err="1"/>
              <a:t>término</a:t>
            </a:r>
            <a:r>
              <a:rPr lang="en-US" sz="3000" dirty="0"/>
              <a:t> </a:t>
            </a:r>
            <a:r>
              <a:rPr lang="en-US" sz="3000" dirty="0" err="1"/>
              <a:t>lenguaje</a:t>
            </a:r>
            <a:r>
              <a:rPr lang="en-US" sz="3000" dirty="0"/>
              <a:t> dual se </a:t>
            </a:r>
            <a:r>
              <a:rPr lang="en-US" sz="3000" dirty="0" err="1"/>
              <a:t>refiere</a:t>
            </a:r>
            <a:r>
              <a:rPr lang="en-US" sz="3000" dirty="0"/>
              <a:t> a </a:t>
            </a:r>
            <a:r>
              <a:rPr lang="en-US" sz="3000" dirty="0" err="1"/>
              <a:t>cualquier</a:t>
            </a:r>
            <a:r>
              <a:rPr lang="en-US" sz="3000" dirty="0"/>
              <a:t> </a:t>
            </a:r>
            <a:r>
              <a:rPr lang="en-US" sz="3000" dirty="0" err="1"/>
              <a:t>programa</a:t>
            </a:r>
            <a:r>
              <a:rPr lang="en-US" sz="3000" dirty="0"/>
              <a:t> que les </a:t>
            </a:r>
            <a:r>
              <a:rPr lang="en-US" sz="3000" dirty="0" err="1"/>
              <a:t>ofrece</a:t>
            </a:r>
            <a:r>
              <a:rPr lang="en-US" sz="3000" dirty="0"/>
              <a:t> a </a:t>
            </a:r>
            <a:r>
              <a:rPr lang="en-US" sz="3000" dirty="0" err="1"/>
              <a:t>todos</a:t>
            </a:r>
            <a:r>
              <a:rPr lang="en-US" sz="3000" dirty="0"/>
              <a:t> </a:t>
            </a:r>
            <a:r>
              <a:rPr lang="en-US" sz="3000" dirty="0" err="1"/>
              <a:t>los</a:t>
            </a:r>
            <a:r>
              <a:rPr lang="en-US" sz="3000" dirty="0"/>
              <a:t> </a:t>
            </a:r>
            <a:r>
              <a:rPr lang="en-US" sz="3000" dirty="0" err="1"/>
              <a:t>estudiantes</a:t>
            </a:r>
            <a:r>
              <a:rPr lang="en-US" sz="3000" dirty="0"/>
              <a:t> </a:t>
            </a:r>
            <a:r>
              <a:rPr lang="en-US" sz="3000" dirty="0" err="1"/>
              <a:t>instrucción</a:t>
            </a:r>
            <a:r>
              <a:rPr lang="en-US" sz="3000" dirty="0"/>
              <a:t> de  </a:t>
            </a:r>
            <a:r>
              <a:rPr lang="en-US" sz="3000" dirty="0" err="1"/>
              <a:t>lectoescritura</a:t>
            </a:r>
            <a:r>
              <a:rPr lang="en-US" sz="3000" dirty="0"/>
              <a:t>  e </a:t>
            </a:r>
            <a:r>
              <a:rPr lang="en-US" sz="3000" dirty="0" err="1"/>
              <a:t>instrucción</a:t>
            </a:r>
            <a:r>
              <a:rPr lang="en-US" sz="3000" dirty="0"/>
              <a:t> de </a:t>
            </a:r>
            <a:r>
              <a:rPr lang="en-US" sz="3000" dirty="0" err="1"/>
              <a:t>contenido</a:t>
            </a:r>
            <a:r>
              <a:rPr lang="en-US" sz="3000" dirty="0"/>
              <a:t> a </a:t>
            </a:r>
            <a:r>
              <a:rPr lang="en-US" sz="3000" dirty="0" err="1"/>
              <a:t>través</a:t>
            </a:r>
            <a:r>
              <a:rPr lang="en-US" sz="3000" dirty="0"/>
              <a:t> de dos </a:t>
            </a:r>
            <a:r>
              <a:rPr lang="en-US" sz="3000" dirty="0" err="1"/>
              <a:t>idiomas</a:t>
            </a:r>
            <a:r>
              <a:rPr lang="en-US" sz="3000" dirty="0"/>
              <a:t>, y que </a:t>
            </a:r>
            <a:r>
              <a:rPr lang="en-US" sz="3000" dirty="0" err="1"/>
              <a:t>promueve</a:t>
            </a:r>
            <a:r>
              <a:rPr lang="en-US" sz="3000" dirty="0"/>
              <a:t> </a:t>
            </a:r>
            <a:r>
              <a:rPr lang="en-US" sz="3000" dirty="0" err="1"/>
              <a:t>el</a:t>
            </a:r>
            <a:r>
              <a:rPr lang="en-US" sz="3000" dirty="0"/>
              <a:t> </a:t>
            </a:r>
            <a:r>
              <a:rPr lang="en-US" sz="3000" dirty="0" err="1"/>
              <a:t>bilingüismo</a:t>
            </a:r>
            <a:r>
              <a:rPr lang="en-US" sz="3000" dirty="0"/>
              <a:t> y la </a:t>
            </a:r>
            <a:r>
              <a:rPr lang="en-US" sz="3000" dirty="0" err="1"/>
              <a:t>lectoescritura</a:t>
            </a:r>
            <a:r>
              <a:rPr lang="en-US" sz="3000" dirty="0"/>
              <a:t> </a:t>
            </a:r>
            <a:r>
              <a:rPr lang="en-US" sz="3000" dirty="0" err="1"/>
              <a:t>bilingüe</a:t>
            </a:r>
            <a:r>
              <a:rPr lang="en-US" sz="3000" dirty="0"/>
              <a:t> (</a:t>
            </a:r>
            <a:r>
              <a:rPr lang="en-US" sz="3000" dirty="0" err="1"/>
              <a:t>biliteracidad</a:t>
            </a:r>
            <a:r>
              <a:rPr lang="en-US" sz="3000" dirty="0"/>
              <a:t>), </a:t>
            </a:r>
            <a:r>
              <a:rPr lang="en-US" sz="3000" dirty="0" err="1"/>
              <a:t>el</a:t>
            </a:r>
            <a:r>
              <a:rPr lang="en-US" sz="3000" dirty="0"/>
              <a:t> </a:t>
            </a:r>
            <a:r>
              <a:rPr lang="en-US" sz="3000" dirty="0" err="1"/>
              <a:t>rendimiento</a:t>
            </a:r>
            <a:r>
              <a:rPr lang="en-US" sz="3000" dirty="0"/>
              <a:t> </a:t>
            </a:r>
            <a:r>
              <a:rPr lang="en-US" sz="3000" dirty="0" err="1"/>
              <a:t>académico</a:t>
            </a:r>
            <a:r>
              <a:rPr lang="en-US" sz="3000" dirty="0"/>
              <a:t> a </a:t>
            </a:r>
            <a:r>
              <a:rPr lang="en-US" sz="3000" dirty="0" err="1"/>
              <a:t>nivel</a:t>
            </a:r>
            <a:r>
              <a:rPr lang="en-US" sz="3000" dirty="0"/>
              <a:t> de </a:t>
            </a:r>
            <a:r>
              <a:rPr lang="en-US" sz="3000" dirty="0" err="1"/>
              <a:t>grado</a:t>
            </a:r>
            <a:r>
              <a:rPr lang="en-US" sz="3000" b="1" dirty="0">
                <a:solidFill>
                  <a:srgbClr val="FF0000"/>
                </a:solidFill>
              </a:rPr>
              <a:t> y </a:t>
            </a:r>
            <a:r>
              <a:rPr lang="en-US" sz="3000" b="1" dirty="0" err="1">
                <a:solidFill>
                  <a:srgbClr val="FF0000"/>
                </a:solidFill>
              </a:rPr>
              <a:t>el</a:t>
            </a:r>
            <a:r>
              <a:rPr lang="en-US" sz="3000" b="1" dirty="0">
                <a:solidFill>
                  <a:srgbClr val="FF0000"/>
                </a:solidFill>
              </a:rPr>
              <a:t> </a:t>
            </a:r>
            <a:r>
              <a:rPr lang="en-US" sz="3000" b="1" dirty="0" err="1">
                <a:solidFill>
                  <a:srgbClr val="FF0000"/>
                </a:solidFill>
              </a:rPr>
              <a:t>desarrollo</a:t>
            </a:r>
            <a:r>
              <a:rPr lang="en-US" sz="3000" b="1" dirty="0">
                <a:solidFill>
                  <a:srgbClr val="FF0000"/>
                </a:solidFill>
              </a:rPr>
              <a:t> de la </a:t>
            </a:r>
            <a:r>
              <a:rPr lang="en-US" sz="3000" b="1" dirty="0" err="1">
                <a:solidFill>
                  <a:srgbClr val="FF0000"/>
                </a:solidFill>
              </a:rPr>
              <a:t>competencia</a:t>
            </a:r>
            <a:r>
              <a:rPr lang="en-US" sz="3000" b="1" dirty="0">
                <a:solidFill>
                  <a:srgbClr val="FF0000"/>
                </a:solidFill>
              </a:rPr>
              <a:t> sociocultural”</a:t>
            </a:r>
          </a:p>
          <a:p>
            <a:pPr marL="0" marR="0">
              <a:spcBef>
                <a:spcPts val="0"/>
              </a:spcBef>
              <a:spcAft>
                <a:spcPts val="0"/>
              </a:spcAft>
            </a:pPr>
            <a:r>
              <a:rPr lang="en-US" sz="3600" dirty="0">
                <a:latin typeface="Cambria" panose="02040503050406030204" pitchFamily="18" charset="0"/>
                <a:ea typeface="MS Mincho" panose="02020609040205080304" pitchFamily="49" charset="-128"/>
                <a:cs typeface="Arial" panose="020B0604020202020204" pitchFamily="34" charset="0"/>
              </a:rPr>
              <a:t>					</a:t>
            </a:r>
            <a:endParaRPr lang="en-US" sz="3600" dirty="0">
              <a:effectLst/>
              <a:latin typeface="Cambria" panose="02040503050406030204" pitchFamily="18" charset="0"/>
              <a:ea typeface="MS Mincho" panose="02020609040205080304" pitchFamily="49" charset="-128"/>
              <a:cs typeface="Arial" panose="020B0604020202020204" pitchFamily="34" charset="0"/>
            </a:endParaRPr>
          </a:p>
        </p:txBody>
      </p:sp>
      <p:sp>
        <p:nvSpPr>
          <p:cNvPr id="3" name="Rectangle 2">
            <a:extLst>
              <a:ext uri="{FF2B5EF4-FFF2-40B4-BE49-F238E27FC236}">
                <a16:creationId xmlns:a16="http://schemas.microsoft.com/office/drawing/2014/main" id="{172CDB2C-3AF1-E237-5C8B-1DB15ADB234C}"/>
              </a:ext>
            </a:extLst>
          </p:cNvPr>
          <p:cNvSpPr/>
          <p:nvPr/>
        </p:nvSpPr>
        <p:spPr>
          <a:xfrm>
            <a:off x="323106" y="4588036"/>
            <a:ext cx="8373979" cy="52939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rPr>
              <a:t>En </a:t>
            </a:r>
            <a:r>
              <a:rPr lang="en-US" sz="3200" b="1" dirty="0" err="1">
                <a:solidFill>
                  <a:schemeClr val="tx1"/>
                </a:solidFill>
              </a:rPr>
              <a:t>otras</a:t>
            </a:r>
            <a:r>
              <a:rPr lang="en-US" sz="3200" b="1" dirty="0">
                <a:solidFill>
                  <a:schemeClr val="tx1"/>
                </a:solidFill>
              </a:rPr>
              <a:t> palabras, </a:t>
            </a:r>
            <a:r>
              <a:rPr lang="en-US" sz="3200" b="1" dirty="0" err="1">
                <a:solidFill>
                  <a:schemeClr val="tx1"/>
                </a:solidFill>
              </a:rPr>
              <a:t>este</a:t>
            </a:r>
            <a:r>
              <a:rPr lang="en-US" sz="3200" b="1" dirty="0">
                <a:solidFill>
                  <a:schemeClr val="tx1"/>
                </a:solidFill>
              </a:rPr>
              <a:t> pilar </a:t>
            </a:r>
            <a:r>
              <a:rPr lang="en-US" sz="3200" b="1" dirty="0" err="1">
                <a:solidFill>
                  <a:schemeClr val="tx1"/>
                </a:solidFill>
              </a:rPr>
              <a:t>quiere</a:t>
            </a:r>
            <a:r>
              <a:rPr lang="en-US" sz="3200" b="1" dirty="0">
                <a:solidFill>
                  <a:schemeClr val="tx1"/>
                </a:solidFill>
              </a:rPr>
              <a:t> </a:t>
            </a:r>
            <a:r>
              <a:rPr lang="en-US" sz="3200" b="1" dirty="0" err="1">
                <a:solidFill>
                  <a:schemeClr val="tx1"/>
                </a:solidFill>
              </a:rPr>
              <a:t>decir</a:t>
            </a:r>
            <a:r>
              <a:rPr lang="en-US" sz="3200" b="1" dirty="0">
                <a:solidFill>
                  <a:schemeClr val="tx1"/>
                </a:solidFill>
              </a:rPr>
              <a:t>….</a:t>
            </a:r>
          </a:p>
        </p:txBody>
      </p:sp>
      <p:sp>
        <p:nvSpPr>
          <p:cNvPr id="4" name="Rectangle 3">
            <a:extLst>
              <a:ext uri="{FF2B5EF4-FFF2-40B4-BE49-F238E27FC236}">
                <a16:creationId xmlns:a16="http://schemas.microsoft.com/office/drawing/2014/main" id="{412940A7-5329-4832-2407-AC7718F91286}"/>
              </a:ext>
            </a:extLst>
          </p:cNvPr>
          <p:cNvSpPr/>
          <p:nvPr/>
        </p:nvSpPr>
        <p:spPr>
          <a:xfrm>
            <a:off x="304800" y="5383342"/>
            <a:ext cx="8373979" cy="1015502"/>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3200" b="1" dirty="0">
                <a:solidFill>
                  <a:schemeClr val="tx1"/>
                </a:solidFill>
              </a:rPr>
              <a:t>Para poder cumplir con este pilar, los estudiantes necesitan….</a:t>
            </a:r>
            <a:endParaRPr lang="en-US" sz="3200" dirty="0">
              <a:solidFill>
                <a:schemeClr val="tx1"/>
              </a:solidFill>
            </a:endParaRPr>
          </a:p>
        </p:txBody>
      </p:sp>
    </p:spTree>
    <p:extLst>
      <p:ext uri="{BB962C8B-B14F-4D97-AF65-F5344CB8AC3E}">
        <p14:creationId xmlns:p14="http://schemas.microsoft.com/office/powerpoint/2010/main" val="93202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39BBD-7331-87A3-59FB-9FA9224FC2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6B415B-640B-071C-537B-32F18727994E}"/>
              </a:ext>
            </a:extLst>
          </p:cNvPr>
          <p:cNvSpPr>
            <a:spLocks noGrp="1"/>
          </p:cNvSpPr>
          <p:nvPr>
            <p:ph type="title" idx="4294967295"/>
          </p:nvPr>
        </p:nvSpPr>
        <p:spPr>
          <a:xfrm>
            <a:off x="0" y="136306"/>
            <a:ext cx="9144000" cy="735013"/>
          </a:xfrm>
          <a:prstGeom prst="rect">
            <a:avLst/>
          </a:prstGeom>
        </p:spPr>
        <p:txBody>
          <a:bodyPr/>
          <a:lstStyle/>
          <a:p>
            <a:r>
              <a:rPr lang="en-US" sz="5400" b="1" dirty="0" err="1">
                <a:latin typeface="Calibri"/>
                <a:cs typeface="Calibri"/>
              </a:rPr>
              <a:t>Presentaciones</a:t>
            </a:r>
            <a:endParaRPr lang="en-US" sz="5400" b="1" dirty="0">
              <a:latin typeface="Calibri"/>
              <a:cs typeface="Calibri"/>
            </a:endParaRPr>
          </a:p>
        </p:txBody>
      </p:sp>
      <p:sp>
        <p:nvSpPr>
          <p:cNvPr id="8" name="Content Placeholder 2">
            <a:extLst>
              <a:ext uri="{FF2B5EF4-FFF2-40B4-BE49-F238E27FC236}">
                <a16:creationId xmlns:a16="http://schemas.microsoft.com/office/drawing/2014/main" id="{013E5C78-265A-E3F3-E899-4B95F0282975}"/>
              </a:ext>
            </a:extLst>
          </p:cNvPr>
          <p:cNvSpPr txBox="1">
            <a:spLocks/>
          </p:cNvSpPr>
          <p:nvPr/>
        </p:nvSpPr>
        <p:spPr>
          <a:xfrm>
            <a:off x="652558" y="1306783"/>
            <a:ext cx="8318914" cy="5283199"/>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000" b="1" dirty="0">
                <a:solidFill>
                  <a:srgbClr val="1225AC"/>
                </a:solidFill>
              </a:rPr>
              <a:t>OSPI</a:t>
            </a:r>
          </a:p>
          <a:p>
            <a:r>
              <a:rPr lang="en-US" sz="4000" b="1" dirty="0">
                <a:solidFill>
                  <a:srgbClr val="1225AC"/>
                </a:solidFill>
              </a:rPr>
              <a:t>Shelton</a:t>
            </a:r>
          </a:p>
          <a:p>
            <a:r>
              <a:rPr lang="en-US" sz="4000" b="1" dirty="0" err="1">
                <a:solidFill>
                  <a:srgbClr val="1225AC"/>
                </a:solidFill>
              </a:rPr>
              <a:t>Puyallap</a:t>
            </a:r>
            <a:endParaRPr lang="en-US" sz="4000" b="1" dirty="0">
              <a:solidFill>
                <a:srgbClr val="1225AC"/>
              </a:solidFill>
            </a:endParaRPr>
          </a:p>
          <a:p>
            <a:r>
              <a:rPr lang="en-US" sz="4000" b="1" dirty="0">
                <a:solidFill>
                  <a:srgbClr val="1225AC"/>
                </a:solidFill>
              </a:rPr>
              <a:t>Tukwila</a:t>
            </a:r>
          </a:p>
          <a:p>
            <a:r>
              <a:rPr lang="en-US" sz="4000" b="1" dirty="0">
                <a:solidFill>
                  <a:srgbClr val="1225AC"/>
                </a:solidFill>
              </a:rPr>
              <a:t>WWW professors</a:t>
            </a:r>
          </a:p>
          <a:p>
            <a:endParaRPr lang="en-US" sz="4000" b="1" dirty="0">
              <a:solidFill>
                <a:srgbClr val="1225AC"/>
              </a:solidFill>
            </a:endParaRPr>
          </a:p>
          <a:p>
            <a:endParaRPr lang="en-US" b="1" dirty="0"/>
          </a:p>
          <a:p>
            <a:endParaRPr lang="en-US" sz="4000" b="1" dirty="0">
              <a:solidFill>
                <a:srgbClr val="1225AC"/>
              </a:solidFill>
            </a:endParaRPr>
          </a:p>
          <a:p>
            <a:pPr marL="457200" lvl="1" indent="0">
              <a:buNone/>
            </a:pPr>
            <a:endParaRPr lang="en-US" sz="3600" dirty="0"/>
          </a:p>
          <a:p>
            <a:pPr lvl="1"/>
            <a:endParaRPr lang="en-US" sz="3200" dirty="0"/>
          </a:p>
          <a:p>
            <a:pPr lvl="1"/>
            <a:endParaRPr lang="en-US" sz="3200" dirty="0"/>
          </a:p>
        </p:txBody>
      </p:sp>
      <p:pic>
        <p:nvPicPr>
          <p:cNvPr id="4" name="Picture 3" descr="Background pattern&#10;&#10;Description automatically generated">
            <a:extLst>
              <a:ext uri="{FF2B5EF4-FFF2-40B4-BE49-F238E27FC236}">
                <a16:creationId xmlns:a16="http://schemas.microsoft.com/office/drawing/2014/main" id="{07CC828E-512B-C1C5-CC36-B6BB8F290CF2}"/>
              </a:ext>
            </a:extLst>
          </p:cNvPr>
          <p:cNvPicPr>
            <a:picLocks noChangeAspect="1"/>
          </p:cNvPicPr>
          <p:nvPr/>
        </p:nvPicPr>
        <p:blipFill>
          <a:blip r:embed="rId3"/>
          <a:stretch>
            <a:fillRect/>
          </a:stretch>
        </p:blipFill>
        <p:spPr>
          <a:xfrm>
            <a:off x="-149291" y="0"/>
            <a:ext cx="1903446" cy="1374085"/>
          </a:xfrm>
          <a:prstGeom prst="rect">
            <a:avLst/>
          </a:prstGeom>
        </p:spPr>
      </p:pic>
      <p:pic>
        <p:nvPicPr>
          <p:cNvPr id="5" name="Picture 4" descr="A picture containing shape&#10;&#10;Description automatically generated">
            <a:extLst>
              <a:ext uri="{FF2B5EF4-FFF2-40B4-BE49-F238E27FC236}">
                <a16:creationId xmlns:a16="http://schemas.microsoft.com/office/drawing/2014/main" id="{9A61998F-ABD3-141E-9509-21FCF7EA0C71}"/>
              </a:ext>
            </a:extLst>
          </p:cNvPr>
          <p:cNvPicPr>
            <a:picLocks noChangeAspect="1"/>
          </p:cNvPicPr>
          <p:nvPr/>
        </p:nvPicPr>
        <p:blipFill>
          <a:blip r:embed="rId4"/>
          <a:stretch>
            <a:fillRect/>
          </a:stretch>
        </p:blipFill>
        <p:spPr>
          <a:xfrm>
            <a:off x="7479720" y="-218467"/>
            <a:ext cx="1491752" cy="1161610"/>
          </a:xfrm>
          <a:prstGeom prst="rect">
            <a:avLst/>
          </a:prstGeom>
        </p:spPr>
      </p:pic>
    </p:spTree>
    <p:extLst>
      <p:ext uri="{BB962C8B-B14F-4D97-AF65-F5344CB8AC3E}">
        <p14:creationId xmlns:p14="http://schemas.microsoft.com/office/powerpoint/2010/main" val="337756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C7781-F2C2-2BD4-DAA0-2A66E85C90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388351-2FA3-84D1-023A-79E980B8EE1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615E2D3-ECF9-959B-6A42-3263EDEBD8E3}"/>
              </a:ext>
            </a:extLst>
          </p:cNvPr>
          <p:cNvSpPr>
            <a:spLocks noGrp="1"/>
          </p:cNvSpPr>
          <p:nvPr>
            <p:ph type="subTitle" idx="1"/>
          </p:nvPr>
        </p:nvSpPr>
        <p:spPr/>
        <p:txBody>
          <a:bodyPr/>
          <a:lstStyle/>
          <a:p>
            <a:endParaRPr lang="en-US"/>
          </a:p>
        </p:txBody>
      </p:sp>
      <p:sp>
        <p:nvSpPr>
          <p:cNvPr id="4" name="Footer Placeholder 3">
            <a:extLst>
              <a:ext uri="{FF2B5EF4-FFF2-40B4-BE49-F238E27FC236}">
                <a16:creationId xmlns:a16="http://schemas.microsoft.com/office/drawing/2014/main" id="{911F109B-FA70-E96E-7CE6-FBC044E274B4}"/>
              </a:ext>
            </a:extLst>
          </p:cNvPr>
          <p:cNvSpPr>
            <a:spLocks noGrp="1"/>
          </p:cNvSpPr>
          <p:nvPr>
            <p:ph type="ftr" sz="quarter" idx="11"/>
          </p:nvPr>
        </p:nvSpPr>
        <p:spPr/>
        <p:txBody>
          <a:bodyPr/>
          <a:lstStyle/>
          <a:p>
            <a:endParaRPr lang="en-US"/>
          </a:p>
        </p:txBody>
      </p:sp>
      <p:pic>
        <p:nvPicPr>
          <p:cNvPr id="6" name="Picture 5" descr="A white rectangular object with black text&#10;&#10;AI-generated content may be incorrect.">
            <a:extLst>
              <a:ext uri="{FF2B5EF4-FFF2-40B4-BE49-F238E27FC236}">
                <a16:creationId xmlns:a16="http://schemas.microsoft.com/office/drawing/2014/main" id="{83400FB2-982E-BFAC-AA8C-910ECF4F6B5C}"/>
              </a:ext>
            </a:extLst>
          </p:cNvPr>
          <p:cNvPicPr>
            <a:picLocks noChangeAspect="1"/>
          </p:cNvPicPr>
          <p:nvPr/>
        </p:nvPicPr>
        <p:blipFill>
          <a:blip r:embed="rId2"/>
          <a:stretch>
            <a:fillRect/>
          </a:stretch>
        </p:blipFill>
        <p:spPr>
          <a:xfrm rot="16200000">
            <a:off x="1185241" y="-688516"/>
            <a:ext cx="6991898" cy="8416443"/>
          </a:xfrm>
          <a:prstGeom prst="rect">
            <a:avLst/>
          </a:prstGeom>
        </p:spPr>
      </p:pic>
      <p:sp>
        <p:nvSpPr>
          <p:cNvPr id="7" name="TextBox 6">
            <a:extLst>
              <a:ext uri="{FF2B5EF4-FFF2-40B4-BE49-F238E27FC236}">
                <a16:creationId xmlns:a16="http://schemas.microsoft.com/office/drawing/2014/main" id="{E134E29D-40AB-3D9A-B514-F1E505073658}"/>
              </a:ext>
            </a:extLst>
          </p:cNvPr>
          <p:cNvSpPr txBox="1"/>
          <p:nvPr/>
        </p:nvSpPr>
        <p:spPr>
          <a:xfrm>
            <a:off x="94590" y="441432"/>
            <a:ext cx="1078950" cy="400110"/>
          </a:xfrm>
          <a:prstGeom prst="rect">
            <a:avLst/>
          </a:prstGeom>
          <a:noFill/>
        </p:spPr>
        <p:txBody>
          <a:bodyPr wrap="none" rtlCol="0">
            <a:spAutoFit/>
          </a:bodyPr>
          <a:lstStyle/>
          <a:p>
            <a:r>
              <a:rPr lang="en-US" sz="2000" b="1" dirty="0">
                <a:highlight>
                  <a:srgbClr val="FFFF00"/>
                </a:highlight>
              </a:rPr>
              <a:t>Página 5</a:t>
            </a:r>
          </a:p>
        </p:txBody>
      </p:sp>
      <p:sp>
        <p:nvSpPr>
          <p:cNvPr id="8" name="Frame 7">
            <a:extLst>
              <a:ext uri="{FF2B5EF4-FFF2-40B4-BE49-F238E27FC236}">
                <a16:creationId xmlns:a16="http://schemas.microsoft.com/office/drawing/2014/main" id="{52BB9D53-1B47-586F-9CF1-AAA574EC1B57}"/>
              </a:ext>
            </a:extLst>
          </p:cNvPr>
          <p:cNvSpPr/>
          <p:nvPr/>
        </p:nvSpPr>
        <p:spPr>
          <a:xfrm>
            <a:off x="457202" y="4682365"/>
            <a:ext cx="6101253" cy="2175651"/>
          </a:xfrm>
          <a:prstGeom prst="fram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CB8CF0EC-7092-8ABD-17BD-B55C00546EB5}"/>
              </a:ext>
            </a:extLst>
          </p:cNvPr>
          <p:cNvSpPr txBox="1"/>
          <p:nvPr/>
        </p:nvSpPr>
        <p:spPr>
          <a:xfrm>
            <a:off x="7189076" y="5123803"/>
            <a:ext cx="750526" cy="1600438"/>
          </a:xfrm>
          <a:prstGeom prst="rect">
            <a:avLst/>
          </a:prstGeom>
          <a:noFill/>
        </p:spPr>
        <p:txBody>
          <a:bodyPr wrap="none" rtlCol="0">
            <a:spAutoFit/>
          </a:bodyPr>
          <a:lstStyle/>
          <a:p>
            <a:r>
              <a:rPr lang="en-US" sz="8000" b="1" dirty="0">
                <a:solidFill>
                  <a:srgbClr val="FF0000"/>
                </a:solidFill>
              </a:rPr>
              <a:t>X</a:t>
            </a:r>
          </a:p>
          <a:p>
            <a:endParaRPr lang="en-US" dirty="0"/>
          </a:p>
        </p:txBody>
      </p:sp>
    </p:spTree>
    <p:extLst>
      <p:ext uri="{BB962C8B-B14F-4D97-AF65-F5344CB8AC3E}">
        <p14:creationId xmlns:p14="http://schemas.microsoft.com/office/powerpoint/2010/main" val="22135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66C52-E3AA-DF89-FA10-C0CE1A45D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B4075-D740-5467-D9B4-F0B7453E5CDA}"/>
              </a:ext>
            </a:extLst>
          </p:cNvPr>
          <p:cNvSpPr>
            <a:spLocks noGrp="1"/>
          </p:cNvSpPr>
          <p:nvPr>
            <p:ph type="title" idx="4294967295"/>
          </p:nvPr>
        </p:nvSpPr>
        <p:spPr>
          <a:xfrm>
            <a:off x="0" y="274638"/>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83BF686D-BF3A-FE4F-499A-3D05D68C6600}"/>
              </a:ext>
            </a:extLst>
          </p:cNvPr>
          <p:cNvSpPr>
            <a:spLocks noGrp="1"/>
          </p:cNvSpPr>
          <p:nvPr>
            <p:ph idx="4294967295"/>
          </p:nvPr>
        </p:nvSpPr>
        <p:spPr>
          <a:xfrm>
            <a:off x="0" y="985838"/>
            <a:ext cx="8939213" cy="4525962"/>
          </a:xfrm>
          <a:prstGeom prst="rect">
            <a:avLst/>
          </a:prstGeom>
        </p:spPr>
        <p:txBody>
          <a:bodyPr/>
          <a:lstStyle/>
          <a:p>
            <a:r>
              <a:rPr lang="en-US" sz="3600" dirty="0" err="1"/>
              <a:t>Debemos</a:t>
            </a:r>
            <a:r>
              <a:rPr lang="en-US" sz="3600" dirty="0"/>
              <a:t> </a:t>
            </a:r>
            <a:r>
              <a:rPr lang="en-US" sz="3600" dirty="0" err="1"/>
              <a:t>aseguar</a:t>
            </a:r>
            <a:r>
              <a:rPr lang="en-US" sz="3600" dirty="0"/>
              <a:t> que </a:t>
            </a:r>
            <a:r>
              <a:rPr lang="en-US" sz="3600" dirty="0" err="1"/>
              <a:t>los</a:t>
            </a:r>
            <a:r>
              <a:rPr lang="en-US" sz="3600" dirty="0"/>
              <a:t> </a:t>
            </a:r>
            <a:r>
              <a:rPr lang="en-US" sz="3600" dirty="0" err="1"/>
              <a:t>estudiantes</a:t>
            </a:r>
            <a:r>
              <a:rPr lang="en-US" sz="3600" dirty="0"/>
              <a:t> se </a:t>
            </a:r>
            <a:r>
              <a:rPr lang="en-US" sz="3600" dirty="0" err="1"/>
              <a:t>sienten</a:t>
            </a:r>
            <a:r>
              <a:rPr lang="en-US" sz="3600" dirty="0"/>
              <a:t> </a:t>
            </a:r>
            <a:r>
              <a:rPr lang="en-US" sz="3600" dirty="0" err="1"/>
              <a:t>visibles</a:t>
            </a:r>
            <a:r>
              <a:rPr lang="en-US" sz="3600" dirty="0"/>
              <a:t>, </a:t>
            </a:r>
            <a:r>
              <a:rPr lang="en-US" sz="3600" dirty="0" err="1"/>
              <a:t>aceptados</a:t>
            </a:r>
            <a:r>
              <a:rPr lang="en-US" sz="3600" dirty="0"/>
              <a:t> y </a:t>
            </a:r>
            <a:r>
              <a:rPr lang="en-US" sz="3600" dirty="0" err="1"/>
              <a:t>valorados</a:t>
            </a:r>
            <a:r>
              <a:rPr lang="en-US" sz="3600" dirty="0"/>
              <a:t>.</a:t>
            </a:r>
          </a:p>
          <a:p>
            <a:r>
              <a:rPr lang="en-US" sz="3600" dirty="0" err="1"/>
              <a:t>Debemos</a:t>
            </a:r>
            <a:r>
              <a:rPr lang="en-US" sz="3600" dirty="0"/>
              <a:t> </a:t>
            </a:r>
            <a:r>
              <a:rPr lang="en-US" sz="3600" dirty="0" err="1"/>
              <a:t>asegurar</a:t>
            </a:r>
            <a:r>
              <a:rPr lang="en-US" sz="3600" dirty="0"/>
              <a:t> que </a:t>
            </a:r>
            <a:r>
              <a:rPr lang="en-US" sz="3600" dirty="0" err="1"/>
              <a:t>los</a:t>
            </a:r>
            <a:r>
              <a:rPr lang="en-US" sz="3600" dirty="0"/>
              <a:t> </a:t>
            </a:r>
            <a:r>
              <a:rPr lang="en-US" sz="3600" dirty="0" err="1"/>
              <a:t>estudiantes</a:t>
            </a:r>
            <a:r>
              <a:rPr lang="en-US" sz="3600" dirty="0"/>
              <a:t> </a:t>
            </a:r>
            <a:r>
              <a:rPr lang="en-US" sz="3600" dirty="0" err="1"/>
              <a:t>aprendan</a:t>
            </a:r>
            <a:r>
              <a:rPr lang="en-US" sz="3600" dirty="0"/>
              <a:t> </a:t>
            </a:r>
            <a:r>
              <a:rPr lang="en-US" sz="3600" dirty="0" err="1"/>
              <a:t>acerca</a:t>
            </a:r>
            <a:r>
              <a:rPr lang="en-US" sz="3600" dirty="0"/>
              <a:t> de </a:t>
            </a:r>
            <a:r>
              <a:rPr lang="en-US" sz="3600" dirty="0" err="1"/>
              <a:t>si</a:t>
            </a:r>
            <a:r>
              <a:rPr lang="en-US" sz="3600" dirty="0"/>
              <a:t> </a:t>
            </a:r>
            <a:r>
              <a:rPr lang="en-US" sz="3600" dirty="0" err="1"/>
              <a:t>mismos</a:t>
            </a:r>
            <a:r>
              <a:rPr lang="en-US" sz="3600" dirty="0"/>
              <a:t> y </a:t>
            </a:r>
            <a:r>
              <a:rPr lang="en-US" sz="3600" dirty="0" err="1"/>
              <a:t>acerca</a:t>
            </a:r>
            <a:r>
              <a:rPr lang="en-US" sz="3600" dirty="0"/>
              <a:t> de sus </a:t>
            </a:r>
            <a:r>
              <a:rPr lang="en-US" sz="3600" dirty="0" err="1"/>
              <a:t>compañeros</a:t>
            </a:r>
            <a:r>
              <a:rPr lang="en-US" sz="3600" dirty="0"/>
              <a:t> (as) (es), sus similitudes y sus </a:t>
            </a:r>
            <a:r>
              <a:rPr lang="en-US" sz="3600" dirty="0" err="1"/>
              <a:t>diferencias</a:t>
            </a:r>
            <a:r>
              <a:rPr lang="en-US" sz="3600" dirty="0"/>
              <a:t>.</a:t>
            </a:r>
          </a:p>
          <a:p>
            <a:r>
              <a:rPr lang="en-US" sz="3600" dirty="0" err="1"/>
              <a:t>Debemos</a:t>
            </a:r>
            <a:r>
              <a:rPr lang="en-US" sz="3600" dirty="0"/>
              <a:t> </a:t>
            </a:r>
            <a:r>
              <a:rPr lang="en-US" sz="3600" dirty="0" err="1"/>
              <a:t>proveerles</a:t>
            </a:r>
            <a:r>
              <a:rPr lang="en-US" sz="3600" dirty="0"/>
              <a:t> a </a:t>
            </a:r>
            <a:r>
              <a:rPr lang="en-US" sz="3600" dirty="0" err="1"/>
              <a:t>los</a:t>
            </a:r>
            <a:r>
              <a:rPr lang="en-US" sz="3600" dirty="0"/>
              <a:t> </a:t>
            </a:r>
            <a:r>
              <a:rPr lang="en-US" sz="3600" dirty="0" err="1"/>
              <a:t>estudiantes</a:t>
            </a:r>
            <a:r>
              <a:rPr lang="en-US" sz="3600" dirty="0"/>
              <a:t> </a:t>
            </a:r>
            <a:r>
              <a:rPr lang="en-US" sz="3600" dirty="0" err="1"/>
              <a:t>tiempo</a:t>
            </a:r>
            <a:r>
              <a:rPr lang="en-US" sz="3600" dirty="0"/>
              <a:t>, </a:t>
            </a:r>
            <a:r>
              <a:rPr lang="en-US" sz="3600" dirty="0" err="1"/>
              <a:t>materiales</a:t>
            </a:r>
            <a:r>
              <a:rPr lang="en-US" sz="3600" dirty="0"/>
              <a:t>, y </a:t>
            </a:r>
            <a:r>
              <a:rPr lang="en-US" sz="3600" dirty="0" err="1"/>
              <a:t>modelos</a:t>
            </a:r>
            <a:r>
              <a:rPr lang="en-US" sz="3600" dirty="0"/>
              <a:t> para </a:t>
            </a:r>
            <a:r>
              <a:rPr lang="en-US" sz="3600" dirty="0" err="1"/>
              <a:t>desarrollar</a:t>
            </a:r>
            <a:r>
              <a:rPr lang="en-US" sz="3600" dirty="0"/>
              <a:t> la </a:t>
            </a:r>
            <a:r>
              <a:rPr lang="en-US" sz="3600" dirty="0" err="1"/>
              <a:t>competencia</a:t>
            </a:r>
            <a:r>
              <a:rPr lang="en-US" sz="3600" dirty="0"/>
              <a:t> socio-cultural.</a:t>
            </a:r>
          </a:p>
        </p:txBody>
      </p:sp>
    </p:spTree>
    <p:extLst>
      <p:ext uri="{BB962C8B-B14F-4D97-AF65-F5344CB8AC3E}">
        <p14:creationId xmlns:p14="http://schemas.microsoft.com/office/powerpoint/2010/main" val="104529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D562C-6E63-07CA-FD7D-5FB832570D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430E0-4C6E-1F77-2B91-5A92C18E3FD9}"/>
              </a:ext>
            </a:extLst>
          </p:cNvPr>
          <p:cNvSpPr>
            <a:spLocks noGrp="1"/>
          </p:cNvSpPr>
          <p:nvPr>
            <p:ph type="title" idx="4294967295"/>
          </p:nvPr>
        </p:nvSpPr>
        <p:spPr>
          <a:xfrm>
            <a:off x="275772" y="274638"/>
            <a:ext cx="8229600" cy="1143000"/>
          </a:xfrm>
          <a:prstGeom prst="rect">
            <a:avLst/>
          </a:prstGeom>
        </p:spPr>
        <p:txBody>
          <a:bodyPr/>
          <a:lstStyle/>
          <a:p>
            <a:r>
              <a:rPr lang="en-US" b="1" dirty="0"/>
              <a:t>En </a:t>
            </a:r>
            <a:r>
              <a:rPr lang="en-US" b="1" dirty="0" err="1"/>
              <a:t>otras</a:t>
            </a:r>
            <a:r>
              <a:rPr lang="en-US" b="1" dirty="0"/>
              <a:t> palabras..</a:t>
            </a:r>
          </a:p>
        </p:txBody>
      </p:sp>
      <p:sp>
        <p:nvSpPr>
          <p:cNvPr id="3" name="Content Placeholder 2">
            <a:extLst>
              <a:ext uri="{FF2B5EF4-FFF2-40B4-BE49-F238E27FC236}">
                <a16:creationId xmlns:a16="http://schemas.microsoft.com/office/drawing/2014/main" id="{6E56CBC6-E5E1-A4BA-FB08-86B2F35FC2FF}"/>
              </a:ext>
            </a:extLst>
          </p:cNvPr>
          <p:cNvSpPr>
            <a:spLocks noGrp="1"/>
          </p:cNvSpPr>
          <p:nvPr>
            <p:ph idx="4294967295"/>
          </p:nvPr>
        </p:nvSpPr>
        <p:spPr>
          <a:xfrm>
            <a:off x="0" y="1261111"/>
            <a:ext cx="8939048" cy="4525963"/>
          </a:xfrm>
          <a:prstGeom prst="rect">
            <a:avLst/>
          </a:prstGeom>
        </p:spPr>
        <p:txBody>
          <a:bodyPr/>
          <a:lstStyle/>
          <a:p>
            <a:r>
              <a:rPr lang="en-US" sz="3600" dirty="0"/>
              <a:t>Los maestros (as) (es) </a:t>
            </a:r>
            <a:r>
              <a:rPr lang="en-US" sz="3600" dirty="0" err="1"/>
              <a:t>deben</a:t>
            </a:r>
            <a:r>
              <a:rPr lang="en-US" sz="3600" dirty="0"/>
              <a:t> </a:t>
            </a:r>
            <a:r>
              <a:rPr lang="en-US" sz="3600" dirty="0" err="1"/>
              <a:t>desarrollar</a:t>
            </a:r>
            <a:r>
              <a:rPr lang="en-US" sz="3600" dirty="0"/>
              <a:t> </a:t>
            </a:r>
            <a:r>
              <a:rPr lang="en-US" sz="3600" dirty="0" err="1"/>
              <a:t>su</a:t>
            </a:r>
            <a:r>
              <a:rPr lang="en-US" sz="3600" dirty="0"/>
              <a:t> </a:t>
            </a:r>
            <a:r>
              <a:rPr lang="en-US" sz="3600" dirty="0" err="1"/>
              <a:t>competencia</a:t>
            </a:r>
            <a:r>
              <a:rPr lang="en-US" sz="3600" dirty="0"/>
              <a:t> sociocultural primero para luego </a:t>
            </a:r>
            <a:r>
              <a:rPr lang="en-US" sz="3600" dirty="0" err="1"/>
              <a:t>poderlo</a:t>
            </a:r>
            <a:r>
              <a:rPr lang="en-US" sz="3600" dirty="0"/>
              <a:t> </a:t>
            </a:r>
            <a:r>
              <a:rPr lang="en-US" sz="3600" dirty="0" err="1"/>
              <a:t>fomentar</a:t>
            </a:r>
            <a:r>
              <a:rPr lang="en-US" sz="3600" dirty="0"/>
              <a:t> </a:t>
            </a:r>
            <a:r>
              <a:rPr lang="en-US" sz="3600" dirty="0" err="1"/>
              <a:t>en</a:t>
            </a:r>
            <a:r>
              <a:rPr lang="en-US" sz="3600" dirty="0"/>
              <a:t> sus </a:t>
            </a:r>
            <a:r>
              <a:rPr lang="en-US" sz="3600" dirty="0" err="1"/>
              <a:t>estudiantes</a:t>
            </a:r>
            <a:r>
              <a:rPr lang="en-US" sz="3600" dirty="0"/>
              <a:t>.</a:t>
            </a:r>
          </a:p>
        </p:txBody>
      </p:sp>
    </p:spTree>
    <p:extLst>
      <p:ext uri="{BB962C8B-B14F-4D97-AF65-F5344CB8AC3E}">
        <p14:creationId xmlns:p14="http://schemas.microsoft.com/office/powerpoint/2010/main" val="341084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CBE6B-8869-0B7E-CBF7-3B68B7E0619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5D003B1-902D-09D3-52F7-BE2BA9F822A5}"/>
              </a:ext>
            </a:extLst>
          </p:cNvPr>
          <p:cNvSpPr txBox="1"/>
          <p:nvPr/>
        </p:nvSpPr>
        <p:spPr>
          <a:xfrm>
            <a:off x="178183" y="200908"/>
            <a:ext cx="8892306" cy="2862322"/>
          </a:xfrm>
          <a:prstGeom prst="rect">
            <a:avLst/>
          </a:prstGeom>
          <a:noFill/>
        </p:spPr>
        <p:txBody>
          <a:bodyPr wrap="none" rtlCol="0">
            <a:spAutoFit/>
          </a:bodyPr>
          <a:lstStyle/>
          <a:p>
            <a:r>
              <a:rPr lang="en-US" sz="3600" b="1" dirty="0"/>
              <a:t>Es </a:t>
            </a:r>
            <a:r>
              <a:rPr lang="en-US" sz="3600" b="1" dirty="0" err="1"/>
              <a:t>importante</a:t>
            </a:r>
            <a:r>
              <a:rPr lang="en-US" sz="3600" b="1" dirty="0"/>
              <a:t> que </a:t>
            </a:r>
            <a:r>
              <a:rPr lang="en-US" sz="3600" b="1" dirty="0" err="1"/>
              <a:t>todos</a:t>
            </a:r>
            <a:r>
              <a:rPr lang="en-US" sz="3600" b="1" dirty="0"/>
              <a:t> </a:t>
            </a:r>
            <a:r>
              <a:rPr lang="en-US" sz="3600" b="1" dirty="0" err="1"/>
              <a:t>los</a:t>
            </a:r>
            <a:r>
              <a:rPr lang="en-US" sz="3600" b="1" dirty="0"/>
              <a:t> </a:t>
            </a:r>
            <a:r>
              <a:rPr lang="en-US" sz="3600" b="1" dirty="0" err="1"/>
              <a:t>educadores</a:t>
            </a:r>
            <a:r>
              <a:rPr lang="en-US" sz="3600" b="1" dirty="0"/>
              <a:t> que</a:t>
            </a:r>
          </a:p>
          <a:p>
            <a:r>
              <a:rPr lang="en-US" sz="3600" b="1" dirty="0" err="1"/>
              <a:t>participan</a:t>
            </a:r>
            <a:r>
              <a:rPr lang="en-US" sz="3600" b="1" dirty="0"/>
              <a:t> </a:t>
            </a:r>
            <a:r>
              <a:rPr lang="en-US" sz="3600" b="1" dirty="0" err="1"/>
              <a:t>en</a:t>
            </a:r>
            <a:r>
              <a:rPr lang="en-US" sz="3600" b="1" dirty="0"/>
              <a:t> </a:t>
            </a:r>
            <a:r>
              <a:rPr lang="en-US" sz="3600" b="1" dirty="0" err="1"/>
              <a:t>el</a:t>
            </a:r>
            <a:r>
              <a:rPr lang="en-US" sz="3600" b="1" dirty="0"/>
              <a:t> </a:t>
            </a:r>
            <a:r>
              <a:rPr lang="en-US" sz="3600" b="1" dirty="0" err="1"/>
              <a:t>programa</a:t>
            </a:r>
            <a:r>
              <a:rPr lang="en-US" sz="3600" b="1" dirty="0"/>
              <a:t> dual </a:t>
            </a:r>
            <a:r>
              <a:rPr lang="en-US" sz="3600" b="1" dirty="0" err="1"/>
              <a:t>entiendan</a:t>
            </a:r>
            <a:r>
              <a:rPr lang="en-US" sz="3600" b="1" dirty="0"/>
              <a:t> las </a:t>
            </a:r>
          </a:p>
          <a:p>
            <a:r>
              <a:rPr lang="en-US" sz="3600" b="1" dirty="0" err="1"/>
              <a:t>metas</a:t>
            </a:r>
            <a:r>
              <a:rPr lang="en-US" sz="3600" b="1" dirty="0"/>
              <a:t> de </a:t>
            </a:r>
            <a:r>
              <a:rPr lang="en-US" sz="3600" b="1" dirty="0" err="1"/>
              <a:t>los</a:t>
            </a:r>
            <a:r>
              <a:rPr lang="en-US" sz="3600" b="1" dirty="0"/>
              <a:t> </a:t>
            </a:r>
            <a:r>
              <a:rPr lang="en-US" sz="3600" b="1" dirty="0" err="1"/>
              <a:t>programas</a:t>
            </a:r>
            <a:r>
              <a:rPr lang="en-US" sz="3600" b="1" dirty="0"/>
              <a:t> </a:t>
            </a:r>
            <a:r>
              <a:rPr lang="en-US" sz="3600" b="1" dirty="0" err="1"/>
              <a:t>duales</a:t>
            </a:r>
            <a:r>
              <a:rPr lang="en-US" sz="3600" b="1" dirty="0"/>
              <a:t>, y </a:t>
            </a:r>
            <a:r>
              <a:rPr lang="en-US" sz="3600" b="1" dirty="0" err="1"/>
              <a:t>cómo</a:t>
            </a:r>
            <a:r>
              <a:rPr lang="en-US" sz="3600" b="1" dirty="0"/>
              <a:t> </a:t>
            </a:r>
          </a:p>
          <a:p>
            <a:r>
              <a:rPr lang="en-US" sz="3600" b="1" dirty="0" err="1"/>
              <a:t>asegurar</a:t>
            </a:r>
            <a:r>
              <a:rPr lang="en-US" sz="3600" b="1" dirty="0"/>
              <a:t> que la </a:t>
            </a:r>
            <a:r>
              <a:rPr lang="en-US" sz="3600" b="1" dirty="0" err="1"/>
              <a:t>instrucción</a:t>
            </a:r>
            <a:r>
              <a:rPr lang="en-US" sz="3600" b="1" dirty="0"/>
              <a:t> prepare a </a:t>
            </a:r>
            <a:r>
              <a:rPr lang="en-US" sz="3600" b="1" dirty="0" err="1"/>
              <a:t>los</a:t>
            </a:r>
            <a:r>
              <a:rPr lang="en-US" sz="3600" b="1" dirty="0"/>
              <a:t> </a:t>
            </a:r>
          </a:p>
          <a:p>
            <a:r>
              <a:rPr lang="en-US" sz="3600" b="1" dirty="0" err="1"/>
              <a:t>estudiantes</a:t>
            </a:r>
            <a:r>
              <a:rPr lang="en-US" sz="3600" b="1" dirty="0"/>
              <a:t> para que </a:t>
            </a:r>
            <a:r>
              <a:rPr lang="en-US" sz="3600" b="1" dirty="0" err="1"/>
              <a:t>cumplan</a:t>
            </a:r>
            <a:r>
              <a:rPr lang="en-US" sz="3600" b="1" dirty="0"/>
              <a:t> con las </a:t>
            </a:r>
            <a:r>
              <a:rPr lang="en-US" sz="3600" b="1" dirty="0" err="1"/>
              <a:t>metas</a:t>
            </a:r>
            <a:r>
              <a:rPr lang="en-US" sz="3600" b="1" dirty="0"/>
              <a:t>. </a:t>
            </a:r>
          </a:p>
        </p:txBody>
      </p:sp>
      <p:sp>
        <p:nvSpPr>
          <p:cNvPr id="3" name="Rectangle 2">
            <a:extLst>
              <a:ext uri="{FF2B5EF4-FFF2-40B4-BE49-F238E27FC236}">
                <a16:creationId xmlns:a16="http://schemas.microsoft.com/office/drawing/2014/main" id="{E4E8CD85-C01A-D946-F510-9B2C8AD5D4E8}"/>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7B57E9ED-7871-7D0B-7D6E-A88A671A575D}"/>
              </a:ext>
            </a:extLst>
          </p:cNvPr>
          <p:cNvPicPr>
            <a:picLocks noChangeAspect="1"/>
          </p:cNvPicPr>
          <p:nvPr/>
        </p:nvPicPr>
        <p:blipFill>
          <a:blip r:embed="rId3"/>
          <a:stretch>
            <a:fillRect/>
          </a:stretch>
        </p:blipFill>
        <p:spPr>
          <a:xfrm>
            <a:off x="7819606" y="4264124"/>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FB5CC57B-0D88-D689-F4AE-3E72DD9AAEE2}"/>
              </a:ext>
            </a:extLst>
          </p:cNvPr>
          <p:cNvPicPr>
            <a:picLocks noChangeAspect="1"/>
          </p:cNvPicPr>
          <p:nvPr/>
        </p:nvPicPr>
        <p:blipFill>
          <a:blip r:embed="rId4"/>
          <a:stretch>
            <a:fillRect/>
          </a:stretch>
        </p:blipFill>
        <p:spPr>
          <a:xfrm>
            <a:off x="812800" y="3180199"/>
            <a:ext cx="6611592" cy="3308235"/>
          </a:xfrm>
          <a:prstGeom prst="rect">
            <a:avLst/>
          </a:prstGeom>
        </p:spPr>
      </p:pic>
    </p:spTree>
    <p:extLst>
      <p:ext uri="{BB962C8B-B14F-4D97-AF65-F5344CB8AC3E}">
        <p14:creationId xmlns:p14="http://schemas.microsoft.com/office/powerpoint/2010/main" val="8554774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3AABAB-9FDF-2BD0-14A2-0C729E23D28C}"/>
              </a:ext>
            </a:extLst>
          </p:cNvPr>
          <p:cNvSpPr txBox="1"/>
          <p:nvPr/>
        </p:nvSpPr>
        <p:spPr>
          <a:xfrm>
            <a:off x="514319" y="1858780"/>
            <a:ext cx="7823680" cy="3046988"/>
          </a:xfrm>
          <a:prstGeom prst="rect">
            <a:avLst/>
          </a:prstGeom>
          <a:noFill/>
        </p:spPr>
        <p:txBody>
          <a:bodyPr wrap="none" rtlCol="0">
            <a:spAutoFit/>
          </a:bodyPr>
          <a:lstStyle/>
          <a:p>
            <a:pPr algn="ctr"/>
            <a:r>
              <a:rPr lang="en-US" sz="4800" b="1" dirty="0"/>
              <a:t>Los (las) (les) </a:t>
            </a:r>
            <a:r>
              <a:rPr lang="en-US" sz="4800" b="1" dirty="0" err="1"/>
              <a:t>estudiantes</a:t>
            </a:r>
            <a:r>
              <a:rPr lang="en-US" sz="4800" b="1" dirty="0"/>
              <a:t> que </a:t>
            </a:r>
          </a:p>
          <a:p>
            <a:pPr algn="ctr"/>
            <a:r>
              <a:rPr lang="en-US" sz="4800" b="1" dirty="0" err="1"/>
              <a:t>participan</a:t>
            </a:r>
            <a:r>
              <a:rPr lang="en-US" sz="4800" b="1" dirty="0"/>
              <a:t> </a:t>
            </a:r>
            <a:r>
              <a:rPr lang="en-US" sz="4800" b="1" dirty="0" err="1"/>
              <a:t>en</a:t>
            </a:r>
            <a:endParaRPr lang="en-US" sz="4800" b="1" dirty="0"/>
          </a:p>
          <a:p>
            <a:pPr algn="ctr"/>
            <a:r>
              <a:rPr lang="en-US" sz="4800" b="1" dirty="0"/>
              <a:t> </a:t>
            </a:r>
            <a:r>
              <a:rPr lang="en-US" sz="4800" b="1" dirty="0" err="1"/>
              <a:t>los</a:t>
            </a:r>
            <a:r>
              <a:rPr lang="en-US" sz="4800" b="1" dirty="0"/>
              <a:t> programs </a:t>
            </a:r>
            <a:r>
              <a:rPr lang="en-US" sz="4800" b="1" dirty="0" err="1"/>
              <a:t>duales</a:t>
            </a:r>
            <a:r>
              <a:rPr lang="en-US" sz="4800" b="1" dirty="0"/>
              <a:t> </a:t>
            </a:r>
            <a:r>
              <a:rPr lang="en-US" sz="4800" b="1" dirty="0" err="1"/>
              <a:t>en</a:t>
            </a:r>
            <a:r>
              <a:rPr lang="en-US" sz="4800" b="1" dirty="0"/>
              <a:t> </a:t>
            </a:r>
            <a:r>
              <a:rPr lang="en-US" sz="4800" b="1" dirty="0" err="1"/>
              <a:t>los</a:t>
            </a:r>
            <a:r>
              <a:rPr lang="en-US" sz="4800" b="1" dirty="0"/>
              <a:t> </a:t>
            </a:r>
          </a:p>
          <a:p>
            <a:pPr algn="ctr"/>
            <a:r>
              <a:rPr lang="en-US" sz="4800" b="1" dirty="0"/>
              <a:t>EE.UU.</a:t>
            </a:r>
          </a:p>
        </p:txBody>
      </p:sp>
    </p:spTree>
    <p:extLst>
      <p:ext uri="{BB962C8B-B14F-4D97-AF65-F5344CB8AC3E}">
        <p14:creationId xmlns:p14="http://schemas.microsoft.com/office/powerpoint/2010/main" val="40910265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oter Placeholder 3">
            <a:extLst>
              <a:ext uri="{FF2B5EF4-FFF2-40B4-BE49-F238E27FC236}">
                <a16:creationId xmlns:a16="http://schemas.microsoft.com/office/drawing/2014/main" id="{4B0EDCA9-A9A7-C942-B18F-41BED43BAE59}"/>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49155" name="Content Placeholder 4">
            <a:extLst>
              <a:ext uri="{FF2B5EF4-FFF2-40B4-BE49-F238E27FC236}">
                <a16:creationId xmlns:a16="http://schemas.microsoft.com/office/drawing/2014/main" id="{CDC01701-0DBA-1D4B-9EF2-CB327D8D2C5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54604" r="-54604"/>
          <a:stretch>
            <a:fillRect/>
          </a:stretch>
        </p:blipFill>
        <p:spPr bwMode="auto">
          <a:xfrm>
            <a:off x="-498475" y="679450"/>
            <a:ext cx="9904413" cy="544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40131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Box 1">
            <a:extLst>
              <a:ext uri="{FF2B5EF4-FFF2-40B4-BE49-F238E27FC236}">
                <a16:creationId xmlns:a16="http://schemas.microsoft.com/office/drawing/2014/main" id="{356F6AC7-7043-114F-B5B8-1DAE898064E6}"/>
              </a:ext>
            </a:extLst>
          </p:cNvPr>
          <p:cNvSpPr txBox="1">
            <a:spLocks noChangeArrowheads="1"/>
          </p:cNvSpPr>
          <p:nvPr/>
        </p:nvSpPr>
        <p:spPr bwMode="auto">
          <a:xfrm>
            <a:off x="474663" y="114300"/>
            <a:ext cx="8341771"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r>
              <a:rPr lang="en-US" altLang="en-US" sz="4000" b="1" dirty="0" err="1"/>
              <a:t>Investigaciones</a:t>
            </a:r>
            <a:r>
              <a:rPr lang="en-US" altLang="en-US" sz="4000" b="1" dirty="0"/>
              <a:t> de la </a:t>
            </a:r>
            <a:r>
              <a:rPr lang="en-US" altLang="en-US" sz="4000" b="1" dirty="0" err="1"/>
              <a:t>neurocienca</a:t>
            </a:r>
            <a:r>
              <a:rPr lang="en-US" altLang="en-US" sz="4000" b="1" dirty="0"/>
              <a:t>:  Las</a:t>
            </a:r>
          </a:p>
          <a:p>
            <a:r>
              <a:rPr lang="en-US" altLang="en-US" sz="4000" b="1" dirty="0" err="1"/>
              <a:t>ventajas</a:t>
            </a:r>
            <a:r>
              <a:rPr lang="en-US" altLang="en-US" sz="4000" b="1" dirty="0"/>
              <a:t> de ser </a:t>
            </a:r>
            <a:r>
              <a:rPr lang="en-US" altLang="en-US" sz="4000" b="1" dirty="0" err="1"/>
              <a:t>bilingüe</a:t>
            </a:r>
            <a:r>
              <a:rPr lang="en-US" altLang="en-US" sz="4000" b="1" dirty="0"/>
              <a:t> </a:t>
            </a:r>
          </a:p>
          <a:p>
            <a:r>
              <a:rPr lang="en-US" altLang="en-US" dirty="0"/>
              <a:t>(Ellen Bialystok, Pat Wolfe, among many)</a:t>
            </a:r>
          </a:p>
        </p:txBody>
      </p:sp>
      <p:sp>
        <p:nvSpPr>
          <p:cNvPr id="4" name="TextBox 3">
            <a:extLst>
              <a:ext uri="{FF2B5EF4-FFF2-40B4-BE49-F238E27FC236}">
                <a16:creationId xmlns:a16="http://schemas.microsoft.com/office/drawing/2014/main" id="{93C275B3-E9A9-974C-BF6E-A7D8DA4D2662}"/>
              </a:ext>
            </a:extLst>
          </p:cNvPr>
          <p:cNvSpPr txBox="1">
            <a:spLocks noChangeArrowheads="1"/>
          </p:cNvSpPr>
          <p:nvPr/>
        </p:nvSpPr>
        <p:spPr bwMode="auto">
          <a:xfrm>
            <a:off x="203200" y="1757949"/>
            <a:ext cx="870426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pPr marL="457200" lvl="0" indent="-457200">
              <a:buFont typeface="Arial" panose="020B0604020202020204" pitchFamily="34" charset="0"/>
              <a:buChar char="•"/>
            </a:pPr>
            <a:r>
              <a:rPr lang="en-US" sz="3200" dirty="0" err="1"/>
              <a:t>Beneficios</a:t>
            </a:r>
            <a:r>
              <a:rPr lang="en-US" sz="3200" dirty="0"/>
              <a:t> </a:t>
            </a:r>
            <a:r>
              <a:rPr lang="en-US" sz="3200" dirty="0" err="1"/>
              <a:t>cognitivos</a:t>
            </a:r>
            <a:r>
              <a:rPr lang="en-US" sz="3200" dirty="0"/>
              <a:t> : </a:t>
            </a:r>
            <a:r>
              <a:rPr lang="en-US" sz="3200" dirty="0" err="1"/>
              <a:t>capacidad</a:t>
            </a:r>
            <a:r>
              <a:rPr lang="en-US" sz="3200" dirty="0"/>
              <a:t> para </a:t>
            </a:r>
            <a:r>
              <a:rPr lang="en-US" sz="3200" dirty="0" err="1"/>
              <a:t>clasificar</a:t>
            </a:r>
            <a:r>
              <a:rPr lang="en-US" sz="3200" dirty="0"/>
              <a:t> y </a:t>
            </a:r>
            <a:r>
              <a:rPr lang="en-US" sz="3200" dirty="0" err="1"/>
              <a:t>desarrollar</a:t>
            </a:r>
            <a:r>
              <a:rPr lang="en-US" sz="3200" dirty="0"/>
              <a:t> </a:t>
            </a:r>
            <a:r>
              <a:rPr lang="en-US" sz="3200" dirty="0" err="1"/>
              <a:t>el</a:t>
            </a:r>
            <a:r>
              <a:rPr lang="en-US" sz="3200" dirty="0"/>
              <a:t> </a:t>
            </a:r>
            <a:r>
              <a:rPr lang="en-US" sz="3200" dirty="0" err="1"/>
              <a:t>razonamiento</a:t>
            </a:r>
            <a:r>
              <a:rPr lang="en-US" sz="3200" dirty="0"/>
              <a:t> </a:t>
            </a:r>
            <a:r>
              <a:rPr lang="en-US" sz="3200" dirty="0" err="1"/>
              <a:t>analítico</a:t>
            </a:r>
            <a:endParaRPr lang="en-US" sz="3200" dirty="0"/>
          </a:p>
          <a:p>
            <a:pPr marL="457200" lvl="0" indent="-457200">
              <a:buFont typeface="Arial" panose="020B0604020202020204" pitchFamily="34" charset="0"/>
              <a:buChar char="•"/>
            </a:pPr>
            <a:r>
              <a:rPr lang="en-US" sz="3200" dirty="0" err="1"/>
              <a:t>Beneficios</a:t>
            </a:r>
            <a:r>
              <a:rPr lang="en-US" sz="3200" dirty="0"/>
              <a:t> </a:t>
            </a:r>
            <a:r>
              <a:rPr lang="en-US" sz="3200" dirty="0" err="1"/>
              <a:t>espaciales</a:t>
            </a:r>
            <a:r>
              <a:rPr lang="en-US" sz="3200" dirty="0"/>
              <a:t> </a:t>
            </a:r>
            <a:r>
              <a:rPr lang="en-US" sz="3200" dirty="0" err="1"/>
              <a:t>visuales</a:t>
            </a:r>
            <a:endParaRPr lang="en-US" sz="3200" dirty="0"/>
          </a:p>
          <a:p>
            <a:pPr marL="457200" lvl="0" indent="-457200">
              <a:buFont typeface="Arial" panose="020B0604020202020204" pitchFamily="34" charset="0"/>
              <a:buChar char="•"/>
            </a:pPr>
            <a:r>
              <a:rPr lang="en-US" sz="3200" dirty="0"/>
              <a:t>Mayor </a:t>
            </a:r>
            <a:r>
              <a:rPr lang="en-US" sz="3200" dirty="0" err="1"/>
              <a:t>potencial</a:t>
            </a:r>
            <a:r>
              <a:rPr lang="en-US" sz="3200" dirty="0"/>
              <a:t> de </a:t>
            </a:r>
            <a:r>
              <a:rPr lang="en-US" sz="3200" dirty="0" err="1"/>
              <a:t>enfoque:funcionamiento</a:t>
            </a:r>
            <a:r>
              <a:rPr lang="en-US" sz="3200" dirty="0"/>
              <a:t> </a:t>
            </a:r>
            <a:r>
              <a:rPr lang="en-US" sz="3200" dirty="0" err="1"/>
              <a:t>ejecutivo</a:t>
            </a:r>
            <a:r>
              <a:rPr lang="en-US" sz="3200" dirty="0"/>
              <a:t> (saber </a:t>
            </a:r>
            <a:r>
              <a:rPr lang="en-US" sz="3200" dirty="0" err="1"/>
              <a:t>priorizar</a:t>
            </a:r>
            <a:r>
              <a:rPr lang="en-US" sz="3200" dirty="0"/>
              <a:t>, </a:t>
            </a:r>
            <a:r>
              <a:rPr lang="en-US" sz="3200" dirty="0" err="1"/>
              <a:t>seleccionar</a:t>
            </a:r>
            <a:r>
              <a:rPr lang="en-US" sz="3200" dirty="0"/>
              <a:t> </a:t>
            </a:r>
            <a:r>
              <a:rPr lang="en-US" sz="3200" dirty="0" err="1"/>
              <a:t>el</a:t>
            </a:r>
            <a:r>
              <a:rPr lang="en-US" sz="3200" dirty="0"/>
              <a:t> </a:t>
            </a:r>
            <a:r>
              <a:rPr lang="en-US" sz="3200" dirty="0" err="1"/>
              <a:t>idioma</a:t>
            </a:r>
            <a:r>
              <a:rPr lang="en-US" sz="3200" dirty="0"/>
              <a:t> </a:t>
            </a:r>
            <a:r>
              <a:rPr lang="en-US" sz="3200" dirty="0" err="1"/>
              <a:t>adecuado</a:t>
            </a:r>
            <a:r>
              <a:rPr lang="en-US" sz="3200" dirty="0"/>
              <a:t> para </a:t>
            </a:r>
            <a:r>
              <a:rPr lang="en-US" sz="3200" dirty="0" err="1"/>
              <a:t>el</a:t>
            </a:r>
            <a:r>
              <a:rPr lang="en-US" sz="3200" dirty="0"/>
              <a:t> </a:t>
            </a:r>
            <a:r>
              <a:rPr lang="en-US" sz="3200" dirty="0" err="1"/>
              <a:t>contexto</a:t>
            </a:r>
            <a:r>
              <a:rPr lang="en-US" sz="3200" dirty="0"/>
              <a:t> </a:t>
            </a:r>
            <a:r>
              <a:rPr lang="en-US" sz="3200" dirty="0" err="1"/>
              <a:t>adecuado</a:t>
            </a:r>
            <a:r>
              <a:rPr lang="en-US" sz="3200" dirty="0"/>
              <a:t>)</a:t>
            </a:r>
          </a:p>
          <a:p>
            <a:pPr marL="457200" lvl="0" indent="-457200">
              <a:buFont typeface="Arial" panose="020B0604020202020204" pitchFamily="34" charset="0"/>
              <a:buChar char="•"/>
            </a:pPr>
            <a:r>
              <a:rPr lang="en-US" sz="3200" dirty="0" err="1"/>
              <a:t>Profundización</a:t>
            </a:r>
            <a:r>
              <a:rPr lang="en-US" sz="3200" dirty="0"/>
              <a:t> </a:t>
            </a:r>
            <a:r>
              <a:rPr lang="en-US" sz="3200" dirty="0" err="1"/>
              <a:t>en</a:t>
            </a:r>
            <a:r>
              <a:rPr lang="en-US" sz="3200" dirty="0"/>
              <a:t> </a:t>
            </a:r>
            <a:r>
              <a:rPr lang="en-US" sz="3200" dirty="0" err="1"/>
              <a:t>el</a:t>
            </a:r>
            <a:r>
              <a:rPr lang="en-US" sz="3200" dirty="0"/>
              <a:t> </a:t>
            </a:r>
            <a:r>
              <a:rPr lang="en-US" sz="3200" dirty="0" err="1"/>
              <a:t>pensamiento</a:t>
            </a:r>
            <a:r>
              <a:rPr lang="en-US" sz="3200" dirty="0"/>
              <a:t> </a:t>
            </a:r>
            <a:r>
              <a:rPr lang="en-US" sz="3200" dirty="0" err="1"/>
              <a:t>crítico</a:t>
            </a:r>
            <a:r>
              <a:rPr lang="en-US" sz="3200" dirty="0"/>
              <a:t> y </a:t>
            </a:r>
            <a:r>
              <a:rPr lang="en-US" sz="3200" dirty="0" err="1"/>
              <a:t>resolución</a:t>
            </a:r>
            <a:r>
              <a:rPr lang="en-US" sz="3200" dirty="0"/>
              <a:t> de </a:t>
            </a:r>
            <a:r>
              <a:rPr lang="en-US" sz="3200" dirty="0" err="1"/>
              <a:t>problemas</a:t>
            </a:r>
            <a:r>
              <a:rPr lang="en-US" sz="3200" dirty="0"/>
              <a:t> </a:t>
            </a:r>
          </a:p>
          <a:p>
            <a:pPr marL="457200" lvl="0" indent="-457200">
              <a:buFont typeface="Arial" panose="020B0604020202020204" pitchFamily="34" charset="0"/>
              <a:buChar char="•"/>
            </a:pPr>
            <a:r>
              <a:rPr lang="en-US" sz="3200" dirty="0"/>
              <a:t>Fuertes </a:t>
            </a:r>
            <a:r>
              <a:rPr lang="en-US" sz="3200" dirty="0" err="1"/>
              <a:t>habilidades</a:t>
            </a:r>
            <a:r>
              <a:rPr lang="en-US" sz="3200" dirty="0"/>
              <a:t> </a:t>
            </a:r>
            <a:r>
              <a:rPr lang="en-US" sz="3200" dirty="0" err="1"/>
              <a:t>creativas</a:t>
            </a:r>
            <a:endParaRPr lang="en-US" sz="3200" dirty="0"/>
          </a:p>
        </p:txBody>
      </p:sp>
    </p:spTree>
    <p:extLst>
      <p:ext uri="{BB962C8B-B14F-4D97-AF65-F5344CB8AC3E}">
        <p14:creationId xmlns:p14="http://schemas.microsoft.com/office/powerpoint/2010/main" val="27506050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Box 7">
            <a:extLst>
              <a:ext uri="{FF2B5EF4-FFF2-40B4-BE49-F238E27FC236}">
                <a16:creationId xmlns:a16="http://schemas.microsoft.com/office/drawing/2014/main" id="{534D184E-E9FA-2A43-A60A-B724F7E54061}"/>
              </a:ext>
            </a:extLst>
          </p:cNvPr>
          <p:cNvSpPr txBox="1">
            <a:spLocks noChangeArrowheads="1"/>
          </p:cNvSpPr>
          <p:nvPr/>
        </p:nvSpPr>
        <p:spPr bwMode="auto">
          <a:xfrm>
            <a:off x="-232224" y="-71211"/>
            <a:ext cx="943428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sz="1000" dirty="0">
              <a:solidFill>
                <a:srgbClr val="000000"/>
              </a:solidFill>
            </a:endParaRPr>
          </a:p>
          <a:p>
            <a:pPr algn="ctr"/>
            <a:r>
              <a:rPr lang="en-US" altLang="en-US" sz="5400" b="1" dirty="0">
                <a:solidFill>
                  <a:srgbClr val="000000"/>
                </a:solidFill>
              </a:rPr>
              <a:t>…</a:t>
            </a:r>
            <a:r>
              <a:rPr lang="en-US" altLang="en-US" sz="4400" b="1" dirty="0">
                <a:solidFill>
                  <a:srgbClr val="000000"/>
                </a:solidFill>
              </a:rPr>
              <a:t>Una persona </a:t>
            </a:r>
            <a:r>
              <a:rPr lang="en-US" altLang="en-US" sz="4400" b="1" dirty="0" err="1">
                <a:solidFill>
                  <a:srgbClr val="000000"/>
                </a:solidFill>
              </a:rPr>
              <a:t>bilingüe</a:t>
            </a:r>
            <a:r>
              <a:rPr lang="en-US" altLang="en-US" sz="4400" b="1" dirty="0">
                <a:solidFill>
                  <a:srgbClr val="000000"/>
                </a:solidFill>
              </a:rPr>
              <a:t> </a:t>
            </a:r>
            <a:r>
              <a:rPr lang="en-US" altLang="en-US" sz="4400" b="1" dirty="0" err="1">
                <a:solidFill>
                  <a:srgbClr val="000000"/>
                </a:solidFill>
              </a:rPr>
              <a:t>desarrollada</a:t>
            </a:r>
            <a:r>
              <a:rPr lang="en-US" altLang="en-US" sz="4400" b="1" dirty="0">
                <a:solidFill>
                  <a:srgbClr val="000000"/>
                </a:solidFill>
              </a:rPr>
              <a:t> </a:t>
            </a:r>
            <a:r>
              <a:rPr lang="en-US" altLang="en-US" sz="4400" b="1" dirty="0" err="1">
                <a:solidFill>
                  <a:srgbClr val="000000"/>
                </a:solidFill>
              </a:rPr>
              <a:t>funciona</a:t>
            </a:r>
            <a:r>
              <a:rPr lang="en-US" altLang="en-US" sz="4400" b="1" dirty="0">
                <a:solidFill>
                  <a:srgbClr val="000000"/>
                </a:solidFill>
              </a:rPr>
              <a:t> </a:t>
            </a:r>
            <a:r>
              <a:rPr lang="en-US" altLang="en-US" sz="4400" b="1" dirty="0" err="1">
                <a:solidFill>
                  <a:srgbClr val="000000"/>
                </a:solidFill>
              </a:rPr>
              <a:t>en</a:t>
            </a:r>
            <a:r>
              <a:rPr lang="en-US" altLang="en-US" sz="4400" b="1" dirty="0">
                <a:solidFill>
                  <a:srgbClr val="000000"/>
                </a:solidFill>
              </a:rPr>
              <a:t> 3 </a:t>
            </a:r>
            <a:r>
              <a:rPr lang="en-US" altLang="en-US" sz="4400" b="1" dirty="0" err="1">
                <a:solidFill>
                  <a:srgbClr val="000000"/>
                </a:solidFill>
              </a:rPr>
              <a:t>espacios</a:t>
            </a:r>
            <a:r>
              <a:rPr lang="en-US" altLang="en-US" sz="4400" b="1" dirty="0">
                <a:solidFill>
                  <a:srgbClr val="000000"/>
                </a:solidFill>
              </a:rPr>
              <a:t> </a:t>
            </a:r>
            <a:r>
              <a:rPr lang="en-US" altLang="en-US" sz="4400" b="1" dirty="0" err="1">
                <a:solidFill>
                  <a:srgbClr val="000000"/>
                </a:solidFill>
              </a:rPr>
              <a:t>lingüísticos</a:t>
            </a:r>
            <a:endParaRPr lang="en-US" altLang="en-US" sz="4400" b="1" dirty="0">
              <a:solidFill>
                <a:srgbClr val="000000"/>
              </a:solidFill>
            </a:endParaRPr>
          </a:p>
        </p:txBody>
      </p:sp>
      <p:pic>
        <p:nvPicPr>
          <p:cNvPr id="53250" name="Picture 3" descr="TeachingforBiliteracy_Gradient_Logo_FINAL.eps">
            <a:extLst>
              <a:ext uri="{FF2B5EF4-FFF2-40B4-BE49-F238E27FC236}">
                <a16:creationId xmlns:a16="http://schemas.microsoft.com/office/drawing/2014/main" id="{509FB54D-D6A4-D345-8D39-C963C1391C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1486" y="2038373"/>
            <a:ext cx="2326923" cy="2820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eft Arrow 10">
            <a:extLst>
              <a:ext uri="{FF2B5EF4-FFF2-40B4-BE49-F238E27FC236}">
                <a16:creationId xmlns:a16="http://schemas.microsoft.com/office/drawing/2014/main" id="{0171AE3C-A01F-6C45-9A16-27923508A220}"/>
              </a:ext>
            </a:extLst>
          </p:cNvPr>
          <p:cNvSpPr/>
          <p:nvPr/>
        </p:nvSpPr>
        <p:spPr>
          <a:xfrm rot="20609989">
            <a:off x="5225603" y="1521694"/>
            <a:ext cx="3895848" cy="1160590"/>
          </a:xfrm>
          <a:prstGeom prst="leftArrow">
            <a:avLst/>
          </a:prstGeom>
          <a:gradFill flip="none" rotWithShape="1">
            <a:gsLst>
              <a:gs pos="26000">
                <a:srgbClr val="0070C0"/>
              </a:gs>
              <a:gs pos="74000">
                <a:srgbClr val="00B050"/>
              </a:gs>
            </a:gsLst>
            <a:lin ang="10800000" scaled="1"/>
            <a:tileRect/>
          </a:gradFill>
          <a:ln w="508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b="1" dirty="0">
              <a:solidFill>
                <a:schemeClr val="tx1"/>
              </a:solidFill>
            </a:endParaRPr>
          </a:p>
          <a:p>
            <a:pPr algn="ctr">
              <a:defRPr/>
            </a:pPr>
            <a:r>
              <a:rPr lang="en-US" sz="2400" b="1" dirty="0">
                <a:solidFill>
                  <a:schemeClr val="tx1"/>
                </a:solidFill>
                <a:highlight>
                  <a:srgbClr val="FFFF00"/>
                </a:highlight>
              </a:rPr>
              <a:t>Español - Inglés</a:t>
            </a:r>
          </a:p>
          <a:p>
            <a:pPr algn="ctr">
              <a:defRPr/>
            </a:pPr>
            <a:r>
              <a:rPr lang="en-US" sz="2400" b="1" dirty="0">
                <a:solidFill>
                  <a:schemeClr val="tx1"/>
                </a:solidFill>
                <a:highlight>
                  <a:srgbClr val="FFFF00"/>
                </a:highlight>
              </a:rPr>
              <a:t>Espacio </a:t>
            </a:r>
            <a:r>
              <a:rPr lang="en-US" sz="2400" b="1" dirty="0" err="1">
                <a:solidFill>
                  <a:schemeClr val="tx1"/>
                </a:solidFill>
                <a:highlight>
                  <a:srgbClr val="FFFF00"/>
                </a:highlight>
              </a:rPr>
              <a:t>translingüístico</a:t>
            </a:r>
            <a:endParaRPr lang="en-US" sz="2400" b="1" dirty="0">
              <a:solidFill>
                <a:schemeClr val="tx1"/>
              </a:solidFill>
              <a:highlight>
                <a:srgbClr val="FFFF00"/>
              </a:highlight>
            </a:endParaRPr>
          </a:p>
          <a:p>
            <a:pPr algn="ctr">
              <a:defRPr/>
            </a:pPr>
            <a:endParaRPr lang="en-US" sz="2400" b="1" dirty="0">
              <a:solidFill>
                <a:schemeClr val="tx1"/>
              </a:solidFill>
            </a:endParaRPr>
          </a:p>
        </p:txBody>
      </p:sp>
      <p:sp>
        <p:nvSpPr>
          <p:cNvPr id="12" name="Left Arrow 11">
            <a:extLst>
              <a:ext uri="{FF2B5EF4-FFF2-40B4-BE49-F238E27FC236}">
                <a16:creationId xmlns:a16="http://schemas.microsoft.com/office/drawing/2014/main" id="{6893414E-E8D6-4C40-8CE1-920EDFF639F3}"/>
              </a:ext>
            </a:extLst>
          </p:cNvPr>
          <p:cNvSpPr/>
          <p:nvPr/>
        </p:nvSpPr>
        <p:spPr>
          <a:xfrm rot="20522976">
            <a:off x="5437188" y="2781527"/>
            <a:ext cx="2503487" cy="1023937"/>
          </a:xfrm>
          <a:prstGeom prst="leftArrow">
            <a:avLst/>
          </a:prstGeom>
          <a:solidFill>
            <a:schemeClr val="tx2">
              <a:lumMod val="60000"/>
              <a:lumOff val="40000"/>
            </a:schemeClr>
          </a:solidFill>
          <a:ln w="5080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b="1" dirty="0">
                <a:solidFill>
                  <a:schemeClr val="tx1"/>
                </a:solidFill>
                <a:highlight>
                  <a:srgbClr val="FFFF00"/>
                </a:highlight>
              </a:rPr>
              <a:t>Inglés</a:t>
            </a:r>
          </a:p>
        </p:txBody>
      </p:sp>
      <p:sp>
        <p:nvSpPr>
          <p:cNvPr id="13" name="Right Arrow 12">
            <a:extLst>
              <a:ext uri="{FF2B5EF4-FFF2-40B4-BE49-F238E27FC236}">
                <a16:creationId xmlns:a16="http://schemas.microsoft.com/office/drawing/2014/main" id="{4BA348E6-A49D-4E4A-9DA9-31E3FCC4CA64}"/>
              </a:ext>
            </a:extLst>
          </p:cNvPr>
          <p:cNvSpPr/>
          <p:nvPr/>
        </p:nvSpPr>
        <p:spPr>
          <a:xfrm rot="463536">
            <a:off x="1327604" y="2846388"/>
            <a:ext cx="2697163" cy="1000125"/>
          </a:xfrm>
          <a:prstGeom prst="rightArrow">
            <a:avLst/>
          </a:prstGeom>
          <a:solidFill>
            <a:srgbClr val="00B050"/>
          </a:solidFill>
          <a:ln w="666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a:solidFill>
                  <a:schemeClr val="tx1"/>
                </a:solidFill>
                <a:highlight>
                  <a:srgbClr val="FFFF00"/>
                </a:highlight>
              </a:rPr>
              <a:t>Español</a:t>
            </a:r>
          </a:p>
        </p:txBody>
      </p:sp>
      <p:sp>
        <p:nvSpPr>
          <p:cNvPr id="14" name="TextBox 13">
            <a:extLst>
              <a:ext uri="{FF2B5EF4-FFF2-40B4-BE49-F238E27FC236}">
                <a16:creationId xmlns:a16="http://schemas.microsoft.com/office/drawing/2014/main" id="{D018E721-CD83-1D43-91C4-C91573CA99DA}"/>
              </a:ext>
            </a:extLst>
          </p:cNvPr>
          <p:cNvSpPr txBox="1"/>
          <p:nvPr/>
        </p:nvSpPr>
        <p:spPr>
          <a:xfrm>
            <a:off x="77788" y="5048249"/>
            <a:ext cx="9043987" cy="1446550"/>
          </a:xfrm>
          <a:prstGeom prst="rect">
            <a:avLst/>
          </a:prstGeom>
          <a:gradFill>
            <a:gsLst>
              <a:gs pos="0">
                <a:schemeClr val="accent1">
                  <a:tint val="100000"/>
                  <a:shade val="100000"/>
                  <a:satMod val="130000"/>
                </a:schemeClr>
              </a:gs>
              <a:gs pos="100000">
                <a:srgbClr val="00B050"/>
              </a:gs>
            </a:gsLst>
            <a:lin ang="16200000" scaled="0"/>
          </a:gradFill>
        </p:spPr>
        <p:txBody>
          <a:bodyPr>
            <a:spAutoFit/>
          </a:bodyPr>
          <a:lstStyle/>
          <a:p>
            <a:pPr algn="ctr">
              <a:defRPr/>
            </a:pPr>
            <a:r>
              <a:rPr lang="es-ES_tradnl" sz="4400" b="1" dirty="0">
                <a:solidFill>
                  <a:srgbClr val="000000"/>
                </a:solidFill>
              </a:rPr>
              <a:t>…</a:t>
            </a:r>
            <a:r>
              <a:rPr lang="en-US" sz="4400" b="1" dirty="0">
                <a:solidFill>
                  <a:srgbClr val="000000"/>
                </a:solidFill>
              </a:rPr>
              <a:t>se </a:t>
            </a:r>
            <a:r>
              <a:rPr lang="en-US" sz="4400" b="1" dirty="0" err="1">
                <a:solidFill>
                  <a:srgbClr val="000000"/>
                </a:solidFill>
              </a:rPr>
              <a:t>identifica</a:t>
            </a:r>
            <a:r>
              <a:rPr lang="en-US" sz="4400" b="1" dirty="0">
                <a:solidFill>
                  <a:srgbClr val="000000"/>
                </a:solidFill>
              </a:rPr>
              <a:t> </a:t>
            </a:r>
            <a:r>
              <a:rPr lang="en-US" sz="4400" b="1" dirty="0" err="1">
                <a:solidFill>
                  <a:srgbClr val="000000"/>
                </a:solidFill>
              </a:rPr>
              <a:t>como</a:t>
            </a:r>
            <a:r>
              <a:rPr lang="en-US" sz="4400" b="1" dirty="0">
                <a:solidFill>
                  <a:srgbClr val="000000"/>
                </a:solidFill>
              </a:rPr>
              <a:t> </a:t>
            </a:r>
            <a:r>
              <a:rPr lang="en-US" sz="4400" b="1" dirty="0" err="1">
                <a:solidFill>
                  <a:srgbClr val="000000"/>
                </a:solidFill>
              </a:rPr>
              <a:t>bilingüe</a:t>
            </a:r>
            <a:r>
              <a:rPr lang="en-US" sz="4400" b="1" dirty="0">
                <a:solidFill>
                  <a:srgbClr val="000000"/>
                </a:solidFill>
              </a:rPr>
              <a:t> y </a:t>
            </a:r>
            <a:r>
              <a:rPr lang="en-US" sz="4400" b="1" dirty="0" err="1">
                <a:solidFill>
                  <a:srgbClr val="000000"/>
                </a:solidFill>
              </a:rPr>
              <a:t>toma</a:t>
            </a:r>
            <a:r>
              <a:rPr lang="en-US" sz="4400" b="1" dirty="0">
                <a:solidFill>
                  <a:srgbClr val="000000"/>
                </a:solidFill>
              </a:rPr>
              <a:t> decisions </a:t>
            </a:r>
            <a:r>
              <a:rPr lang="en-US" sz="4400" b="1" dirty="0" err="1">
                <a:solidFill>
                  <a:srgbClr val="000000"/>
                </a:solidFill>
              </a:rPr>
              <a:t>metalingüísticas</a:t>
            </a:r>
            <a:endParaRPr lang="es-ES_tradnl" sz="4400" b="1" dirty="0">
              <a:solidFill>
                <a:srgbClr val="000000"/>
              </a:solidFill>
            </a:endParaRPr>
          </a:p>
        </p:txBody>
      </p:sp>
    </p:spTree>
    <p:extLst>
      <p:ext uri="{BB962C8B-B14F-4D97-AF65-F5344CB8AC3E}">
        <p14:creationId xmlns:p14="http://schemas.microsoft.com/office/powerpoint/2010/main" val="185565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dissolv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ssolve">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dissolv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A30611-AD84-3361-0491-3AED8C279FF4}"/>
              </a:ext>
            </a:extLst>
          </p:cNvPr>
          <p:cNvSpPr txBox="1"/>
          <p:nvPr/>
        </p:nvSpPr>
        <p:spPr>
          <a:xfrm>
            <a:off x="1" y="232229"/>
            <a:ext cx="9143999" cy="7201972"/>
          </a:xfrm>
          <a:prstGeom prst="rect">
            <a:avLst/>
          </a:prstGeom>
          <a:noFill/>
        </p:spPr>
        <p:txBody>
          <a:bodyPr wrap="square" rtlCol="0">
            <a:spAutoFit/>
          </a:bodyPr>
          <a:lstStyle/>
          <a:p>
            <a:r>
              <a:rPr lang="es-ES" sz="3200" dirty="0"/>
              <a:t>"</a:t>
            </a:r>
            <a:r>
              <a:rPr lang="en-US" sz="3200" dirty="0"/>
              <a:t>El </a:t>
            </a:r>
            <a:r>
              <a:rPr lang="en-US" sz="3200" dirty="0" err="1"/>
              <a:t>tener</a:t>
            </a:r>
            <a:r>
              <a:rPr lang="es-ES" sz="3200" dirty="0"/>
              <a:t> espacios translingüísticos para la instrucción </a:t>
            </a:r>
          </a:p>
          <a:p>
            <a:r>
              <a:rPr lang="es-ES" sz="3200" dirty="0"/>
              <a:t>no descarta de ninguna manera la necesidad de tener </a:t>
            </a:r>
          </a:p>
          <a:p>
            <a:r>
              <a:rPr lang="es-ES" sz="3200" dirty="0"/>
              <a:t>espacios separados en los que se les pide a los niños </a:t>
            </a:r>
          </a:p>
          <a:p>
            <a:r>
              <a:rPr lang="es-ES" sz="3200" dirty="0"/>
              <a:t>que trabajen en un idioma u otro.</a:t>
            </a:r>
          </a:p>
          <a:p>
            <a:endParaRPr lang="en-US" sz="3200" dirty="0"/>
          </a:p>
          <a:p>
            <a:r>
              <a:rPr lang="es-ES" sz="3200" dirty="0"/>
              <a:t>Estos espacios separados se han creado para que el maestro sepa qué idioma usar y para que los estudiantes tengan que expandir sus prácticas lingüísticas para cumplir con las exigencias de la comunicación con los monolingües". </a:t>
            </a:r>
            <a:r>
              <a:rPr lang="es-ES" sz="3200" dirty="0" err="1"/>
              <a:t>Dra</a:t>
            </a:r>
            <a:r>
              <a:rPr lang="es-ES" sz="3200" dirty="0"/>
              <a:t> Ofelia García</a:t>
            </a:r>
          </a:p>
          <a:p>
            <a:endParaRPr lang="es-ES" sz="3200" dirty="0"/>
          </a:p>
          <a:p>
            <a:r>
              <a:rPr lang="en-US" sz="2000" dirty="0">
                <a:ea typeface="MS Mincho" panose="02020609040205080304" pitchFamily="49" charset="-128"/>
                <a:cs typeface="Arial" panose="020B0604020202020204" pitchFamily="34" charset="0"/>
              </a:rPr>
              <a:t>Hesson, S., Seltzer, K., Woodley, H., (2014) </a:t>
            </a:r>
            <a:r>
              <a:rPr lang="en-US" sz="2000" u="sng" dirty="0">
                <a:solidFill>
                  <a:srgbClr val="0000FF"/>
                </a:solidFill>
                <a:ea typeface="MS Mincho" panose="02020609040205080304" pitchFamily="49" charset="-128"/>
                <a:cs typeface="Arial" panose="020B0604020202020204" pitchFamily="34" charset="0"/>
                <a:hlinkClick r:id="rId2"/>
              </a:rPr>
              <a:t>Translanguaging in Curriculum and Instruction: A CUNY-NYSIEB Guide for Educators</a:t>
            </a:r>
            <a:r>
              <a:rPr lang="en-US" sz="2000" dirty="0">
                <a:ea typeface="MS Mincho" panose="02020609040205080304" pitchFamily="49" charset="-128"/>
                <a:cs typeface="Arial" panose="020B0604020202020204" pitchFamily="34" charset="0"/>
              </a:rPr>
              <a:t>.  CUNY-NYSIEB, The Graduate Center, the city University of New York.</a:t>
            </a:r>
            <a:endParaRPr lang="en-US" sz="2000" dirty="0">
              <a:latin typeface="Cambria" panose="02040503050406030204" pitchFamily="18" charset="0"/>
              <a:ea typeface="MS Mincho" panose="02020609040205080304" pitchFamily="49" charset="-128"/>
              <a:cs typeface="Arial" panose="020B0604020202020204" pitchFamily="34" charset="0"/>
            </a:endParaRPr>
          </a:p>
          <a:p>
            <a:endParaRPr lang="en-US" sz="3200" dirty="0"/>
          </a:p>
          <a:p>
            <a:endParaRPr lang="en-US" dirty="0"/>
          </a:p>
        </p:txBody>
      </p:sp>
    </p:spTree>
    <p:extLst>
      <p:ext uri="{BB962C8B-B14F-4D97-AF65-F5344CB8AC3E}">
        <p14:creationId xmlns:p14="http://schemas.microsoft.com/office/powerpoint/2010/main" val="28197022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28BE-AA4E-680B-1D02-EBEB2D45943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E591AE1-B415-F204-1D70-F5952E563502}"/>
              </a:ext>
            </a:extLst>
          </p:cNvPr>
          <p:cNvSpPr>
            <a:spLocks noChangeArrowheads="1"/>
          </p:cNvSpPr>
          <p:nvPr/>
        </p:nvSpPr>
        <p:spPr bwMode="auto">
          <a:xfrm>
            <a:off x="2310063" y="1955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B0082530-D57A-5110-7F04-D6C395C7C3C0}"/>
              </a:ext>
            </a:extLst>
          </p:cNvPr>
          <p:cNvSpPr txBox="1"/>
          <p:nvPr/>
        </p:nvSpPr>
        <p:spPr>
          <a:xfrm>
            <a:off x="7286171" y="2477409"/>
            <a:ext cx="1847389" cy="523220"/>
          </a:xfrm>
          <a:prstGeom prst="rect">
            <a:avLst/>
          </a:prstGeom>
          <a:noFill/>
        </p:spPr>
        <p:txBody>
          <a:bodyPr wrap="square" rtlCol="0">
            <a:spAutoFit/>
          </a:bodyPr>
          <a:lstStyle/>
          <a:p>
            <a:pPr algn="ctr"/>
            <a:r>
              <a:rPr lang="en-US" sz="2800" dirty="0">
                <a:highlight>
                  <a:srgbClr val="FFFF00"/>
                </a:highlight>
              </a:rPr>
              <a:t>Página 7</a:t>
            </a:r>
          </a:p>
        </p:txBody>
      </p:sp>
      <p:pic>
        <p:nvPicPr>
          <p:cNvPr id="8" name="Picture 7">
            <a:extLst>
              <a:ext uri="{FF2B5EF4-FFF2-40B4-BE49-F238E27FC236}">
                <a16:creationId xmlns:a16="http://schemas.microsoft.com/office/drawing/2014/main" id="{30A8B129-22F7-2F47-D303-96492330CF79}"/>
              </a:ext>
            </a:extLst>
          </p:cNvPr>
          <p:cNvPicPr>
            <a:picLocks noChangeAspect="1"/>
          </p:cNvPicPr>
          <p:nvPr/>
        </p:nvPicPr>
        <p:blipFill>
          <a:blip r:embed="rId3"/>
          <a:stretch>
            <a:fillRect/>
          </a:stretch>
        </p:blipFill>
        <p:spPr>
          <a:xfrm>
            <a:off x="8001000" y="3509963"/>
            <a:ext cx="1023188" cy="1324354"/>
          </a:xfrm>
          <a:prstGeom prst="rect">
            <a:avLst/>
          </a:prstGeom>
        </p:spPr>
      </p:pic>
      <p:pic>
        <p:nvPicPr>
          <p:cNvPr id="6" name="Picture 5" descr="A group of columns with text&#10;&#10;AI-generated content may be incorrect.">
            <a:extLst>
              <a:ext uri="{FF2B5EF4-FFF2-40B4-BE49-F238E27FC236}">
                <a16:creationId xmlns:a16="http://schemas.microsoft.com/office/drawing/2014/main" id="{8B357BC9-6D11-90D4-68E2-A34F543CD596}"/>
              </a:ext>
            </a:extLst>
          </p:cNvPr>
          <p:cNvPicPr>
            <a:picLocks noChangeAspect="1"/>
          </p:cNvPicPr>
          <p:nvPr/>
        </p:nvPicPr>
        <p:blipFill>
          <a:blip r:embed="rId4"/>
          <a:stretch>
            <a:fillRect/>
          </a:stretch>
        </p:blipFill>
        <p:spPr>
          <a:xfrm>
            <a:off x="-188351" y="1770228"/>
            <a:ext cx="7772400" cy="3889067"/>
          </a:xfrm>
          <a:prstGeom prst="rect">
            <a:avLst/>
          </a:prstGeom>
        </p:spPr>
      </p:pic>
      <p:sp>
        <p:nvSpPr>
          <p:cNvPr id="7" name="TextBox 6">
            <a:extLst>
              <a:ext uri="{FF2B5EF4-FFF2-40B4-BE49-F238E27FC236}">
                <a16:creationId xmlns:a16="http://schemas.microsoft.com/office/drawing/2014/main" id="{DA58FBF2-7831-308F-7836-E1531952558A}"/>
              </a:ext>
            </a:extLst>
          </p:cNvPr>
          <p:cNvSpPr txBox="1"/>
          <p:nvPr/>
        </p:nvSpPr>
        <p:spPr>
          <a:xfrm>
            <a:off x="696686" y="5878286"/>
            <a:ext cx="4697440" cy="830997"/>
          </a:xfrm>
          <a:prstGeom prst="rect">
            <a:avLst/>
          </a:prstGeom>
          <a:noFill/>
        </p:spPr>
        <p:txBody>
          <a:bodyPr wrap="none" rtlCol="0">
            <a:spAutoFit/>
          </a:bodyPr>
          <a:lstStyle/>
          <a:p>
            <a:r>
              <a:rPr lang="en-US" sz="2400" dirty="0" err="1"/>
              <a:t>Biliteracia</a:t>
            </a:r>
            <a:r>
              <a:rPr lang="en-US" sz="2400" dirty="0"/>
              <a:t>=</a:t>
            </a:r>
            <a:r>
              <a:rPr lang="en-US" sz="2400" dirty="0" err="1"/>
              <a:t>biliteracidad</a:t>
            </a:r>
            <a:endParaRPr lang="en-US" sz="2400" dirty="0"/>
          </a:p>
          <a:p>
            <a:r>
              <a:rPr lang="en-US" sz="2400" dirty="0" err="1"/>
              <a:t>Biliteracia</a:t>
            </a:r>
            <a:r>
              <a:rPr lang="en-US" sz="2400" dirty="0"/>
              <a:t>= la </a:t>
            </a:r>
            <a:r>
              <a:rPr lang="en-US" sz="2400" dirty="0" err="1"/>
              <a:t>lectoescritura</a:t>
            </a:r>
            <a:r>
              <a:rPr lang="en-US" sz="2400" dirty="0"/>
              <a:t> </a:t>
            </a:r>
            <a:r>
              <a:rPr lang="en-US" sz="2400" dirty="0" err="1"/>
              <a:t>bilingüe</a:t>
            </a:r>
            <a:endParaRPr lang="en-US" sz="2400" dirty="0"/>
          </a:p>
        </p:txBody>
      </p:sp>
      <p:sp>
        <p:nvSpPr>
          <p:cNvPr id="10" name="Subtitle 9">
            <a:extLst>
              <a:ext uri="{FF2B5EF4-FFF2-40B4-BE49-F238E27FC236}">
                <a16:creationId xmlns:a16="http://schemas.microsoft.com/office/drawing/2014/main" id="{D8789B6D-8168-CF12-CA9D-BD2E603F49CE}"/>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ECA50D95-4B32-3B55-B249-72934E28952E}"/>
              </a:ext>
            </a:extLst>
          </p:cNvPr>
          <p:cNvSpPr txBox="1"/>
          <p:nvPr/>
        </p:nvSpPr>
        <p:spPr>
          <a:xfrm>
            <a:off x="159657" y="362856"/>
            <a:ext cx="8665029" cy="1292662"/>
          </a:xfrm>
          <a:prstGeom prst="rect">
            <a:avLst/>
          </a:prstGeom>
          <a:noFill/>
        </p:spPr>
        <p:txBody>
          <a:bodyPr wrap="square" rtlCol="0">
            <a:spAutoFit/>
          </a:bodyPr>
          <a:lstStyle/>
          <a:p>
            <a:r>
              <a:rPr lang="en-US" sz="2600" dirty="0"/>
              <a:t>El </a:t>
            </a:r>
            <a:r>
              <a:rPr lang="en-US" sz="2600" dirty="0" err="1"/>
              <a:t>término</a:t>
            </a:r>
            <a:r>
              <a:rPr lang="en-US" sz="2600" dirty="0"/>
              <a:t> </a:t>
            </a:r>
            <a:r>
              <a:rPr lang="en-US" sz="2600" dirty="0" err="1"/>
              <a:t>lenguaje</a:t>
            </a:r>
            <a:r>
              <a:rPr lang="en-US" sz="2600" dirty="0"/>
              <a:t> dual se </a:t>
            </a:r>
            <a:r>
              <a:rPr lang="en-US" sz="2600" dirty="0" err="1"/>
              <a:t>refiere</a:t>
            </a:r>
            <a:r>
              <a:rPr lang="en-US" sz="2600" dirty="0"/>
              <a:t> a </a:t>
            </a:r>
            <a:r>
              <a:rPr lang="en-US" sz="2600" dirty="0" err="1"/>
              <a:t>cualquier</a:t>
            </a:r>
            <a:r>
              <a:rPr lang="en-US" sz="2600" dirty="0"/>
              <a:t> </a:t>
            </a:r>
            <a:r>
              <a:rPr lang="en-US" sz="2600" dirty="0" err="1"/>
              <a:t>programa</a:t>
            </a:r>
            <a:r>
              <a:rPr lang="en-US" sz="2600" dirty="0"/>
              <a:t> que </a:t>
            </a:r>
          </a:p>
          <a:p>
            <a:r>
              <a:rPr lang="en-US" sz="2600" dirty="0"/>
              <a:t>le </a:t>
            </a:r>
            <a:r>
              <a:rPr lang="en-US" sz="2600" dirty="0" err="1"/>
              <a:t>ofrece</a:t>
            </a:r>
            <a:r>
              <a:rPr lang="en-US" sz="2600" dirty="0"/>
              <a:t> a </a:t>
            </a:r>
            <a:r>
              <a:rPr lang="en-US" sz="2600" dirty="0" err="1"/>
              <a:t>todos</a:t>
            </a:r>
            <a:r>
              <a:rPr lang="en-US" sz="2600" dirty="0"/>
              <a:t> </a:t>
            </a:r>
            <a:r>
              <a:rPr lang="en-US" sz="2600" dirty="0" err="1"/>
              <a:t>los</a:t>
            </a:r>
            <a:r>
              <a:rPr lang="en-US" sz="2600" dirty="0"/>
              <a:t> </a:t>
            </a:r>
            <a:r>
              <a:rPr lang="en-US" sz="2600" dirty="0" err="1"/>
              <a:t>estudiantes</a:t>
            </a:r>
            <a:r>
              <a:rPr lang="en-US" sz="2600" dirty="0"/>
              <a:t> </a:t>
            </a:r>
            <a:r>
              <a:rPr lang="en-US" sz="2600" b="1" dirty="0" err="1"/>
              <a:t>instrucción</a:t>
            </a:r>
            <a:r>
              <a:rPr lang="en-US" sz="2600" b="1" dirty="0"/>
              <a:t> de </a:t>
            </a:r>
            <a:r>
              <a:rPr lang="en-US" sz="2600" b="1" dirty="0" err="1"/>
              <a:t>lecto-escritura</a:t>
            </a:r>
            <a:r>
              <a:rPr lang="en-US" sz="2600" b="1" dirty="0"/>
              <a:t>  </a:t>
            </a:r>
          </a:p>
          <a:p>
            <a:r>
              <a:rPr lang="en-US" sz="2600" b="1" dirty="0"/>
              <a:t>e </a:t>
            </a:r>
            <a:r>
              <a:rPr lang="en-US" sz="2600" b="1" dirty="0" err="1"/>
              <a:t>instrucción</a:t>
            </a:r>
            <a:r>
              <a:rPr lang="en-US" sz="2600" b="1" dirty="0"/>
              <a:t> de </a:t>
            </a:r>
            <a:r>
              <a:rPr lang="en-US" sz="2600" b="1" dirty="0" err="1"/>
              <a:t>contenido</a:t>
            </a:r>
            <a:r>
              <a:rPr lang="en-US" sz="2600" b="1" dirty="0"/>
              <a:t> </a:t>
            </a:r>
            <a:r>
              <a:rPr lang="en-US" sz="2600" dirty="0"/>
              <a:t>a </a:t>
            </a:r>
            <a:r>
              <a:rPr lang="en-US" sz="2600" dirty="0" err="1"/>
              <a:t>través</a:t>
            </a:r>
            <a:r>
              <a:rPr lang="en-US" sz="2600" dirty="0"/>
              <a:t> de dos </a:t>
            </a:r>
            <a:r>
              <a:rPr lang="en-US" sz="2600" dirty="0" err="1"/>
              <a:t>idiomas</a:t>
            </a:r>
            <a:r>
              <a:rPr lang="en-US" sz="2600" dirty="0"/>
              <a:t>.</a:t>
            </a:r>
          </a:p>
        </p:txBody>
      </p:sp>
    </p:spTree>
    <p:extLst>
      <p:ext uri="{BB962C8B-B14F-4D97-AF65-F5344CB8AC3E}">
        <p14:creationId xmlns:p14="http://schemas.microsoft.com/office/powerpoint/2010/main" val="220359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EBD3B56-B664-8DFC-1A33-1B5632054181}"/>
              </a:ext>
            </a:extLst>
          </p:cNvPr>
          <p:cNvSpPr txBox="1">
            <a:spLocks/>
          </p:cNvSpPr>
          <p:nvPr/>
        </p:nvSpPr>
        <p:spPr>
          <a:xfrm>
            <a:off x="297766" y="1258957"/>
            <a:ext cx="4274234" cy="5599043"/>
          </a:xfrm>
          <a:prstGeom prst="rect">
            <a:avLst/>
          </a:prstGeom>
        </p:spPr>
        <p:txBody>
          <a:bodyPr>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200" dirty="0"/>
              <a:t>PreK y Kindergarten </a:t>
            </a:r>
          </a:p>
          <a:p>
            <a:r>
              <a:rPr lang="en-US" sz="4200" dirty="0"/>
              <a:t>1</a:t>
            </a:r>
            <a:r>
              <a:rPr lang="en-US" sz="4200" baseline="30000" dirty="0"/>
              <a:t> y</a:t>
            </a:r>
            <a:r>
              <a:rPr lang="en-US" sz="4200" dirty="0"/>
              <a:t> 2do</a:t>
            </a:r>
          </a:p>
          <a:p>
            <a:r>
              <a:rPr lang="en-US" sz="4200" dirty="0"/>
              <a:t>3</a:t>
            </a:r>
            <a:r>
              <a:rPr lang="en-US" sz="4200" baseline="30000" dirty="0"/>
              <a:t>ero</a:t>
            </a:r>
            <a:r>
              <a:rPr lang="en-US" sz="4200" dirty="0"/>
              <a:t>, 4</a:t>
            </a:r>
            <a:r>
              <a:rPr lang="en-US" sz="4200" baseline="30000" dirty="0"/>
              <a:t>t0</a:t>
            </a:r>
            <a:r>
              <a:rPr lang="en-US" sz="4200" dirty="0"/>
              <a:t> &amp; 5</a:t>
            </a:r>
            <a:r>
              <a:rPr lang="en-US" sz="4200" baseline="30000" dirty="0"/>
              <a:t>to</a:t>
            </a:r>
            <a:endParaRPr lang="en-US" sz="4200" dirty="0"/>
          </a:p>
          <a:p>
            <a:r>
              <a:rPr lang="en-US" sz="4200" dirty="0"/>
              <a:t>Escuela media 6-8</a:t>
            </a:r>
          </a:p>
          <a:p>
            <a:r>
              <a:rPr lang="en-US" sz="4200" dirty="0"/>
              <a:t>Escuela </a:t>
            </a:r>
            <a:r>
              <a:rPr lang="en-US" sz="4200" dirty="0" err="1"/>
              <a:t>preparatoria</a:t>
            </a:r>
            <a:r>
              <a:rPr lang="en-US" sz="4200" dirty="0"/>
              <a:t> o </a:t>
            </a:r>
            <a:r>
              <a:rPr lang="en-US" sz="4200" dirty="0" err="1"/>
              <a:t>secundaria</a:t>
            </a:r>
            <a:r>
              <a:rPr lang="en-US" sz="4200" dirty="0"/>
              <a:t> 9-12</a:t>
            </a:r>
          </a:p>
          <a:p>
            <a:r>
              <a:rPr lang="en-US" sz="4200" dirty="0" err="1"/>
              <a:t>Entrenadores</a:t>
            </a:r>
            <a:r>
              <a:rPr lang="en-US" sz="4200" dirty="0"/>
              <a:t> (as), TOSAs y </a:t>
            </a:r>
            <a:r>
              <a:rPr lang="en-US" sz="4200" dirty="0" err="1"/>
              <a:t>especialistas</a:t>
            </a:r>
            <a:endParaRPr lang="en-US" sz="4200" dirty="0"/>
          </a:p>
          <a:p>
            <a:endParaRPr lang="en-US" sz="4000" dirty="0"/>
          </a:p>
          <a:p>
            <a:endParaRPr lang="en-US" sz="4000" dirty="0"/>
          </a:p>
          <a:p>
            <a:endParaRPr lang="en-US" dirty="0"/>
          </a:p>
        </p:txBody>
      </p:sp>
      <p:sp>
        <p:nvSpPr>
          <p:cNvPr id="3" name="Content Placeholder 2">
            <a:extLst>
              <a:ext uri="{FF2B5EF4-FFF2-40B4-BE49-F238E27FC236}">
                <a16:creationId xmlns:a16="http://schemas.microsoft.com/office/drawing/2014/main" id="{23AC7C28-B7EE-B9F5-B83F-4B888061DF7D}"/>
              </a:ext>
            </a:extLst>
          </p:cNvPr>
          <p:cNvSpPr txBox="1">
            <a:spLocks/>
          </p:cNvSpPr>
          <p:nvPr/>
        </p:nvSpPr>
        <p:spPr>
          <a:xfrm>
            <a:off x="4731435" y="1258956"/>
            <a:ext cx="4274234" cy="5426323"/>
          </a:xfrm>
          <a:prstGeom prst="rect">
            <a:avLst/>
          </a:prstGeom>
        </p:spPr>
        <p:txBody>
          <a:bodyPr>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5300" dirty="0"/>
              <a:t>Arte, </a:t>
            </a:r>
            <a:r>
              <a:rPr lang="en-US" sz="5300" dirty="0" err="1"/>
              <a:t>música</a:t>
            </a:r>
            <a:r>
              <a:rPr lang="en-US" sz="5300" dirty="0"/>
              <a:t>, </a:t>
            </a:r>
            <a:r>
              <a:rPr lang="en-US" sz="5300" dirty="0" err="1"/>
              <a:t>educación</a:t>
            </a:r>
            <a:r>
              <a:rPr lang="en-US" sz="5300" dirty="0"/>
              <a:t> </a:t>
            </a:r>
            <a:r>
              <a:rPr lang="en-US" sz="5300" dirty="0" err="1"/>
              <a:t>física</a:t>
            </a:r>
            <a:endParaRPr lang="en-US" sz="5300" dirty="0"/>
          </a:p>
          <a:p>
            <a:r>
              <a:rPr lang="en-US" sz="5300" dirty="0" err="1"/>
              <a:t>Directores</a:t>
            </a:r>
            <a:r>
              <a:rPr lang="en-US" sz="5300" dirty="0"/>
              <a:t> y </a:t>
            </a:r>
            <a:r>
              <a:rPr lang="en-US" sz="5300" dirty="0" err="1"/>
              <a:t>asistentes</a:t>
            </a:r>
            <a:r>
              <a:rPr lang="en-US" sz="5300" dirty="0"/>
              <a:t> de </a:t>
            </a:r>
            <a:r>
              <a:rPr lang="en-US" sz="5300" dirty="0" err="1"/>
              <a:t>directores</a:t>
            </a:r>
            <a:endParaRPr lang="en-US" sz="5300" dirty="0"/>
          </a:p>
          <a:p>
            <a:r>
              <a:rPr lang="en-US" sz="5300" dirty="0" err="1"/>
              <a:t>Administradores</a:t>
            </a:r>
            <a:r>
              <a:rPr lang="en-US" sz="5300" dirty="0"/>
              <a:t> del Distrito</a:t>
            </a:r>
          </a:p>
          <a:p>
            <a:r>
              <a:rPr lang="en-US" sz="5300" dirty="0"/>
              <a:t>Departamento de </a:t>
            </a:r>
            <a:r>
              <a:rPr lang="en-US" sz="5300" dirty="0" err="1"/>
              <a:t>educación</a:t>
            </a:r>
            <a:r>
              <a:rPr lang="en-US" sz="5300" dirty="0"/>
              <a:t> </a:t>
            </a:r>
            <a:r>
              <a:rPr lang="en-US" sz="5300" dirty="0" err="1"/>
              <a:t>estatal</a:t>
            </a:r>
            <a:endParaRPr lang="en-US" sz="5300" dirty="0"/>
          </a:p>
          <a:p>
            <a:r>
              <a:rPr lang="en-US" sz="5300" dirty="0" err="1"/>
              <a:t>Profesores</a:t>
            </a:r>
            <a:endParaRPr lang="en-US" sz="5300" dirty="0"/>
          </a:p>
          <a:p>
            <a:r>
              <a:rPr lang="en-US" sz="5300" dirty="0" err="1"/>
              <a:t>Otra</a:t>
            </a:r>
            <a:r>
              <a:rPr lang="en-US" sz="5300" dirty="0"/>
              <a:t> </a:t>
            </a:r>
            <a:r>
              <a:rPr lang="en-US" sz="5300" dirty="0" err="1"/>
              <a:t>posición</a:t>
            </a:r>
            <a:r>
              <a:rPr lang="en-US" sz="5300" dirty="0"/>
              <a:t> no </a:t>
            </a:r>
            <a:r>
              <a:rPr lang="en-US" sz="5300" dirty="0" err="1"/>
              <a:t>mencionada</a:t>
            </a:r>
            <a:endParaRPr lang="en-US" sz="5300" dirty="0"/>
          </a:p>
          <a:p>
            <a:pPr marL="0" indent="0">
              <a:buNone/>
            </a:pPr>
            <a:endParaRPr lang="en-US" dirty="0"/>
          </a:p>
          <a:p>
            <a:endParaRPr lang="en-US" dirty="0"/>
          </a:p>
        </p:txBody>
      </p:sp>
      <p:sp>
        <p:nvSpPr>
          <p:cNvPr id="4" name="Title 1">
            <a:extLst>
              <a:ext uri="{FF2B5EF4-FFF2-40B4-BE49-F238E27FC236}">
                <a16:creationId xmlns:a16="http://schemas.microsoft.com/office/drawing/2014/main" id="{A15E1190-BCAC-64DB-6FE4-725419689341}"/>
              </a:ext>
            </a:extLst>
          </p:cNvPr>
          <p:cNvSpPr txBox="1">
            <a:spLocks/>
          </p:cNvSpPr>
          <p:nvPr/>
        </p:nvSpPr>
        <p:spPr>
          <a:xfrm>
            <a:off x="457200" y="309187"/>
            <a:ext cx="8229600" cy="735701"/>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400" b="1" dirty="0" err="1">
                <a:latin typeface="Calibri"/>
                <a:cs typeface="Calibri"/>
              </a:rPr>
              <a:t>Presentaciones</a:t>
            </a:r>
            <a:endParaRPr lang="en-US" sz="5400" b="1" dirty="0">
              <a:latin typeface="Calibri"/>
              <a:cs typeface="Calibri"/>
            </a:endParaRPr>
          </a:p>
        </p:txBody>
      </p:sp>
    </p:spTree>
    <p:extLst>
      <p:ext uri="{BB962C8B-B14F-4D97-AF65-F5344CB8AC3E}">
        <p14:creationId xmlns:p14="http://schemas.microsoft.com/office/powerpoint/2010/main" val="2237232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dissolv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dissolv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dissolv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dissolv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dissolv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dissolve">
                                      <p:cBhvr>
                                        <p:cTn id="37" dur="500"/>
                                        <p:tgtEl>
                                          <p:spTgt spid="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animEffect transition="in" filter="dissolve">
                                      <p:cBhvr>
                                        <p:cTn id="42" dur="500"/>
                                        <p:tgtEl>
                                          <p:spTgt spid="3">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dissolve">
                                      <p:cBhvr>
                                        <p:cTn id="47" dur="500"/>
                                        <p:tgtEl>
                                          <p:spTgt spid="3">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animEffect transition="in" filter="dissolve">
                                      <p:cBhvr>
                                        <p:cTn id="52" dur="500"/>
                                        <p:tgtEl>
                                          <p:spTgt spid="3">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dissolve">
                                      <p:cBhvr>
                                        <p:cTn id="57" dur="500"/>
                                        <p:tgtEl>
                                          <p:spTgt spid="3">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Effect transition="in" filter="dissolve">
                                      <p:cBhvr>
                                        <p:cTn id="6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0F94C-EBEF-09AA-F006-D747325866EA}"/>
              </a:ext>
            </a:extLst>
          </p:cNvPr>
          <p:cNvSpPr>
            <a:spLocks noGrp="1"/>
          </p:cNvSpPr>
          <p:nvPr>
            <p:ph type="title" idx="4294967295"/>
          </p:nvPr>
        </p:nvSpPr>
        <p:spPr>
          <a:xfrm>
            <a:off x="0" y="274638"/>
            <a:ext cx="8229600" cy="1143000"/>
          </a:xfrm>
          <a:prstGeom prst="rect">
            <a:avLst/>
          </a:prstGeom>
        </p:spPr>
        <p:txBody>
          <a:bodyPr/>
          <a:lstStyle/>
          <a:p>
            <a:r>
              <a:rPr lang="en-US" sz="4800" b="1" dirty="0"/>
              <a:t>Habla con </a:t>
            </a:r>
            <a:r>
              <a:rPr lang="en-US" sz="4800" b="1" dirty="0" err="1"/>
              <a:t>tu</a:t>
            </a:r>
            <a:r>
              <a:rPr lang="en-US" sz="4800" b="1" dirty="0"/>
              <a:t> pareja…</a:t>
            </a:r>
          </a:p>
        </p:txBody>
      </p:sp>
      <p:sp>
        <p:nvSpPr>
          <p:cNvPr id="3" name="Content Placeholder 2">
            <a:extLst>
              <a:ext uri="{FF2B5EF4-FFF2-40B4-BE49-F238E27FC236}">
                <a16:creationId xmlns:a16="http://schemas.microsoft.com/office/drawing/2014/main" id="{D7E2237F-1F2F-2766-257B-39AEA945601D}"/>
              </a:ext>
            </a:extLst>
          </p:cNvPr>
          <p:cNvSpPr>
            <a:spLocks noGrp="1"/>
          </p:cNvSpPr>
          <p:nvPr>
            <p:ph idx="4294967295"/>
          </p:nvPr>
        </p:nvSpPr>
        <p:spPr>
          <a:xfrm>
            <a:off x="-1" y="1417638"/>
            <a:ext cx="8998857" cy="4708525"/>
          </a:xfrm>
          <a:prstGeom prst="rect">
            <a:avLst/>
          </a:prstGeom>
        </p:spPr>
        <p:txBody>
          <a:bodyPr/>
          <a:lstStyle/>
          <a:p>
            <a:r>
              <a:rPr lang="en-US" sz="4000" dirty="0"/>
              <a:t>El logo </a:t>
            </a:r>
            <a:r>
              <a:rPr lang="en-US" sz="4000" dirty="0" err="1"/>
              <a:t>representa</a:t>
            </a:r>
            <a:r>
              <a:rPr lang="en-US" sz="4000" dirty="0"/>
              <a:t>….</a:t>
            </a:r>
          </a:p>
          <a:p>
            <a:endParaRPr lang="en-US" sz="4000" dirty="0"/>
          </a:p>
          <a:p>
            <a:r>
              <a:rPr lang="en-US" sz="4000" dirty="0"/>
              <a:t>Una personal </a:t>
            </a:r>
            <a:r>
              <a:rPr lang="en-US" sz="4000" dirty="0" err="1"/>
              <a:t>bilingüe</a:t>
            </a:r>
            <a:r>
              <a:rPr lang="en-US" sz="4000" dirty="0"/>
              <a:t> </a:t>
            </a:r>
            <a:r>
              <a:rPr lang="en-US" sz="4000" dirty="0" err="1"/>
              <a:t>desarrollada</a:t>
            </a:r>
            <a:r>
              <a:rPr lang="en-US" sz="4000" dirty="0"/>
              <a:t>...</a:t>
            </a:r>
          </a:p>
          <a:p>
            <a:endParaRPr lang="en-US" dirty="0"/>
          </a:p>
        </p:txBody>
      </p:sp>
      <p:pic>
        <p:nvPicPr>
          <p:cNvPr id="4" name="Picture 3" descr="TeachingforBiliteracy_Gradient_Logo_FINAL.eps">
            <a:extLst>
              <a:ext uri="{FF2B5EF4-FFF2-40B4-BE49-F238E27FC236}">
                <a16:creationId xmlns:a16="http://schemas.microsoft.com/office/drawing/2014/main" id="{A15CD7B2-375B-E5BA-6214-E12AAB4D7F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343" y="321414"/>
            <a:ext cx="904523" cy="109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6593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0A13F-E827-79A0-1A4B-BA4E5EAFADB4}"/>
            </a:ext>
          </a:extLst>
        </p:cNvPr>
        <p:cNvGrpSpPr/>
        <p:nvPr/>
      </p:nvGrpSpPr>
      <p:grpSpPr>
        <a:xfrm>
          <a:off x="0" y="0"/>
          <a:ext cx="0" cy="0"/>
          <a:chOff x="0" y="0"/>
          <a:chExt cx="0" cy="0"/>
        </a:xfrm>
      </p:grpSpPr>
      <p:sp>
        <p:nvSpPr>
          <p:cNvPr id="49154" name="Footer Placeholder 3">
            <a:extLst>
              <a:ext uri="{FF2B5EF4-FFF2-40B4-BE49-F238E27FC236}">
                <a16:creationId xmlns:a16="http://schemas.microsoft.com/office/drawing/2014/main" id="{04D280F6-3FA6-A27D-10BC-97F2777AC38C}"/>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pic>
        <p:nvPicPr>
          <p:cNvPr id="49155" name="Content Placeholder 4">
            <a:extLst>
              <a:ext uri="{FF2B5EF4-FFF2-40B4-BE49-F238E27FC236}">
                <a16:creationId xmlns:a16="http://schemas.microsoft.com/office/drawing/2014/main" id="{20547834-C0CC-3A20-108D-E21D26ACED2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54604" r="-54604"/>
          <a:stretch>
            <a:fillRect/>
          </a:stretch>
        </p:blipFill>
        <p:spPr bwMode="auto">
          <a:xfrm>
            <a:off x="1001485" y="2160417"/>
            <a:ext cx="6807881" cy="374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D1EDD11A-1BC2-C8C5-E8A7-A2306D86DB28}"/>
              </a:ext>
            </a:extLst>
          </p:cNvPr>
          <p:cNvSpPr txBox="1"/>
          <p:nvPr/>
        </p:nvSpPr>
        <p:spPr>
          <a:xfrm>
            <a:off x="399013" y="508000"/>
            <a:ext cx="8440187" cy="1200329"/>
          </a:xfrm>
          <a:prstGeom prst="rect">
            <a:avLst/>
          </a:prstGeom>
          <a:noFill/>
        </p:spPr>
        <p:txBody>
          <a:bodyPr wrap="square" rtlCol="0">
            <a:spAutoFit/>
          </a:bodyPr>
          <a:lstStyle/>
          <a:p>
            <a:pPr algn="ctr"/>
            <a:r>
              <a:rPr lang="en-US" sz="3600" b="1" dirty="0"/>
              <a:t>Las </a:t>
            </a:r>
            <a:r>
              <a:rPr lang="en-US" sz="3600" b="1" dirty="0" err="1"/>
              <a:t>diferentes</a:t>
            </a:r>
            <a:r>
              <a:rPr lang="en-US" sz="3600" b="1" dirty="0"/>
              <a:t> </a:t>
            </a:r>
            <a:r>
              <a:rPr lang="en-US" sz="3600" b="1" dirty="0" err="1"/>
              <a:t>trayectorias</a:t>
            </a:r>
            <a:r>
              <a:rPr lang="en-US" sz="3600" b="1" dirty="0"/>
              <a:t> para </a:t>
            </a:r>
            <a:r>
              <a:rPr lang="en-US" sz="3600" b="1" dirty="0" err="1"/>
              <a:t>llegar</a:t>
            </a:r>
            <a:r>
              <a:rPr lang="en-US" sz="3600" b="1" dirty="0"/>
              <a:t> a ser </a:t>
            </a:r>
          </a:p>
          <a:p>
            <a:pPr algn="ctr"/>
            <a:r>
              <a:rPr lang="en-US" sz="3600" b="1" dirty="0" err="1"/>
              <a:t>una</a:t>
            </a:r>
            <a:r>
              <a:rPr lang="en-US" sz="3600" b="1" dirty="0"/>
              <a:t> persona </a:t>
            </a:r>
            <a:r>
              <a:rPr lang="en-US" sz="3600" b="1" dirty="0" err="1"/>
              <a:t>bilingüe</a:t>
            </a:r>
            <a:r>
              <a:rPr lang="en-US" sz="3600" b="1" dirty="0"/>
              <a:t> </a:t>
            </a:r>
            <a:r>
              <a:rPr lang="en-US" sz="3600" b="1" dirty="0" err="1"/>
              <a:t>desarrollada</a:t>
            </a:r>
            <a:endParaRPr lang="en-US" sz="3600" b="1" dirty="0"/>
          </a:p>
        </p:txBody>
      </p:sp>
    </p:spTree>
    <p:extLst>
      <p:ext uri="{BB962C8B-B14F-4D97-AF65-F5344CB8AC3E}">
        <p14:creationId xmlns:p14="http://schemas.microsoft.com/office/powerpoint/2010/main" val="22687380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Content Placeholder 2">
            <a:extLst>
              <a:ext uri="{FF2B5EF4-FFF2-40B4-BE49-F238E27FC236}">
                <a16:creationId xmlns:a16="http://schemas.microsoft.com/office/drawing/2014/main" id="{31B21290-F63A-364B-9CE2-0CD5FB522766}"/>
              </a:ext>
            </a:extLst>
          </p:cNvPr>
          <p:cNvSpPr>
            <a:spLocks noGrp="1" noChangeArrowheads="1"/>
          </p:cNvSpPr>
          <p:nvPr>
            <p:ph idx="4294967295"/>
          </p:nvPr>
        </p:nvSpPr>
        <p:spPr bwMode="auto">
          <a:xfrm>
            <a:off x="0" y="47625"/>
            <a:ext cx="8651875" cy="2101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a:buFont typeface="Arial" panose="020B0604020202020204" pitchFamily="34" charset="0"/>
              <a:buNone/>
            </a:pPr>
            <a:r>
              <a:rPr lang="en-US" altLang="en-US" sz="6000" b="1" dirty="0">
                <a:ea typeface="ＭＳ Ｐゴシック" panose="020B0600070205080204" pitchFamily="34" charset="-128"/>
              </a:rPr>
              <a:t>Los </a:t>
            </a:r>
            <a:r>
              <a:rPr lang="en-US" altLang="en-US" sz="6000" b="1" dirty="0" err="1">
                <a:ea typeface="ＭＳ Ｐゴシック" panose="020B0600070205080204" pitchFamily="34" charset="-128"/>
              </a:rPr>
              <a:t>estudiantes</a:t>
            </a:r>
            <a:r>
              <a:rPr lang="en-US" altLang="en-US" sz="6000" b="1" dirty="0">
                <a:ea typeface="ＭＳ Ｐゴシック" panose="020B0600070205080204" pitchFamily="34" charset="-128"/>
              </a:rPr>
              <a:t> que </a:t>
            </a:r>
            <a:r>
              <a:rPr lang="en-US" altLang="en-US" sz="6000" b="1" dirty="0" err="1">
                <a:ea typeface="ＭＳ Ｐゴシック" panose="020B0600070205080204" pitchFamily="34" charset="-128"/>
              </a:rPr>
              <a:t>ingresan</a:t>
            </a:r>
            <a:r>
              <a:rPr lang="en-US" altLang="en-US" sz="6000" b="1" dirty="0">
                <a:ea typeface="ＭＳ Ｐゴシック" panose="020B0600070205080204" pitchFamily="34" charset="-128"/>
              </a:rPr>
              <a:t> al </a:t>
            </a:r>
            <a:r>
              <a:rPr lang="en-US" altLang="en-US" sz="6000" b="1" dirty="0" err="1">
                <a:ea typeface="ＭＳ Ｐゴシック" panose="020B0600070205080204" pitchFamily="34" charset="-128"/>
              </a:rPr>
              <a:t>programa</a:t>
            </a:r>
            <a:r>
              <a:rPr lang="en-US" altLang="en-US" sz="6000" b="1" dirty="0">
                <a:ea typeface="ＭＳ Ｐゴシック" panose="020B0600070205080204" pitchFamily="34" charset="-128"/>
              </a:rPr>
              <a:t> dual</a:t>
            </a:r>
          </a:p>
        </p:txBody>
      </p:sp>
      <p:sp>
        <p:nvSpPr>
          <p:cNvPr id="55298" name="AutoShape 34">
            <a:extLst>
              <a:ext uri="{FF2B5EF4-FFF2-40B4-BE49-F238E27FC236}">
                <a16:creationId xmlns:a16="http://schemas.microsoft.com/office/drawing/2014/main" id="{7FC04433-52E3-7349-AA27-E0A637673F68}"/>
              </a:ext>
            </a:extLst>
          </p:cNvPr>
          <p:cNvSpPr>
            <a:spLocks noChangeArrowheads="1"/>
          </p:cNvSpPr>
          <p:nvPr/>
        </p:nvSpPr>
        <p:spPr bwMode="auto">
          <a:xfrm>
            <a:off x="828675" y="3828255"/>
            <a:ext cx="1125538" cy="1033462"/>
          </a:xfrm>
          <a:prstGeom prst="smileyFace">
            <a:avLst>
              <a:gd name="adj" fmla="val 4653"/>
            </a:avLst>
          </a:prstGeom>
          <a:solidFill>
            <a:srgbClr val="0432FF"/>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2" name="Right Arrow 1">
            <a:extLst>
              <a:ext uri="{FF2B5EF4-FFF2-40B4-BE49-F238E27FC236}">
                <a16:creationId xmlns:a16="http://schemas.microsoft.com/office/drawing/2014/main" id="{8270E43C-D011-FB42-A28A-86B7B33E1BC7}"/>
              </a:ext>
            </a:extLst>
          </p:cNvPr>
          <p:cNvSpPr/>
          <p:nvPr/>
        </p:nvSpPr>
        <p:spPr>
          <a:xfrm>
            <a:off x="2349500" y="1846263"/>
            <a:ext cx="3876675" cy="1368425"/>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r>
              <a:rPr lang="en-US" sz="3200" b="1" dirty="0">
                <a:solidFill>
                  <a:schemeClr val="tx1"/>
                </a:solidFill>
              </a:rPr>
              <a:t> </a:t>
            </a:r>
          </a:p>
        </p:txBody>
      </p:sp>
      <p:sp>
        <p:nvSpPr>
          <p:cNvPr id="5" name="AutoShape 41">
            <a:extLst>
              <a:ext uri="{FF2B5EF4-FFF2-40B4-BE49-F238E27FC236}">
                <a16:creationId xmlns:a16="http://schemas.microsoft.com/office/drawing/2014/main" id="{F00B5C6D-E9B2-CE41-A8E0-3460DBBB3321}"/>
              </a:ext>
            </a:extLst>
          </p:cNvPr>
          <p:cNvSpPr>
            <a:spLocks noChangeArrowheads="1"/>
          </p:cNvSpPr>
          <p:nvPr/>
        </p:nvSpPr>
        <p:spPr bwMode="auto">
          <a:xfrm>
            <a:off x="7043738" y="2049463"/>
            <a:ext cx="1127125" cy="1085850"/>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6" name="AutoShape 41">
            <a:extLst>
              <a:ext uri="{FF2B5EF4-FFF2-40B4-BE49-F238E27FC236}">
                <a16:creationId xmlns:a16="http://schemas.microsoft.com/office/drawing/2014/main" id="{17D42A26-9701-A14D-BC24-237053657DA3}"/>
              </a:ext>
            </a:extLst>
          </p:cNvPr>
          <p:cNvSpPr>
            <a:spLocks noChangeArrowheads="1"/>
          </p:cNvSpPr>
          <p:nvPr/>
        </p:nvSpPr>
        <p:spPr bwMode="auto">
          <a:xfrm>
            <a:off x="7043738" y="3708400"/>
            <a:ext cx="1254125" cy="1135063"/>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7" name="AutoShape 34">
            <a:extLst>
              <a:ext uri="{FF2B5EF4-FFF2-40B4-BE49-F238E27FC236}">
                <a16:creationId xmlns:a16="http://schemas.microsoft.com/office/drawing/2014/main" id="{7AF74140-060D-F94C-9D3C-C163BD9C54E4}"/>
              </a:ext>
            </a:extLst>
          </p:cNvPr>
          <p:cNvSpPr>
            <a:spLocks noChangeArrowheads="1"/>
          </p:cNvSpPr>
          <p:nvPr/>
        </p:nvSpPr>
        <p:spPr bwMode="auto">
          <a:xfrm>
            <a:off x="791815" y="1962943"/>
            <a:ext cx="1125538" cy="1135063"/>
          </a:xfrm>
          <a:prstGeom prst="smileyFace">
            <a:avLst>
              <a:gd name="adj" fmla="val 4653"/>
            </a:avLst>
          </a:prstGeom>
          <a:solidFill>
            <a:srgbClr val="00B050"/>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8" name="Right Arrow 7">
            <a:extLst>
              <a:ext uri="{FF2B5EF4-FFF2-40B4-BE49-F238E27FC236}">
                <a16:creationId xmlns:a16="http://schemas.microsoft.com/office/drawing/2014/main" id="{0BB0D666-6382-EE48-ADD5-04555BECCC09}"/>
              </a:ext>
            </a:extLst>
          </p:cNvPr>
          <p:cNvSpPr/>
          <p:nvPr/>
        </p:nvSpPr>
        <p:spPr>
          <a:xfrm>
            <a:off x="2166938" y="3573463"/>
            <a:ext cx="4264025" cy="1452562"/>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r>
              <a:rPr lang="en-US" sz="3200" b="1" dirty="0">
                <a:solidFill>
                  <a:schemeClr val="tx1"/>
                </a:solidFill>
              </a:rPr>
              <a:t> </a:t>
            </a:r>
          </a:p>
        </p:txBody>
      </p:sp>
      <p:sp>
        <p:nvSpPr>
          <p:cNvPr id="9" name="AutoShape 37">
            <a:extLst>
              <a:ext uri="{FF2B5EF4-FFF2-40B4-BE49-F238E27FC236}">
                <a16:creationId xmlns:a16="http://schemas.microsoft.com/office/drawing/2014/main" id="{03FABAFD-32A7-204E-922B-E95A0ED1CA89}"/>
              </a:ext>
            </a:extLst>
          </p:cNvPr>
          <p:cNvSpPr>
            <a:spLocks noChangeArrowheads="1"/>
          </p:cNvSpPr>
          <p:nvPr/>
        </p:nvSpPr>
        <p:spPr bwMode="auto">
          <a:xfrm>
            <a:off x="828675" y="5367338"/>
            <a:ext cx="1125538" cy="1050925"/>
          </a:xfrm>
          <a:prstGeom prst="smileyFace">
            <a:avLst>
              <a:gd name="adj" fmla="val 4653"/>
            </a:avLst>
          </a:prstGeom>
          <a:gradFill rotWithShape="1">
            <a:gsLst>
              <a:gs pos="0">
                <a:srgbClr val="008000">
                  <a:alpha val="35001"/>
                </a:srgbClr>
              </a:gs>
              <a:gs pos="28999">
                <a:srgbClr val="008000">
                  <a:alpha val="35001"/>
                </a:srgbClr>
              </a:gs>
              <a:gs pos="64000">
                <a:srgbClr val="0000FF">
                  <a:alpha val="35001"/>
                </a:srgbClr>
              </a:gs>
              <a:gs pos="100000">
                <a:srgbClr val="FFFFFF">
                  <a:alpha val="35001"/>
                </a:srgbClr>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3" name="Right Arrow 12">
            <a:extLst>
              <a:ext uri="{FF2B5EF4-FFF2-40B4-BE49-F238E27FC236}">
                <a16:creationId xmlns:a16="http://schemas.microsoft.com/office/drawing/2014/main" id="{6A782897-04F7-C748-A55F-BA2239C9B761}"/>
              </a:ext>
            </a:extLst>
          </p:cNvPr>
          <p:cNvSpPr/>
          <p:nvPr/>
        </p:nvSpPr>
        <p:spPr>
          <a:xfrm>
            <a:off x="2166938" y="4910138"/>
            <a:ext cx="4546600" cy="1508125"/>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simultáneo</a:t>
            </a:r>
            <a:r>
              <a:rPr lang="en-US" sz="3200" b="1" dirty="0">
                <a:solidFill>
                  <a:schemeClr val="tx1"/>
                </a:solidFill>
              </a:rPr>
              <a:t> </a:t>
            </a:r>
          </a:p>
        </p:txBody>
      </p:sp>
      <p:sp>
        <p:nvSpPr>
          <p:cNvPr id="14" name="AutoShape 41">
            <a:extLst>
              <a:ext uri="{FF2B5EF4-FFF2-40B4-BE49-F238E27FC236}">
                <a16:creationId xmlns:a16="http://schemas.microsoft.com/office/drawing/2014/main" id="{7C23F07B-F367-F746-A65C-163086E682B5}"/>
              </a:ext>
            </a:extLst>
          </p:cNvPr>
          <p:cNvSpPr>
            <a:spLocks noChangeArrowheads="1"/>
          </p:cNvSpPr>
          <p:nvPr/>
        </p:nvSpPr>
        <p:spPr bwMode="auto">
          <a:xfrm>
            <a:off x="7035800" y="5080000"/>
            <a:ext cx="1254125" cy="1135063"/>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1972536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dissolve">
                                      <p:cBhvr>
                                        <p:cTn id="32" dur="500"/>
                                        <p:tgtEl>
                                          <p:spTgt spid="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ssolve">
                                      <p:cBhvr>
                                        <p:cTn id="37" dur="500"/>
                                        <p:tgtEl>
                                          <p:spTgt spid="1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ssolv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3" grpId="0" animBg="1"/>
      <p:bldP spid="1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0" y="1603034"/>
            <a:ext cx="9144000" cy="5392737"/>
          </a:xfrm>
          <a:solidFill>
            <a:schemeClr val="bg1"/>
          </a:solidFill>
        </p:spPr>
        <p:txBody>
          <a:bodyPr>
            <a:normAutofit/>
          </a:bodyPr>
          <a:lstStyle/>
          <a:p>
            <a:pPr>
              <a:lnSpc>
                <a:spcPct val="90000"/>
              </a:lnSpc>
            </a:pPr>
            <a:r>
              <a:rPr lang="en-US" sz="4400" dirty="0" err="1">
                <a:ea typeface="Tahoma" pitchFamily="-84" charset="0"/>
                <a:cs typeface="Tahoma" pitchFamily="-84" charset="0"/>
              </a:rPr>
              <a:t>Algunos</a:t>
            </a:r>
            <a:r>
              <a:rPr lang="en-US" sz="4400" dirty="0">
                <a:ea typeface="Tahoma" pitchFamily="-84" charset="0"/>
                <a:cs typeface="Tahoma" pitchFamily="-84" charset="0"/>
              </a:rPr>
              <a:t> </a:t>
            </a:r>
            <a:r>
              <a:rPr lang="en-US" sz="4400" dirty="0" err="1">
                <a:ea typeface="Tahoma" pitchFamily="-84" charset="0"/>
                <a:cs typeface="Tahoma" pitchFamily="-84" charset="0"/>
              </a:rPr>
              <a:t>estudiantes</a:t>
            </a:r>
            <a:r>
              <a:rPr lang="en-US" sz="4400" dirty="0">
                <a:ea typeface="Tahoma" pitchFamily="-84" charset="0"/>
                <a:cs typeface="Tahoma" pitchFamily="-84" charset="0"/>
              </a:rPr>
              <a:t> son </a:t>
            </a:r>
            <a:r>
              <a:rPr lang="en-US" sz="4400" b="1" dirty="0" err="1">
                <a:solidFill>
                  <a:srgbClr val="FF0000"/>
                </a:solidFill>
                <a:ea typeface="Tahoma" pitchFamily="-84" charset="0"/>
                <a:cs typeface="Tahoma" pitchFamily="-84" charset="0"/>
              </a:rPr>
              <a:t>b</a:t>
            </a:r>
            <a:r>
              <a:rPr lang="en-US" sz="4400" b="1" dirty="0" err="1">
                <a:solidFill>
                  <a:srgbClr val="FF0000"/>
                </a:solidFill>
              </a:rPr>
              <a:t>ilingües</a:t>
            </a:r>
            <a:r>
              <a:rPr lang="en-US" sz="4400" b="1" dirty="0">
                <a:solidFill>
                  <a:srgbClr val="FF0000"/>
                </a:solidFill>
              </a:rPr>
              <a:t> </a:t>
            </a:r>
            <a:r>
              <a:rPr lang="en-US" sz="4400" b="1" dirty="0" err="1">
                <a:solidFill>
                  <a:srgbClr val="FF0000"/>
                </a:solidFill>
              </a:rPr>
              <a:t>secuenciales</a:t>
            </a:r>
            <a:r>
              <a:rPr lang="en-US" sz="4400" b="1" dirty="0">
                <a:solidFill>
                  <a:srgbClr val="FF0000"/>
                </a:solidFill>
              </a:rPr>
              <a:t> </a:t>
            </a:r>
          </a:p>
          <a:p>
            <a:pPr>
              <a:lnSpc>
                <a:spcPct val="90000"/>
              </a:lnSpc>
            </a:pPr>
            <a:endParaRPr lang="en-US" sz="4400" b="1" dirty="0">
              <a:solidFill>
                <a:srgbClr val="FF0000"/>
              </a:solidFill>
              <a:ea typeface="Tahoma" pitchFamily="-84" charset="0"/>
              <a:cs typeface="Tahoma" pitchFamily="-84" charset="0"/>
            </a:endParaRPr>
          </a:p>
          <a:p>
            <a:pPr marL="0" indent="0">
              <a:lnSpc>
                <a:spcPct val="90000"/>
              </a:lnSpc>
              <a:buNone/>
            </a:pPr>
            <a:endParaRPr lang="en-US" sz="5300" dirty="0">
              <a:ea typeface="Tahoma" pitchFamily="-84" charset="0"/>
              <a:cs typeface="Tahoma" pitchFamily="-84" charset="0"/>
            </a:endParaRPr>
          </a:p>
          <a:p>
            <a:pPr>
              <a:lnSpc>
                <a:spcPct val="90000"/>
              </a:lnSpc>
              <a:buFontTx/>
              <a:buNone/>
            </a:pPr>
            <a:endParaRPr lang="en-US" dirty="0">
              <a:ea typeface="ＭＳ Ｐゴシック" pitchFamily="-84" charset="-128"/>
              <a:cs typeface="ＭＳ Ｐゴシック" pitchFamily="-84" charset="-128"/>
            </a:endParaRPr>
          </a:p>
          <a:p>
            <a:pPr>
              <a:lnSpc>
                <a:spcPct val="90000"/>
              </a:lnSpc>
              <a:buFontTx/>
              <a:buNone/>
            </a:pPr>
            <a:endParaRPr lang="en-US" dirty="0">
              <a:ea typeface="ＭＳ Ｐゴシック" pitchFamily="-84" charset="-128"/>
              <a:cs typeface="ＭＳ Ｐゴシック" pitchFamily="-84" charset="-128"/>
            </a:endParaRPr>
          </a:p>
        </p:txBody>
      </p:sp>
      <p:sp>
        <p:nvSpPr>
          <p:cNvPr id="9" name="Title 1">
            <a:extLst>
              <a:ext uri="{FF2B5EF4-FFF2-40B4-BE49-F238E27FC236}">
                <a16:creationId xmlns:a16="http://schemas.microsoft.com/office/drawing/2014/main" id="{76025F1B-24D2-084A-A57E-EEA78C33F40E}"/>
              </a:ext>
            </a:extLst>
          </p:cNvPr>
          <p:cNvSpPr>
            <a:spLocks noGrp="1"/>
          </p:cNvSpPr>
          <p:nvPr>
            <p:ph type="title"/>
          </p:nvPr>
        </p:nvSpPr>
        <p:spPr>
          <a:xfrm>
            <a:off x="260047" y="213857"/>
            <a:ext cx="8686800" cy="1143000"/>
          </a:xfrm>
        </p:spPr>
        <p:txBody>
          <a:bodyPr>
            <a:normAutofit fontScale="90000"/>
          </a:bodyPr>
          <a:lstStyle/>
          <a:p>
            <a:pPr>
              <a:defRPr/>
            </a:pPr>
            <a:r>
              <a:rPr lang="en-US" sz="4800" b="1" dirty="0" err="1"/>
              <a:t>Existen</a:t>
            </a:r>
            <a:r>
              <a:rPr lang="en-US" sz="4800" b="1" dirty="0"/>
              <a:t> </a:t>
            </a:r>
            <a:r>
              <a:rPr lang="en-US" sz="4800" b="1" dirty="0" err="1"/>
              <a:t>diferentes</a:t>
            </a:r>
            <a:r>
              <a:rPr lang="en-US" sz="4800" b="1" dirty="0"/>
              <a:t> </a:t>
            </a:r>
            <a:r>
              <a:rPr lang="en-US" sz="4800" b="1" dirty="0" err="1"/>
              <a:t>trayectorias</a:t>
            </a:r>
            <a:r>
              <a:rPr lang="en-US" sz="4800" b="1" dirty="0"/>
              <a:t> para </a:t>
            </a:r>
            <a:r>
              <a:rPr lang="en-US" sz="4800" b="1" dirty="0" err="1"/>
              <a:t>desarrollar</a:t>
            </a:r>
            <a:r>
              <a:rPr lang="en-US" sz="4800" b="1" dirty="0"/>
              <a:t> </a:t>
            </a:r>
            <a:r>
              <a:rPr lang="en-US" sz="4800" b="1" dirty="0" err="1"/>
              <a:t>el</a:t>
            </a:r>
            <a:r>
              <a:rPr lang="en-US" sz="4800" b="1" dirty="0"/>
              <a:t> </a:t>
            </a:r>
            <a:r>
              <a:rPr lang="en-US" sz="4800" b="1" dirty="0" err="1"/>
              <a:t>bilingüismo</a:t>
            </a:r>
            <a:endParaRPr lang="en-US" sz="4800" b="1" dirty="0"/>
          </a:p>
        </p:txBody>
      </p:sp>
      <mc:AlternateContent xmlns:mc="http://schemas.openxmlformats.org/markup-compatibility/2006" xmlns:a14="http://schemas.microsoft.com/office/drawing/2010/main">
        <mc:Choice Requires="a14">
          <p:sp>
            <p:nvSpPr>
              <p:cNvPr id="8" name="Footer Placeholder 3">
                <a:extLst>
                  <a:ext uri="{FF2B5EF4-FFF2-40B4-BE49-F238E27FC236}">
                    <a16:creationId xmlns:a16="http://schemas.microsoft.com/office/drawing/2014/main" id="{20EAD899-FFBE-CE4B-9E18-7F26F2E18D57}"/>
                  </a:ext>
                </a:extLst>
              </p:cNvPr>
              <p:cNvSpPr txBox="1">
                <a:spLocks/>
              </p:cNvSpPr>
              <p:nvPr/>
            </p:nvSpPr>
            <p:spPr bwMode="auto">
              <a:xfrm>
                <a:off x="1685413" y="6517660"/>
                <a:ext cx="5976374" cy="34034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tx1"/>
                    </a:solidFill>
                    <a:latin typeface="Calibri" charset="0"/>
                    <a:ea typeface="ＭＳ Ｐゴシック" charset="-128"/>
                  </a:defRPr>
                </a:lvl9pPr>
              </a:lstStyle>
              <a:p>
                <a:pPr algn="ctr" eaLnBrk="1" hangingPunct="1"/>
                <a:endParaRPr lang="en-US" altLang="x-none" sz="800" dirty="0"/>
              </a:p>
              <a:p>
                <a:pPr algn="ctr" eaLnBrk="1" hangingPunct="1"/>
                <a14:m>
                  <m:oMath xmlns:m="http://schemas.openxmlformats.org/officeDocument/2006/math">
                    <m:r>
                      <a:rPr lang="en-US" altLang="x-none" sz="800" b="0" i="1" smtClean="0">
                        <a:latin typeface="Cambria Math" charset="0"/>
                      </a:rPr>
                      <m:t>©</m:t>
                    </m:r>
                  </m:oMath>
                </a14:m>
                <a:r>
                  <a:rPr lang="en-US" altLang="x-none" sz="800" dirty="0"/>
                  <a:t>Center for Teaching for Biliteracy</a:t>
                </a:r>
              </a:p>
            </p:txBody>
          </p:sp>
        </mc:Choice>
        <mc:Fallback xmlns="">
          <p:sp>
            <p:nvSpPr>
              <p:cNvPr id="8" name="Footer Placeholder 3">
                <a:extLst>
                  <a:ext uri="{FF2B5EF4-FFF2-40B4-BE49-F238E27FC236}">
                    <a16:creationId xmlns:a16="http://schemas.microsoft.com/office/drawing/2014/main" id="{20EAD899-FFBE-CE4B-9E18-7F26F2E18D57}"/>
                  </a:ext>
                </a:extLst>
              </p:cNvPr>
              <p:cNvSpPr txBox="1">
                <a:spLocks noRot="1" noChangeAspect="1" noMove="1" noResize="1" noEditPoints="1" noAdjustHandles="1" noChangeArrowheads="1" noChangeShapeType="1" noTextEdit="1"/>
              </p:cNvSpPr>
              <p:nvPr/>
            </p:nvSpPr>
            <p:spPr bwMode="auto">
              <a:xfrm>
                <a:off x="1685413" y="6517660"/>
                <a:ext cx="5976374" cy="340340"/>
              </a:xfrm>
              <a:prstGeom prst="rect">
                <a:avLst/>
              </a:prstGeom>
              <a:blipFill>
                <a:blip r:embed="rId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3" name="AutoShape 34">
            <a:extLst>
              <a:ext uri="{FF2B5EF4-FFF2-40B4-BE49-F238E27FC236}">
                <a16:creationId xmlns:a16="http://schemas.microsoft.com/office/drawing/2014/main" id="{D58FAC0E-E7D4-8ED3-6FC6-8E141BB1F5F4}"/>
              </a:ext>
            </a:extLst>
          </p:cNvPr>
          <p:cNvSpPr>
            <a:spLocks noChangeArrowheads="1"/>
          </p:cNvSpPr>
          <p:nvPr/>
        </p:nvSpPr>
        <p:spPr bwMode="auto">
          <a:xfrm>
            <a:off x="870206" y="4328701"/>
            <a:ext cx="1125538" cy="1135063"/>
          </a:xfrm>
          <a:prstGeom prst="smileyFace">
            <a:avLst>
              <a:gd name="adj" fmla="val 4653"/>
            </a:avLst>
          </a:prstGeom>
          <a:solidFill>
            <a:srgbClr val="00B050"/>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5" name="Right Arrow 4">
            <a:extLst>
              <a:ext uri="{FF2B5EF4-FFF2-40B4-BE49-F238E27FC236}">
                <a16:creationId xmlns:a16="http://schemas.microsoft.com/office/drawing/2014/main" id="{88F6346A-4B2C-EF30-FDE4-03CF7F395679}"/>
              </a:ext>
            </a:extLst>
          </p:cNvPr>
          <p:cNvSpPr/>
          <p:nvPr/>
        </p:nvSpPr>
        <p:spPr>
          <a:xfrm>
            <a:off x="2166938" y="2698978"/>
            <a:ext cx="4264025" cy="1597818"/>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r>
              <a:rPr lang="en-US" sz="3200" b="1" dirty="0">
                <a:solidFill>
                  <a:schemeClr val="tx1"/>
                </a:solidFill>
              </a:rPr>
              <a:t> </a:t>
            </a:r>
          </a:p>
        </p:txBody>
      </p:sp>
      <p:sp>
        <p:nvSpPr>
          <p:cNvPr id="7" name="AutoShape 41">
            <a:extLst>
              <a:ext uri="{FF2B5EF4-FFF2-40B4-BE49-F238E27FC236}">
                <a16:creationId xmlns:a16="http://schemas.microsoft.com/office/drawing/2014/main" id="{07B6CEB6-0D6E-E058-B73E-CA7D41BF6562}"/>
              </a:ext>
            </a:extLst>
          </p:cNvPr>
          <p:cNvSpPr>
            <a:spLocks noChangeArrowheads="1"/>
          </p:cNvSpPr>
          <p:nvPr/>
        </p:nvSpPr>
        <p:spPr bwMode="auto">
          <a:xfrm>
            <a:off x="6660356" y="2909037"/>
            <a:ext cx="1127125" cy="1085850"/>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1" name="AutoShape 34">
            <a:extLst>
              <a:ext uri="{FF2B5EF4-FFF2-40B4-BE49-F238E27FC236}">
                <a16:creationId xmlns:a16="http://schemas.microsoft.com/office/drawing/2014/main" id="{B9596B84-6C46-6977-4AAC-62B51497CA58}"/>
              </a:ext>
            </a:extLst>
          </p:cNvPr>
          <p:cNvSpPr>
            <a:spLocks noChangeArrowheads="1"/>
          </p:cNvSpPr>
          <p:nvPr/>
        </p:nvSpPr>
        <p:spPr bwMode="auto">
          <a:xfrm>
            <a:off x="770845" y="3061170"/>
            <a:ext cx="1125538" cy="1033462"/>
          </a:xfrm>
          <a:prstGeom prst="smileyFace">
            <a:avLst>
              <a:gd name="adj" fmla="val 4653"/>
            </a:avLst>
          </a:prstGeom>
          <a:solidFill>
            <a:srgbClr val="0432FF"/>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3" name="Right Arrow 12">
            <a:extLst>
              <a:ext uri="{FF2B5EF4-FFF2-40B4-BE49-F238E27FC236}">
                <a16:creationId xmlns:a16="http://schemas.microsoft.com/office/drawing/2014/main" id="{F4DC4F73-87BD-BD0C-0C70-199BBDADDBCF}"/>
              </a:ext>
            </a:extLst>
          </p:cNvPr>
          <p:cNvSpPr/>
          <p:nvPr/>
        </p:nvSpPr>
        <p:spPr>
          <a:xfrm>
            <a:off x="2206796" y="4047131"/>
            <a:ext cx="4264025" cy="1597818"/>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r>
              <a:rPr lang="en-US" sz="3200" b="1" dirty="0">
                <a:solidFill>
                  <a:schemeClr val="tx1"/>
                </a:solidFill>
              </a:rPr>
              <a:t> </a:t>
            </a:r>
          </a:p>
        </p:txBody>
      </p:sp>
      <p:sp>
        <p:nvSpPr>
          <p:cNvPr id="14" name="AutoShape 41">
            <a:extLst>
              <a:ext uri="{FF2B5EF4-FFF2-40B4-BE49-F238E27FC236}">
                <a16:creationId xmlns:a16="http://schemas.microsoft.com/office/drawing/2014/main" id="{9E5B1270-F63E-4461-68BC-9CCEDB74144C}"/>
              </a:ext>
            </a:extLst>
          </p:cNvPr>
          <p:cNvSpPr>
            <a:spLocks noChangeArrowheads="1"/>
          </p:cNvSpPr>
          <p:nvPr/>
        </p:nvSpPr>
        <p:spPr bwMode="auto">
          <a:xfrm>
            <a:off x="6680285" y="4328701"/>
            <a:ext cx="1127125" cy="1085850"/>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37301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dissolv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11" grpId="0" animBg="1"/>
      <p:bldP spid="13" grpId="0" animBg="1"/>
      <p:bldP spid="1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569BE3-D994-0643-AC78-B119A327498B}"/>
              </a:ext>
            </a:extLst>
          </p:cNvPr>
          <p:cNvSpPr>
            <a:spLocks noGrp="1"/>
          </p:cNvSpPr>
          <p:nvPr>
            <p:ph type="title" idx="4294967295"/>
          </p:nvPr>
        </p:nvSpPr>
        <p:spPr>
          <a:xfrm>
            <a:off x="323558" y="274638"/>
            <a:ext cx="8229600" cy="1143000"/>
          </a:xfrm>
          <a:prstGeom prst="rect">
            <a:avLst/>
          </a:prstGeom>
        </p:spPr>
        <p:txBody>
          <a:bodyPr/>
          <a:lstStyle/>
          <a:p>
            <a:r>
              <a:rPr lang="en-US" sz="3800" b="1" dirty="0"/>
              <a:t>Los </a:t>
            </a:r>
            <a:r>
              <a:rPr lang="en-US" sz="3800" b="1" dirty="0" err="1"/>
              <a:t>bilingües</a:t>
            </a:r>
            <a:r>
              <a:rPr lang="en-US" sz="3800" b="1" dirty="0"/>
              <a:t> </a:t>
            </a:r>
            <a:r>
              <a:rPr lang="en-US" sz="3800" b="1" dirty="0" err="1"/>
              <a:t>secuenciales</a:t>
            </a:r>
            <a:r>
              <a:rPr lang="en-US" sz="3800" b="1" dirty="0"/>
              <a:t> </a:t>
            </a:r>
            <a:r>
              <a:rPr lang="en-US" sz="3800" b="1" dirty="0" err="1"/>
              <a:t>pasan</a:t>
            </a:r>
            <a:r>
              <a:rPr lang="en-US" sz="3800" b="1" dirty="0"/>
              <a:t> </a:t>
            </a:r>
            <a:r>
              <a:rPr lang="en-US" sz="3800" b="1" dirty="0" err="1"/>
              <a:t>por</a:t>
            </a:r>
            <a:r>
              <a:rPr lang="en-US" sz="3800" b="1" dirty="0"/>
              <a:t> </a:t>
            </a:r>
            <a:r>
              <a:rPr lang="en-US" sz="3800" b="1" dirty="0" err="1"/>
              <a:t>etapas</a:t>
            </a:r>
            <a:r>
              <a:rPr lang="en-US" sz="3800" b="1" dirty="0"/>
              <a:t> </a:t>
            </a:r>
            <a:r>
              <a:rPr lang="en-US" sz="3800" b="1" dirty="0" err="1"/>
              <a:t>predecibles</a:t>
            </a:r>
            <a:r>
              <a:rPr lang="en-US" sz="3800" b="1" dirty="0"/>
              <a:t> de </a:t>
            </a:r>
            <a:r>
              <a:rPr lang="en-US" sz="3800" b="1" dirty="0" err="1"/>
              <a:t>adquisición</a:t>
            </a:r>
            <a:r>
              <a:rPr lang="en-US" sz="3800" b="1" dirty="0"/>
              <a:t> del </a:t>
            </a:r>
            <a:r>
              <a:rPr lang="en-US" sz="3800" b="1" dirty="0" err="1"/>
              <a:t>segundo</a:t>
            </a:r>
            <a:r>
              <a:rPr lang="en-US" sz="3800" b="1" dirty="0"/>
              <a:t> </a:t>
            </a:r>
            <a:r>
              <a:rPr lang="en-US" sz="3800" b="1" dirty="0" err="1"/>
              <a:t>lenguaje</a:t>
            </a:r>
            <a:r>
              <a:rPr lang="en-US" sz="3800" b="1" dirty="0"/>
              <a:t> (L2)</a:t>
            </a:r>
            <a:endParaRPr lang="en-US" sz="3800" dirty="0"/>
          </a:p>
        </p:txBody>
      </p:sp>
      <p:sp>
        <p:nvSpPr>
          <p:cNvPr id="7" name="Content Placeholder 6">
            <a:extLst>
              <a:ext uri="{FF2B5EF4-FFF2-40B4-BE49-F238E27FC236}">
                <a16:creationId xmlns:a16="http://schemas.microsoft.com/office/drawing/2014/main" id="{62FDA8EA-910F-3BF9-1AA5-9ED128E0C5CE}"/>
              </a:ext>
            </a:extLst>
          </p:cNvPr>
          <p:cNvSpPr>
            <a:spLocks noGrp="1"/>
          </p:cNvSpPr>
          <p:nvPr>
            <p:ph idx="4294967295"/>
          </p:nvPr>
        </p:nvSpPr>
        <p:spPr>
          <a:xfrm>
            <a:off x="436099" y="2443845"/>
            <a:ext cx="8229600" cy="4525962"/>
          </a:xfrm>
          <a:prstGeom prst="rect">
            <a:avLst/>
          </a:prstGeom>
        </p:spPr>
        <p:txBody>
          <a:bodyPr/>
          <a:lstStyle/>
          <a:p>
            <a:pPr lvl="0"/>
            <a:r>
              <a:rPr lang="en-US" dirty="0"/>
              <a:t>Primer </a:t>
            </a:r>
            <a:r>
              <a:rPr lang="en-US" dirty="0" err="1"/>
              <a:t>lenguaje</a:t>
            </a:r>
            <a:r>
              <a:rPr lang="en-US" dirty="0"/>
              <a:t> (L1)</a:t>
            </a:r>
          </a:p>
          <a:p>
            <a:pPr lvl="0"/>
            <a:r>
              <a:rPr lang="en-US" dirty="0" err="1"/>
              <a:t>Preproducción</a:t>
            </a:r>
            <a:r>
              <a:rPr lang="en-US" dirty="0"/>
              <a:t> (</a:t>
            </a:r>
            <a:r>
              <a:rPr lang="en-US" dirty="0" err="1"/>
              <a:t>Inicio</a:t>
            </a:r>
            <a:r>
              <a:rPr lang="en-US" dirty="0"/>
              <a:t>)</a:t>
            </a:r>
          </a:p>
          <a:p>
            <a:pPr lvl="0"/>
            <a:r>
              <a:rPr lang="en-US" dirty="0" err="1"/>
              <a:t>Producción</a:t>
            </a:r>
            <a:r>
              <a:rPr lang="en-US" dirty="0"/>
              <a:t> </a:t>
            </a:r>
            <a:r>
              <a:rPr lang="en-US" dirty="0" err="1"/>
              <a:t>temprana</a:t>
            </a:r>
            <a:r>
              <a:rPr lang="en-US" dirty="0"/>
              <a:t> (</a:t>
            </a:r>
            <a:r>
              <a:rPr lang="en-US" dirty="0" err="1"/>
              <a:t>Emergente</a:t>
            </a:r>
            <a:r>
              <a:rPr lang="en-US" dirty="0"/>
              <a:t>)</a:t>
            </a:r>
          </a:p>
          <a:p>
            <a:pPr lvl="0"/>
            <a:r>
              <a:rPr lang="en-US" dirty="0" err="1"/>
              <a:t>Emergencia</a:t>
            </a:r>
            <a:r>
              <a:rPr lang="en-US" dirty="0"/>
              <a:t> del </a:t>
            </a:r>
            <a:r>
              <a:rPr lang="en-US" dirty="0" err="1"/>
              <a:t>habla</a:t>
            </a:r>
            <a:r>
              <a:rPr lang="en-US" dirty="0"/>
              <a:t> (En </a:t>
            </a:r>
            <a:r>
              <a:rPr lang="en-US" dirty="0" err="1"/>
              <a:t>desarrollo</a:t>
            </a:r>
            <a:r>
              <a:rPr lang="en-US" dirty="0"/>
              <a:t>)</a:t>
            </a:r>
          </a:p>
          <a:p>
            <a:pPr lvl="0"/>
            <a:r>
              <a:rPr lang="en-US" dirty="0" err="1"/>
              <a:t>Fluidez</a:t>
            </a:r>
            <a:r>
              <a:rPr lang="en-US" dirty="0"/>
              <a:t> </a:t>
            </a:r>
            <a:r>
              <a:rPr lang="en-US" dirty="0" err="1"/>
              <a:t>inicial</a:t>
            </a:r>
            <a:r>
              <a:rPr lang="en-US" dirty="0"/>
              <a:t> e intermedia (</a:t>
            </a:r>
            <a:r>
              <a:rPr lang="en-US" dirty="0" err="1"/>
              <a:t>Expansión</a:t>
            </a:r>
            <a:r>
              <a:rPr lang="en-US" dirty="0"/>
              <a:t>)</a:t>
            </a:r>
          </a:p>
          <a:p>
            <a:pPr lvl="0"/>
            <a:r>
              <a:rPr lang="en-US" dirty="0" err="1"/>
              <a:t>Fluidez</a:t>
            </a:r>
            <a:r>
              <a:rPr lang="en-US" dirty="0"/>
              <a:t> </a:t>
            </a:r>
            <a:r>
              <a:rPr lang="en-US" dirty="0" err="1"/>
              <a:t>avanzada</a:t>
            </a:r>
            <a:r>
              <a:rPr lang="en-US" dirty="0"/>
              <a:t> (Puente)</a:t>
            </a:r>
          </a:p>
        </p:txBody>
      </p:sp>
      <p:sp>
        <p:nvSpPr>
          <p:cNvPr id="8" name="AutoShape 34">
            <a:extLst>
              <a:ext uri="{FF2B5EF4-FFF2-40B4-BE49-F238E27FC236}">
                <a16:creationId xmlns:a16="http://schemas.microsoft.com/office/drawing/2014/main" id="{4BD5F077-0985-976E-0878-C810B3DCC2B8}"/>
              </a:ext>
            </a:extLst>
          </p:cNvPr>
          <p:cNvSpPr>
            <a:spLocks noChangeArrowheads="1"/>
          </p:cNvSpPr>
          <p:nvPr/>
        </p:nvSpPr>
        <p:spPr bwMode="auto">
          <a:xfrm>
            <a:off x="7890742" y="1567773"/>
            <a:ext cx="846530" cy="797168"/>
          </a:xfrm>
          <a:prstGeom prst="smileyFace">
            <a:avLst>
              <a:gd name="adj" fmla="val 4653"/>
            </a:avLst>
          </a:prstGeom>
          <a:solidFill>
            <a:srgbClr val="0432FF"/>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dirty="0"/>
          </a:p>
        </p:txBody>
      </p:sp>
      <p:sp>
        <p:nvSpPr>
          <p:cNvPr id="9" name="AutoShape 34">
            <a:extLst>
              <a:ext uri="{FF2B5EF4-FFF2-40B4-BE49-F238E27FC236}">
                <a16:creationId xmlns:a16="http://schemas.microsoft.com/office/drawing/2014/main" id="{D3798D5F-F5A5-EE25-2262-7E78CB6883CB}"/>
              </a:ext>
            </a:extLst>
          </p:cNvPr>
          <p:cNvSpPr>
            <a:spLocks noChangeArrowheads="1"/>
          </p:cNvSpPr>
          <p:nvPr/>
        </p:nvSpPr>
        <p:spPr bwMode="auto">
          <a:xfrm>
            <a:off x="216815" y="1757448"/>
            <a:ext cx="846531" cy="797168"/>
          </a:xfrm>
          <a:prstGeom prst="smileyFace">
            <a:avLst>
              <a:gd name="adj" fmla="val 4653"/>
            </a:avLst>
          </a:prstGeom>
          <a:solidFill>
            <a:srgbClr val="00B050"/>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399860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n a white background&#10;&#10;AI-generated content may be incorrect.">
            <a:extLst>
              <a:ext uri="{FF2B5EF4-FFF2-40B4-BE49-F238E27FC236}">
                <a16:creationId xmlns:a16="http://schemas.microsoft.com/office/drawing/2014/main" id="{5968F744-1203-1665-CB9D-6F0CB09CC229}"/>
              </a:ext>
            </a:extLst>
          </p:cNvPr>
          <p:cNvPicPr>
            <a:picLocks noChangeAspect="1"/>
          </p:cNvPicPr>
          <p:nvPr/>
        </p:nvPicPr>
        <p:blipFill>
          <a:blip r:embed="rId2"/>
          <a:stretch>
            <a:fillRect/>
          </a:stretch>
        </p:blipFill>
        <p:spPr>
          <a:xfrm>
            <a:off x="422310" y="0"/>
            <a:ext cx="4940360" cy="6858000"/>
          </a:xfrm>
          <a:prstGeom prst="rect">
            <a:avLst/>
          </a:prstGeom>
        </p:spPr>
      </p:pic>
      <p:sp>
        <p:nvSpPr>
          <p:cNvPr id="4" name="TextBox 3">
            <a:extLst>
              <a:ext uri="{FF2B5EF4-FFF2-40B4-BE49-F238E27FC236}">
                <a16:creationId xmlns:a16="http://schemas.microsoft.com/office/drawing/2014/main" id="{F069A21D-39CC-B304-3558-75D556544A5B}"/>
              </a:ext>
            </a:extLst>
          </p:cNvPr>
          <p:cNvSpPr txBox="1"/>
          <p:nvPr/>
        </p:nvSpPr>
        <p:spPr>
          <a:xfrm>
            <a:off x="5260393" y="783772"/>
            <a:ext cx="3850734" cy="1938992"/>
          </a:xfrm>
          <a:prstGeom prst="rect">
            <a:avLst/>
          </a:prstGeom>
          <a:noFill/>
        </p:spPr>
        <p:txBody>
          <a:bodyPr wrap="none" rtlCol="0">
            <a:spAutoFit/>
          </a:bodyPr>
          <a:lstStyle/>
          <a:p>
            <a:r>
              <a:rPr lang="en-US" sz="4000" b="1" dirty="0">
                <a:highlight>
                  <a:srgbClr val="FFFF00"/>
                </a:highlight>
              </a:rPr>
              <a:t>La </a:t>
            </a:r>
            <a:r>
              <a:rPr lang="en-US" sz="4000" b="1" dirty="0" err="1">
                <a:highlight>
                  <a:srgbClr val="FFFF00"/>
                </a:highlight>
              </a:rPr>
              <a:t>adquisición</a:t>
            </a:r>
            <a:r>
              <a:rPr lang="en-US" sz="4000" b="1" dirty="0">
                <a:highlight>
                  <a:srgbClr val="FFFF00"/>
                </a:highlight>
              </a:rPr>
              <a:t> de</a:t>
            </a:r>
          </a:p>
          <a:p>
            <a:r>
              <a:rPr lang="en-US" sz="4000" b="1" dirty="0" err="1">
                <a:highlight>
                  <a:srgbClr val="FFFF00"/>
                </a:highlight>
              </a:rPr>
              <a:t>lenguaje</a:t>
            </a:r>
            <a:r>
              <a:rPr lang="en-US" sz="4000" b="1" dirty="0">
                <a:highlight>
                  <a:srgbClr val="FFFF00"/>
                </a:highlight>
              </a:rPr>
              <a:t> NO es </a:t>
            </a:r>
          </a:p>
          <a:p>
            <a:r>
              <a:rPr lang="en-US" sz="4000" b="1" dirty="0">
                <a:highlight>
                  <a:srgbClr val="FFFF00"/>
                </a:highlight>
              </a:rPr>
              <a:t>lineal</a:t>
            </a:r>
          </a:p>
        </p:txBody>
      </p:sp>
      <p:pic>
        <p:nvPicPr>
          <p:cNvPr id="5" name="Picture 4">
            <a:extLst>
              <a:ext uri="{FF2B5EF4-FFF2-40B4-BE49-F238E27FC236}">
                <a16:creationId xmlns:a16="http://schemas.microsoft.com/office/drawing/2014/main" id="{C4166041-06D9-AFB5-CD1A-6DF0EB8772F6}"/>
              </a:ext>
            </a:extLst>
          </p:cNvPr>
          <p:cNvPicPr>
            <a:picLocks noChangeAspect="1"/>
          </p:cNvPicPr>
          <p:nvPr/>
        </p:nvPicPr>
        <p:blipFill>
          <a:blip r:embed="rId3"/>
          <a:stretch>
            <a:fillRect/>
          </a:stretch>
        </p:blipFill>
        <p:spPr>
          <a:xfrm>
            <a:off x="6632610" y="3612723"/>
            <a:ext cx="2104146" cy="2504370"/>
          </a:xfrm>
          <a:prstGeom prst="rect">
            <a:avLst/>
          </a:prstGeom>
        </p:spPr>
      </p:pic>
      <p:sp>
        <p:nvSpPr>
          <p:cNvPr id="2" name="TextBox 1">
            <a:extLst>
              <a:ext uri="{FF2B5EF4-FFF2-40B4-BE49-F238E27FC236}">
                <a16:creationId xmlns:a16="http://schemas.microsoft.com/office/drawing/2014/main" id="{3CF103CF-58D2-3FE4-01BD-5160FC66E743}"/>
              </a:ext>
            </a:extLst>
          </p:cNvPr>
          <p:cNvSpPr txBox="1"/>
          <p:nvPr/>
        </p:nvSpPr>
        <p:spPr>
          <a:xfrm>
            <a:off x="617554" y="362858"/>
            <a:ext cx="3693189" cy="584775"/>
          </a:xfrm>
          <a:prstGeom prst="rect">
            <a:avLst/>
          </a:prstGeom>
          <a:solidFill>
            <a:schemeClr val="bg1"/>
          </a:solidFill>
        </p:spPr>
        <p:txBody>
          <a:bodyPr wrap="square" rtlCol="0">
            <a:spAutoFit/>
          </a:bodyPr>
          <a:lstStyle/>
          <a:p>
            <a:pPr algn="ctr"/>
            <a:r>
              <a:rPr lang="en-US" sz="1600" b="1" dirty="0" err="1"/>
              <a:t>Patrones</a:t>
            </a:r>
            <a:r>
              <a:rPr lang="en-US" sz="1600" b="1" dirty="0"/>
              <a:t> de </a:t>
            </a:r>
            <a:r>
              <a:rPr lang="en-US" sz="1600" b="1" dirty="0" err="1"/>
              <a:t>adquisición</a:t>
            </a:r>
            <a:r>
              <a:rPr lang="en-US" sz="1600" b="1" dirty="0"/>
              <a:t> de </a:t>
            </a:r>
            <a:r>
              <a:rPr lang="en-US" sz="1600" b="1" dirty="0" err="1"/>
              <a:t>estructuras</a:t>
            </a:r>
            <a:r>
              <a:rPr lang="en-US" sz="1600" b="1" dirty="0"/>
              <a:t> </a:t>
            </a:r>
          </a:p>
          <a:p>
            <a:pPr algn="ctr"/>
            <a:r>
              <a:rPr lang="en-US" sz="1600" b="1" dirty="0" err="1"/>
              <a:t>gramaticalesen</a:t>
            </a:r>
            <a:r>
              <a:rPr lang="en-US" sz="1600" b="1" dirty="0"/>
              <a:t> un </a:t>
            </a:r>
            <a:r>
              <a:rPr lang="en-US" sz="1600" b="1" dirty="0" err="1"/>
              <a:t>segundo</a:t>
            </a:r>
            <a:r>
              <a:rPr lang="en-US" sz="1600" b="1" dirty="0"/>
              <a:t> </a:t>
            </a:r>
            <a:r>
              <a:rPr lang="en-US" sz="1600" b="1" dirty="0" err="1"/>
              <a:t>lenguaje</a:t>
            </a:r>
            <a:endParaRPr lang="en-US" sz="1600" b="1" dirty="0"/>
          </a:p>
        </p:txBody>
      </p:sp>
      <p:pic>
        <p:nvPicPr>
          <p:cNvPr id="9" name="Picture 8" descr="A white paper with black text&#10;&#10;AI-generated content may be incorrect.">
            <a:extLst>
              <a:ext uri="{FF2B5EF4-FFF2-40B4-BE49-F238E27FC236}">
                <a16:creationId xmlns:a16="http://schemas.microsoft.com/office/drawing/2014/main" id="{4275CDE1-A567-36E4-511B-4AB405279360}"/>
              </a:ext>
            </a:extLst>
          </p:cNvPr>
          <p:cNvPicPr>
            <a:picLocks noChangeAspect="1"/>
          </p:cNvPicPr>
          <p:nvPr/>
        </p:nvPicPr>
        <p:blipFill>
          <a:blip r:embed="rId4"/>
          <a:stretch>
            <a:fillRect/>
          </a:stretch>
        </p:blipFill>
        <p:spPr>
          <a:xfrm>
            <a:off x="307393" y="2372418"/>
            <a:ext cx="4953000" cy="4368800"/>
          </a:xfrm>
          <a:prstGeom prst="rect">
            <a:avLst/>
          </a:prstGeom>
        </p:spPr>
      </p:pic>
    </p:spTree>
    <p:extLst>
      <p:ext uri="{BB962C8B-B14F-4D97-AF65-F5344CB8AC3E}">
        <p14:creationId xmlns:p14="http://schemas.microsoft.com/office/powerpoint/2010/main" val="38191789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text on a white background&#10;&#10;AI-generated content may be incorrect.">
            <a:extLst>
              <a:ext uri="{FF2B5EF4-FFF2-40B4-BE49-F238E27FC236}">
                <a16:creationId xmlns:a16="http://schemas.microsoft.com/office/drawing/2014/main" id="{793A7226-69C7-8649-8644-7D20933B1C3A}"/>
              </a:ext>
            </a:extLst>
          </p:cNvPr>
          <p:cNvPicPr>
            <a:picLocks noChangeAspect="1"/>
          </p:cNvPicPr>
          <p:nvPr/>
        </p:nvPicPr>
        <p:blipFill>
          <a:blip r:embed="rId3"/>
          <a:stretch>
            <a:fillRect/>
          </a:stretch>
        </p:blipFill>
        <p:spPr>
          <a:xfrm>
            <a:off x="1967505" y="435892"/>
            <a:ext cx="5704417" cy="1607749"/>
          </a:xfrm>
          <a:prstGeom prst="rect">
            <a:avLst/>
          </a:prstGeom>
          <a:solidFill>
            <a:schemeClr val="accent3">
              <a:lumMod val="20000"/>
              <a:lumOff val="80000"/>
            </a:schemeClr>
          </a:solidFill>
          <a:ln>
            <a:solidFill>
              <a:schemeClr val="accent3"/>
            </a:solidFill>
          </a:ln>
        </p:spPr>
      </p:pic>
      <p:pic>
        <p:nvPicPr>
          <p:cNvPr id="8" name="Picture 7" descr="A black text on a white background&#10;&#10;AI-generated content may be incorrect.">
            <a:extLst>
              <a:ext uri="{FF2B5EF4-FFF2-40B4-BE49-F238E27FC236}">
                <a16:creationId xmlns:a16="http://schemas.microsoft.com/office/drawing/2014/main" id="{7AFFD653-3B41-B9CA-5B6E-DEF0D6DE62C3}"/>
              </a:ext>
            </a:extLst>
          </p:cNvPr>
          <p:cNvPicPr>
            <a:picLocks noChangeAspect="1"/>
          </p:cNvPicPr>
          <p:nvPr/>
        </p:nvPicPr>
        <p:blipFill>
          <a:blip r:embed="rId4"/>
          <a:stretch>
            <a:fillRect/>
          </a:stretch>
        </p:blipFill>
        <p:spPr>
          <a:xfrm>
            <a:off x="3118757" y="2130283"/>
            <a:ext cx="1193800" cy="457200"/>
          </a:xfrm>
          <a:prstGeom prst="rect">
            <a:avLst/>
          </a:prstGeom>
        </p:spPr>
      </p:pic>
      <p:pic>
        <p:nvPicPr>
          <p:cNvPr id="10" name="Picture 9" descr="A black text on a white background&#10;&#10;AI-generated content may be incorrect.">
            <a:extLst>
              <a:ext uri="{FF2B5EF4-FFF2-40B4-BE49-F238E27FC236}">
                <a16:creationId xmlns:a16="http://schemas.microsoft.com/office/drawing/2014/main" id="{F1A9BB7C-39EB-FA0C-AD63-A021AB63429A}"/>
              </a:ext>
            </a:extLst>
          </p:cNvPr>
          <p:cNvPicPr>
            <a:picLocks noChangeAspect="1"/>
          </p:cNvPicPr>
          <p:nvPr/>
        </p:nvPicPr>
        <p:blipFill>
          <a:blip r:embed="rId5"/>
          <a:stretch>
            <a:fillRect/>
          </a:stretch>
        </p:blipFill>
        <p:spPr>
          <a:xfrm>
            <a:off x="4819713" y="2130283"/>
            <a:ext cx="1066800" cy="457200"/>
          </a:xfrm>
          <a:prstGeom prst="rect">
            <a:avLst/>
          </a:prstGeom>
        </p:spPr>
      </p:pic>
      <p:pic>
        <p:nvPicPr>
          <p:cNvPr id="12" name="Picture 11" descr="A close-up of black text&#10;&#10;AI-generated content may be incorrect.">
            <a:extLst>
              <a:ext uri="{FF2B5EF4-FFF2-40B4-BE49-F238E27FC236}">
                <a16:creationId xmlns:a16="http://schemas.microsoft.com/office/drawing/2014/main" id="{DD14DE51-12FD-6615-09BE-CFBDC33850AC}"/>
              </a:ext>
            </a:extLst>
          </p:cNvPr>
          <p:cNvPicPr>
            <a:picLocks noChangeAspect="1"/>
          </p:cNvPicPr>
          <p:nvPr/>
        </p:nvPicPr>
        <p:blipFill>
          <a:blip r:embed="rId6"/>
          <a:stretch>
            <a:fillRect/>
          </a:stretch>
        </p:blipFill>
        <p:spPr>
          <a:xfrm>
            <a:off x="6393669" y="2098533"/>
            <a:ext cx="1041400" cy="520700"/>
          </a:xfrm>
          <a:prstGeom prst="rect">
            <a:avLst/>
          </a:prstGeom>
        </p:spPr>
      </p:pic>
      <p:pic>
        <p:nvPicPr>
          <p:cNvPr id="4" name="Picture 3">
            <a:extLst>
              <a:ext uri="{FF2B5EF4-FFF2-40B4-BE49-F238E27FC236}">
                <a16:creationId xmlns:a16="http://schemas.microsoft.com/office/drawing/2014/main" id="{193A7BE8-85CC-61C2-C21C-8E1735F91383}"/>
              </a:ext>
            </a:extLst>
          </p:cNvPr>
          <p:cNvPicPr>
            <a:picLocks noChangeAspect="1"/>
          </p:cNvPicPr>
          <p:nvPr/>
        </p:nvPicPr>
        <p:blipFill>
          <a:blip r:embed="rId7"/>
          <a:stretch>
            <a:fillRect/>
          </a:stretch>
        </p:blipFill>
        <p:spPr>
          <a:xfrm>
            <a:off x="268014" y="157363"/>
            <a:ext cx="8607972" cy="6543273"/>
          </a:xfrm>
          <a:prstGeom prst="rect">
            <a:avLst/>
          </a:prstGeom>
        </p:spPr>
      </p:pic>
      <p:sp>
        <p:nvSpPr>
          <p:cNvPr id="5" name="TextBox 4">
            <a:extLst>
              <a:ext uri="{FF2B5EF4-FFF2-40B4-BE49-F238E27FC236}">
                <a16:creationId xmlns:a16="http://schemas.microsoft.com/office/drawing/2014/main" id="{AC58D04D-53E2-B295-BA89-3183F8B25859}"/>
              </a:ext>
            </a:extLst>
          </p:cNvPr>
          <p:cNvSpPr txBox="1"/>
          <p:nvPr/>
        </p:nvSpPr>
        <p:spPr>
          <a:xfrm>
            <a:off x="5218386" y="6148552"/>
            <a:ext cx="1957011" cy="369332"/>
          </a:xfrm>
          <a:prstGeom prst="rect">
            <a:avLst/>
          </a:prstGeom>
          <a:noFill/>
        </p:spPr>
        <p:txBody>
          <a:bodyPr wrap="none" rtlCol="0">
            <a:spAutoFit/>
          </a:bodyPr>
          <a:lstStyle/>
          <a:p>
            <a:r>
              <a:rPr lang="en-US" b="1" dirty="0"/>
              <a:t>WIDA </a:t>
            </a:r>
            <a:r>
              <a:rPr lang="en-US" b="1" dirty="0" err="1"/>
              <a:t>Consortiium</a:t>
            </a:r>
            <a:endParaRPr lang="en-US" b="1" dirty="0"/>
          </a:p>
        </p:txBody>
      </p:sp>
    </p:spTree>
    <p:extLst>
      <p:ext uri="{BB962C8B-B14F-4D97-AF65-F5344CB8AC3E}">
        <p14:creationId xmlns:p14="http://schemas.microsoft.com/office/powerpoint/2010/main" val="15010235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C55FC-59DF-FBBD-3492-EC643CF3048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3F06409-083B-CACD-2740-6EB8F4428D07}"/>
              </a:ext>
            </a:extLst>
          </p:cNvPr>
          <p:cNvSpPr>
            <a:spLocks noGrp="1"/>
          </p:cNvSpPr>
          <p:nvPr>
            <p:ph type="title" idx="4294967295"/>
          </p:nvPr>
        </p:nvSpPr>
        <p:spPr>
          <a:xfrm>
            <a:off x="323558" y="274638"/>
            <a:ext cx="8229600" cy="1143000"/>
          </a:xfrm>
          <a:prstGeom prst="rect">
            <a:avLst/>
          </a:prstGeom>
        </p:spPr>
        <p:txBody>
          <a:bodyPr/>
          <a:lstStyle/>
          <a:p>
            <a:r>
              <a:rPr lang="en-US" sz="3800" b="1" dirty="0"/>
              <a:t>Los </a:t>
            </a:r>
            <a:r>
              <a:rPr lang="en-US" sz="3800" b="1" dirty="0" err="1"/>
              <a:t>bilingües</a:t>
            </a:r>
            <a:r>
              <a:rPr lang="en-US" sz="3800" b="1" dirty="0"/>
              <a:t> </a:t>
            </a:r>
            <a:r>
              <a:rPr lang="en-US" sz="3800" b="1" dirty="0" err="1"/>
              <a:t>secuenciales</a:t>
            </a:r>
            <a:r>
              <a:rPr lang="en-US" sz="3800" b="1" dirty="0"/>
              <a:t> </a:t>
            </a:r>
            <a:r>
              <a:rPr lang="en-US" sz="3800" b="1" dirty="0" err="1"/>
              <a:t>pasan</a:t>
            </a:r>
            <a:r>
              <a:rPr lang="en-US" sz="3800" b="1" dirty="0"/>
              <a:t> </a:t>
            </a:r>
            <a:r>
              <a:rPr lang="en-US" sz="3800" b="1" dirty="0" err="1"/>
              <a:t>por</a:t>
            </a:r>
            <a:r>
              <a:rPr lang="en-US" sz="3800" b="1" dirty="0"/>
              <a:t> </a:t>
            </a:r>
            <a:r>
              <a:rPr lang="en-US" sz="3800" b="1" dirty="0" err="1"/>
              <a:t>etapas</a:t>
            </a:r>
            <a:r>
              <a:rPr lang="en-US" sz="3800" b="1" dirty="0"/>
              <a:t> </a:t>
            </a:r>
            <a:r>
              <a:rPr lang="en-US" sz="3800" b="1" dirty="0" err="1"/>
              <a:t>predecibles</a:t>
            </a:r>
            <a:r>
              <a:rPr lang="en-US" sz="3800" b="1" dirty="0"/>
              <a:t> de </a:t>
            </a:r>
            <a:r>
              <a:rPr lang="en-US" sz="3800" b="1" dirty="0" err="1"/>
              <a:t>adquisición</a:t>
            </a:r>
            <a:r>
              <a:rPr lang="en-US" sz="3800" b="1" dirty="0"/>
              <a:t> del </a:t>
            </a:r>
            <a:r>
              <a:rPr lang="en-US" sz="3800" b="1" dirty="0" err="1"/>
              <a:t>segundo</a:t>
            </a:r>
            <a:r>
              <a:rPr lang="en-US" sz="3800" b="1" dirty="0"/>
              <a:t> </a:t>
            </a:r>
            <a:r>
              <a:rPr lang="en-US" sz="3800" b="1" dirty="0" err="1"/>
              <a:t>lenguaje</a:t>
            </a:r>
            <a:r>
              <a:rPr lang="en-US" sz="3800" b="1" dirty="0"/>
              <a:t> (L2)</a:t>
            </a:r>
            <a:endParaRPr lang="en-US" sz="3800" dirty="0"/>
          </a:p>
        </p:txBody>
      </p:sp>
      <p:sp>
        <p:nvSpPr>
          <p:cNvPr id="7" name="Content Placeholder 6">
            <a:extLst>
              <a:ext uri="{FF2B5EF4-FFF2-40B4-BE49-F238E27FC236}">
                <a16:creationId xmlns:a16="http://schemas.microsoft.com/office/drawing/2014/main" id="{B4160F16-9C8E-0F2C-1315-E5708F15FD4D}"/>
              </a:ext>
            </a:extLst>
          </p:cNvPr>
          <p:cNvSpPr>
            <a:spLocks noGrp="1"/>
          </p:cNvSpPr>
          <p:nvPr>
            <p:ph idx="4294967295"/>
          </p:nvPr>
        </p:nvSpPr>
        <p:spPr>
          <a:xfrm>
            <a:off x="436099" y="2443845"/>
            <a:ext cx="8229600" cy="4525962"/>
          </a:xfrm>
          <a:prstGeom prst="rect">
            <a:avLst/>
          </a:prstGeom>
        </p:spPr>
        <p:txBody>
          <a:bodyPr/>
          <a:lstStyle/>
          <a:p>
            <a:pPr lvl="0"/>
            <a:r>
              <a:rPr lang="en-US" dirty="0"/>
              <a:t>Primer </a:t>
            </a:r>
            <a:r>
              <a:rPr lang="en-US" dirty="0" err="1"/>
              <a:t>lenguaje</a:t>
            </a:r>
            <a:r>
              <a:rPr lang="en-US" dirty="0"/>
              <a:t> (L1)</a:t>
            </a:r>
          </a:p>
          <a:p>
            <a:pPr lvl="0"/>
            <a:r>
              <a:rPr lang="en-US" dirty="0" err="1"/>
              <a:t>Preproducción</a:t>
            </a:r>
            <a:r>
              <a:rPr lang="en-US" dirty="0"/>
              <a:t> (</a:t>
            </a:r>
            <a:r>
              <a:rPr lang="en-US" dirty="0" err="1"/>
              <a:t>Inicio</a:t>
            </a:r>
            <a:r>
              <a:rPr lang="en-US" dirty="0"/>
              <a:t>)</a:t>
            </a:r>
          </a:p>
          <a:p>
            <a:pPr lvl="0"/>
            <a:r>
              <a:rPr lang="en-US" dirty="0" err="1"/>
              <a:t>Producción</a:t>
            </a:r>
            <a:r>
              <a:rPr lang="en-US" dirty="0"/>
              <a:t> </a:t>
            </a:r>
            <a:r>
              <a:rPr lang="en-US" dirty="0" err="1"/>
              <a:t>temprana</a:t>
            </a:r>
            <a:r>
              <a:rPr lang="en-US" dirty="0"/>
              <a:t> (</a:t>
            </a:r>
            <a:r>
              <a:rPr lang="en-US" dirty="0" err="1"/>
              <a:t>Emergente</a:t>
            </a:r>
            <a:r>
              <a:rPr lang="en-US" dirty="0"/>
              <a:t>)</a:t>
            </a:r>
          </a:p>
          <a:p>
            <a:pPr lvl="0"/>
            <a:r>
              <a:rPr lang="en-US" dirty="0" err="1"/>
              <a:t>Emergencia</a:t>
            </a:r>
            <a:r>
              <a:rPr lang="en-US" dirty="0"/>
              <a:t> del </a:t>
            </a:r>
            <a:r>
              <a:rPr lang="en-US" dirty="0" err="1"/>
              <a:t>habla</a:t>
            </a:r>
            <a:r>
              <a:rPr lang="en-US" dirty="0"/>
              <a:t> (En </a:t>
            </a:r>
            <a:r>
              <a:rPr lang="en-US" dirty="0" err="1"/>
              <a:t>desarrollo</a:t>
            </a:r>
            <a:r>
              <a:rPr lang="en-US" dirty="0"/>
              <a:t>)</a:t>
            </a:r>
          </a:p>
          <a:p>
            <a:pPr lvl="0"/>
            <a:r>
              <a:rPr lang="en-US" dirty="0" err="1"/>
              <a:t>Fluidez</a:t>
            </a:r>
            <a:r>
              <a:rPr lang="en-US" dirty="0"/>
              <a:t> </a:t>
            </a:r>
            <a:r>
              <a:rPr lang="en-US" dirty="0" err="1"/>
              <a:t>inicial</a:t>
            </a:r>
            <a:r>
              <a:rPr lang="en-US" dirty="0"/>
              <a:t> e intermedia (</a:t>
            </a:r>
            <a:r>
              <a:rPr lang="en-US" dirty="0" err="1"/>
              <a:t>Expansión</a:t>
            </a:r>
            <a:r>
              <a:rPr lang="en-US" dirty="0"/>
              <a:t>)</a:t>
            </a:r>
          </a:p>
          <a:p>
            <a:pPr lvl="0"/>
            <a:r>
              <a:rPr lang="en-US" dirty="0" err="1"/>
              <a:t>Fluidez</a:t>
            </a:r>
            <a:r>
              <a:rPr lang="en-US" dirty="0"/>
              <a:t> </a:t>
            </a:r>
            <a:r>
              <a:rPr lang="en-US" dirty="0" err="1"/>
              <a:t>avanzada</a:t>
            </a:r>
            <a:r>
              <a:rPr lang="en-US" dirty="0"/>
              <a:t> (Puente)</a:t>
            </a:r>
          </a:p>
        </p:txBody>
      </p:sp>
      <p:sp>
        <p:nvSpPr>
          <p:cNvPr id="8" name="AutoShape 34">
            <a:extLst>
              <a:ext uri="{FF2B5EF4-FFF2-40B4-BE49-F238E27FC236}">
                <a16:creationId xmlns:a16="http://schemas.microsoft.com/office/drawing/2014/main" id="{85668734-E3A3-6C3B-1365-87D78CA06224}"/>
              </a:ext>
            </a:extLst>
          </p:cNvPr>
          <p:cNvSpPr>
            <a:spLocks noChangeArrowheads="1"/>
          </p:cNvSpPr>
          <p:nvPr/>
        </p:nvSpPr>
        <p:spPr bwMode="auto">
          <a:xfrm>
            <a:off x="7890742" y="1567773"/>
            <a:ext cx="846530" cy="797168"/>
          </a:xfrm>
          <a:prstGeom prst="smileyFace">
            <a:avLst>
              <a:gd name="adj" fmla="val 4653"/>
            </a:avLst>
          </a:prstGeom>
          <a:solidFill>
            <a:srgbClr val="0432FF"/>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dirty="0"/>
          </a:p>
        </p:txBody>
      </p:sp>
      <p:sp>
        <p:nvSpPr>
          <p:cNvPr id="9" name="AutoShape 34">
            <a:extLst>
              <a:ext uri="{FF2B5EF4-FFF2-40B4-BE49-F238E27FC236}">
                <a16:creationId xmlns:a16="http://schemas.microsoft.com/office/drawing/2014/main" id="{5DC699BD-C250-6F24-5590-2456132E380F}"/>
              </a:ext>
            </a:extLst>
          </p:cNvPr>
          <p:cNvSpPr>
            <a:spLocks noChangeArrowheads="1"/>
          </p:cNvSpPr>
          <p:nvPr/>
        </p:nvSpPr>
        <p:spPr bwMode="auto">
          <a:xfrm>
            <a:off x="216815" y="1757448"/>
            <a:ext cx="846531" cy="797168"/>
          </a:xfrm>
          <a:prstGeom prst="smileyFace">
            <a:avLst>
              <a:gd name="adj" fmla="val 4653"/>
            </a:avLst>
          </a:prstGeom>
          <a:solidFill>
            <a:srgbClr val="00B050"/>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2" name="TextBox 1">
            <a:extLst>
              <a:ext uri="{FF2B5EF4-FFF2-40B4-BE49-F238E27FC236}">
                <a16:creationId xmlns:a16="http://schemas.microsoft.com/office/drawing/2014/main" id="{C26C8150-9286-EF3E-7AC3-05AB53C241A0}"/>
              </a:ext>
            </a:extLst>
          </p:cNvPr>
          <p:cNvSpPr txBox="1"/>
          <p:nvPr/>
        </p:nvSpPr>
        <p:spPr>
          <a:xfrm rot="21262426">
            <a:off x="1349829" y="2364941"/>
            <a:ext cx="6699270" cy="1569660"/>
          </a:xfrm>
          <a:prstGeom prst="rect">
            <a:avLst/>
          </a:prstGeom>
          <a:solidFill>
            <a:schemeClr val="accent6">
              <a:lumMod val="20000"/>
              <a:lumOff val="80000"/>
            </a:schemeClr>
          </a:solidFill>
        </p:spPr>
        <p:txBody>
          <a:bodyPr wrap="none" rtlCol="0">
            <a:spAutoFit/>
          </a:bodyPr>
          <a:lstStyle/>
          <a:p>
            <a:r>
              <a:rPr lang="en-US" sz="3200" b="1" dirty="0">
                <a:solidFill>
                  <a:srgbClr val="FF0000"/>
                </a:solidFill>
              </a:rPr>
              <a:t>Toma entre 5 y 7 </a:t>
            </a:r>
            <a:r>
              <a:rPr lang="en-US" sz="3200" b="1" dirty="0" err="1">
                <a:solidFill>
                  <a:srgbClr val="FF0000"/>
                </a:solidFill>
              </a:rPr>
              <a:t>años</a:t>
            </a:r>
            <a:r>
              <a:rPr lang="en-US" sz="3200" b="1" dirty="0">
                <a:solidFill>
                  <a:srgbClr val="FF0000"/>
                </a:solidFill>
              </a:rPr>
              <a:t> para </a:t>
            </a:r>
            <a:r>
              <a:rPr lang="en-US" sz="3200" b="1" dirty="0" err="1">
                <a:solidFill>
                  <a:srgbClr val="FF0000"/>
                </a:solidFill>
              </a:rPr>
              <a:t>adquirir</a:t>
            </a:r>
            <a:r>
              <a:rPr lang="en-US" sz="3200" b="1" dirty="0">
                <a:solidFill>
                  <a:srgbClr val="FF0000"/>
                </a:solidFill>
              </a:rPr>
              <a:t> </a:t>
            </a:r>
            <a:r>
              <a:rPr lang="en-US" sz="3200" b="1" dirty="0" err="1">
                <a:solidFill>
                  <a:srgbClr val="FF0000"/>
                </a:solidFill>
              </a:rPr>
              <a:t>el</a:t>
            </a:r>
            <a:r>
              <a:rPr lang="en-US" sz="3200" b="1" dirty="0">
                <a:solidFill>
                  <a:srgbClr val="FF0000"/>
                </a:solidFill>
              </a:rPr>
              <a:t> </a:t>
            </a:r>
          </a:p>
          <a:p>
            <a:r>
              <a:rPr lang="en-US" sz="3200" b="1" dirty="0" err="1">
                <a:solidFill>
                  <a:srgbClr val="FF0000"/>
                </a:solidFill>
              </a:rPr>
              <a:t>lenguaje</a:t>
            </a:r>
            <a:r>
              <a:rPr lang="en-US" sz="3200" b="1" dirty="0">
                <a:solidFill>
                  <a:srgbClr val="FF0000"/>
                </a:solidFill>
              </a:rPr>
              <a:t> </a:t>
            </a:r>
            <a:r>
              <a:rPr lang="en-US" sz="3200" b="1" dirty="0" err="1">
                <a:solidFill>
                  <a:srgbClr val="FF0000"/>
                </a:solidFill>
              </a:rPr>
              <a:t>académico</a:t>
            </a:r>
            <a:r>
              <a:rPr lang="en-US" sz="3200" b="1" dirty="0">
                <a:solidFill>
                  <a:srgbClr val="FF0000"/>
                </a:solidFill>
              </a:rPr>
              <a:t> </a:t>
            </a:r>
            <a:r>
              <a:rPr lang="en-US" sz="3200" b="1" dirty="0" err="1">
                <a:solidFill>
                  <a:srgbClr val="FF0000"/>
                </a:solidFill>
              </a:rPr>
              <a:t>en</a:t>
            </a:r>
            <a:r>
              <a:rPr lang="en-US" sz="3200" b="1" dirty="0">
                <a:solidFill>
                  <a:srgbClr val="FF0000"/>
                </a:solidFill>
              </a:rPr>
              <a:t> un </a:t>
            </a:r>
            <a:r>
              <a:rPr lang="en-US" sz="3200" b="1" dirty="0" err="1">
                <a:solidFill>
                  <a:srgbClr val="FF0000"/>
                </a:solidFill>
              </a:rPr>
              <a:t>segundo</a:t>
            </a:r>
            <a:endParaRPr lang="en-US" sz="3200" b="1" dirty="0">
              <a:solidFill>
                <a:srgbClr val="FF0000"/>
              </a:solidFill>
            </a:endParaRPr>
          </a:p>
          <a:p>
            <a:r>
              <a:rPr lang="en-US" sz="3200" b="1" dirty="0" err="1">
                <a:solidFill>
                  <a:srgbClr val="FF0000"/>
                </a:solidFill>
              </a:rPr>
              <a:t>lenguaje</a:t>
            </a:r>
            <a:endParaRPr lang="en-US" sz="3200" b="1" dirty="0">
              <a:solidFill>
                <a:srgbClr val="FF0000"/>
              </a:solidFill>
            </a:endParaRPr>
          </a:p>
        </p:txBody>
      </p:sp>
    </p:spTree>
    <p:extLst>
      <p:ext uri="{BB962C8B-B14F-4D97-AF65-F5344CB8AC3E}">
        <p14:creationId xmlns:p14="http://schemas.microsoft.com/office/powerpoint/2010/main" val="2590713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C05D0-3B93-1A0D-3834-07E887CA004C}"/>
            </a:ext>
          </a:extLst>
        </p:cNvPr>
        <p:cNvGrpSpPr/>
        <p:nvPr/>
      </p:nvGrpSpPr>
      <p:grpSpPr>
        <a:xfrm>
          <a:off x="0" y="0"/>
          <a:ext cx="0" cy="0"/>
          <a:chOff x="0" y="0"/>
          <a:chExt cx="0" cy="0"/>
        </a:xfrm>
      </p:grpSpPr>
      <p:sp>
        <p:nvSpPr>
          <p:cNvPr id="12291" name="Rectangle 3">
            <a:extLst>
              <a:ext uri="{FF2B5EF4-FFF2-40B4-BE49-F238E27FC236}">
                <a16:creationId xmlns:a16="http://schemas.microsoft.com/office/drawing/2014/main" id="{F75C242E-DD15-A053-E61B-C1BFEB41DF78}"/>
              </a:ext>
            </a:extLst>
          </p:cNvPr>
          <p:cNvSpPr>
            <a:spLocks noGrp="1" noChangeArrowheads="1"/>
          </p:cNvSpPr>
          <p:nvPr>
            <p:ph type="body" sz="half" idx="1"/>
          </p:nvPr>
        </p:nvSpPr>
        <p:spPr>
          <a:xfrm>
            <a:off x="0" y="1633629"/>
            <a:ext cx="9144000" cy="5392737"/>
          </a:xfrm>
          <a:solidFill>
            <a:schemeClr val="bg1"/>
          </a:solidFill>
        </p:spPr>
        <p:txBody>
          <a:bodyPr>
            <a:normAutofit/>
          </a:bodyPr>
          <a:lstStyle/>
          <a:p>
            <a:pPr>
              <a:lnSpc>
                <a:spcPct val="90000"/>
              </a:lnSpc>
            </a:pPr>
            <a:r>
              <a:rPr lang="en-US" sz="4400" dirty="0" err="1">
                <a:ea typeface="Tahoma" pitchFamily="-84" charset="0"/>
                <a:cs typeface="Tahoma" pitchFamily="-84" charset="0"/>
              </a:rPr>
              <a:t>Algunos</a:t>
            </a:r>
            <a:r>
              <a:rPr lang="en-US" sz="4400" dirty="0">
                <a:ea typeface="Tahoma" pitchFamily="-84" charset="0"/>
                <a:cs typeface="Tahoma" pitchFamily="-84" charset="0"/>
              </a:rPr>
              <a:t> </a:t>
            </a:r>
            <a:r>
              <a:rPr lang="en-US" sz="4400" dirty="0" err="1">
                <a:ea typeface="Tahoma" pitchFamily="-84" charset="0"/>
                <a:cs typeface="Tahoma" pitchFamily="-84" charset="0"/>
              </a:rPr>
              <a:t>estudiantes</a:t>
            </a:r>
            <a:r>
              <a:rPr lang="en-US" sz="4400" dirty="0">
                <a:ea typeface="Tahoma" pitchFamily="-84" charset="0"/>
                <a:cs typeface="Tahoma" pitchFamily="-84" charset="0"/>
              </a:rPr>
              <a:t> son </a:t>
            </a:r>
            <a:r>
              <a:rPr lang="en-US" sz="4400" dirty="0" err="1">
                <a:ea typeface="Tahoma" pitchFamily="-84" charset="0"/>
                <a:cs typeface="Tahoma" pitchFamily="-84" charset="0"/>
              </a:rPr>
              <a:t>bilingües</a:t>
            </a:r>
            <a:r>
              <a:rPr lang="en-US" sz="4400" dirty="0">
                <a:ea typeface="Tahoma" pitchFamily="-84" charset="0"/>
                <a:cs typeface="Tahoma" pitchFamily="-84" charset="0"/>
              </a:rPr>
              <a:t> </a:t>
            </a:r>
            <a:r>
              <a:rPr lang="en-US" sz="4400" dirty="0" err="1">
                <a:ea typeface="Tahoma" pitchFamily="-84" charset="0"/>
                <a:cs typeface="Tahoma" pitchFamily="-84" charset="0"/>
              </a:rPr>
              <a:t>secuenciales</a:t>
            </a:r>
            <a:endParaRPr lang="en-US" sz="4400" b="1" dirty="0">
              <a:solidFill>
                <a:srgbClr val="FF0000"/>
              </a:solidFill>
              <a:ea typeface="Tahoma" pitchFamily="-84" charset="0"/>
              <a:cs typeface="Tahoma" pitchFamily="-84" charset="0"/>
            </a:endParaRPr>
          </a:p>
          <a:p>
            <a:pPr>
              <a:lnSpc>
                <a:spcPct val="90000"/>
              </a:lnSpc>
            </a:pPr>
            <a:r>
              <a:rPr lang="en-US" sz="4400" dirty="0" err="1">
                <a:ea typeface="Tahoma" pitchFamily="-84" charset="0"/>
                <a:cs typeface="Tahoma" pitchFamily="-84" charset="0"/>
              </a:rPr>
              <a:t>Otros</a:t>
            </a:r>
            <a:r>
              <a:rPr lang="mr-IN" sz="4400" dirty="0">
                <a:ea typeface="Tahoma" pitchFamily="-84" charset="0"/>
                <a:cs typeface="Tahoma" pitchFamily="-84" charset="0"/>
              </a:rPr>
              <a:t>–</a:t>
            </a:r>
            <a:r>
              <a:rPr lang="en-US" sz="4400" dirty="0">
                <a:ea typeface="Tahoma" pitchFamily="-84" charset="0"/>
                <a:cs typeface="Tahoma" pitchFamily="-84" charset="0"/>
              </a:rPr>
              <a:t> </a:t>
            </a:r>
            <a:r>
              <a:rPr lang="en-US" sz="4400" b="1" dirty="0">
                <a:solidFill>
                  <a:srgbClr val="1225AC"/>
                </a:solidFill>
                <a:ea typeface="Tahoma" pitchFamily="-84" charset="0"/>
                <a:cs typeface="Tahoma" pitchFamily="-84" charset="0"/>
              </a:rPr>
              <a:t>la </a:t>
            </a:r>
            <a:r>
              <a:rPr lang="en-US" sz="4400" b="1" dirty="0" err="1">
                <a:solidFill>
                  <a:srgbClr val="1225AC"/>
                </a:solidFill>
                <a:ea typeface="Tahoma" pitchFamily="-84" charset="0"/>
                <a:cs typeface="Tahoma" pitchFamily="-84" charset="0"/>
              </a:rPr>
              <a:t>mayoría</a:t>
            </a:r>
            <a:r>
              <a:rPr lang="en-US" sz="4400" b="1" dirty="0">
                <a:solidFill>
                  <a:srgbClr val="1225AC"/>
                </a:solidFill>
                <a:ea typeface="Tahoma" pitchFamily="-84" charset="0"/>
                <a:cs typeface="Tahoma" pitchFamily="-84" charset="0"/>
              </a:rPr>
              <a:t> de </a:t>
            </a:r>
            <a:r>
              <a:rPr lang="en-US" sz="4400" b="1" dirty="0" err="1">
                <a:solidFill>
                  <a:srgbClr val="1225AC"/>
                </a:solidFill>
                <a:ea typeface="Tahoma" pitchFamily="-84" charset="0"/>
                <a:cs typeface="Tahoma" pitchFamily="-84" charset="0"/>
              </a:rPr>
              <a:t>los</a:t>
            </a:r>
            <a:r>
              <a:rPr lang="en-US" sz="4400" b="1" dirty="0">
                <a:solidFill>
                  <a:srgbClr val="1225AC"/>
                </a:solidFill>
                <a:ea typeface="Tahoma" pitchFamily="-84" charset="0"/>
                <a:cs typeface="Tahoma" pitchFamily="-84" charset="0"/>
              </a:rPr>
              <a:t> </a:t>
            </a:r>
            <a:r>
              <a:rPr lang="en-US" sz="4400" b="1" dirty="0" err="1">
                <a:solidFill>
                  <a:srgbClr val="1225AC"/>
                </a:solidFill>
                <a:ea typeface="Tahoma" pitchFamily="-84" charset="0"/>
                <a:cs typeface="Tahoma" pitchFamily="-84" charset="0"/>
              </a:rPr>
              <a:t>bilingües</a:t>
            </a:r>
            <a:r>
              <a:rPr lang="en-US" sz="4400" b="1" dirty="0">
                <a:solidFill>
                  <a:srgbClr val="1225AC"/>
                </a:solidFill>
                <a:ea typeface="Tahoma" pitchFamily="-84" charset="0"/>
                <a:cs typeface="Tahoma" pitchFamily="-84" charset="0"/>
              </a:rPr>
              <a:t> </a:t>
            </a:r>
            <a:r>
              <a:rPr lang="en-US" sz="4400" b="1" dirty="0" err="1">
                <a:solidFill>
                  <a:srgbClr val="1225AC"/>
                </a:solidFill>
                <a:ea typeface="Tahoma" pitchFamily="-84" charset="0"/>
                <a:cs typeface="Tahoma" pitchFamily="-84" charset="0"/>
              </a:rPr>
              <a:t>emergentes</a:t>
            </a:r>
            <a:r>
              <a:rPr lang="en-US" sz="4400" b="1" dirty="0">
                <a:solidFill>
                  <a:srgbClr val="1225AC"/>
                </a:solidFill>
                <a:ea typeface="Tahoma" pitchFamily="-84" charset="0"/>
                <a:cs typeface="Tahoma" pitchFamily="-84" charset="0"/>
              </a:rPr>
              <a:t> (</a:t>
            </a:r>
            <a:r>
              <a:rPr lang="en-US" sz="4400" b="1" i="1" dirty="0">
                <a:solidFill>
                  <a:srgbClr val="1225AC"/>
                </a:solidFill>
                <a:ea typeface="Tahoma" pitchFamily="-84" charset="0"/>
                <a:cs typeface="Tahoma" pitchFamily="-84" charset="0"/>
              </a:rPr>
              <a:t>English Learners</a:t>
            </a:r>
            <a:r>
              <a:rPr lang="en-US" sz="4400" b="1" dirty="0">
                <a:solidFill>
                  <a:srgbClr val="1225AC"/>
                </a:solidFill>
                <a:ea typeface="Tahoma" pitchFamily="-84" charset="0"/>
                <a:cs typeface="Tahoma" pitchFamily="-84" charset="0"/>
              </a:rPr>
              <a:t>)</a:t>
            </a:r>
            <a:r>
              <a:rPr lang="en-US" sz="4400" dirty="0">
                <a:ea typeface="Tahoma" pitchFamily="-84" charset="0"/>
                <a:cs typeface="Tahoma" pitchFamily="-84" charset="0"/>
              </a:rPr>
              <a:t>- son </a:t>
            </a:r>
            <a:r>
              <a:rPr lang="en-US" sz="4400" b="1" dirty="0" err="1">
                <a:solidFill>
                  <a:srgbClr val="FF0000"/>
                </a:solidFill>
                <a:ea typeface="Tahoma" pitchFamily="-84" charset="0"/>
                <a:cs typeface="Tahoma" pitchFamily="-84" charset="0"/>
              </a:rPr>
              <a:t>bilingües</a:t>
            </a:r>
            <a:r>
              <a:rPr lang="en-US" sz="4400" b="1" dirty="0">
                <a:solidFill>
                  <a:srgbClr val="FF0000"/>
                </a:solidFill>
                <a:ea typeface="Tahoma" pitchFamily="-84" charset="0"/>
                <a:cs typeface="Tahoma" pitchFamily="-84" charset="0"/>
              </a:rPr>
              <a:t> </a:t>
            </a:r>
            <a:r>
              <a:rPr lang="en-US" sz="4400" b="1" dirty="0" err="1">
                <a:solidFill>
                  <a:srgbClr val="FF0000"/>
                </a:solidFill>
                <a:ea typeface="Tahoma" pitchFamily="-84" charset="0"/>
                <a:cs typeface="Tahoma" pitchFamily="-84" charset="0"/>
              </a:rPr>
              <a:t>simultáneos</a:t>
            </a:r>
            <a:r>
              <a:rPr lang="en-US" sz="4400" dirty="0">
                <a:ea typeface="Tahoma" pitchFamily="-84" charset="0"/>
                <a:cs typeface="Tahoma" pitchFamily="-84" charset="0"/>
              </a:rPr>
              <a:t>.</a:t>
            </a:r>
          </a:p>
          <a:p>
            <a:pPr>
              <a:lnSpc>
                <a:spcPct val="90000"/>
              </a:lnSpc>
            </a:pPr>
            <a:endParaRPr lang="en-US" sz="5300" dirty="0">
              <a:ea typeface="Tahoma" pitchFamily="-84" charset="0"/>
              <a:cs typeface="Tahoma" pitchFamily="-84" charset="0"/>
            </a:endParaRPr>
          </a:p>
          <a:p>
            <a:pPr>
              <a:lnSpc>
                <a:spcPct val="90000"/>
              </a:lnSpc>
              <a:buFontTx/>
              <a:buNone/>
            </a:pPr>
            <a:endParaRPr lang="en-US" dirty="0">
              <a:ea typeface="ＭＳ Ｐゴシック" pitchFamily="-84" charset="-128"/>
              <a:cs typeface="ＭＳ Ｐゴシック" pitchFamily="-84" charset="-128"/>
            </a:endParaRPr>
          </a:p>
          <a:p>
            <a:pPr>
              <a:lnSpc>
                <a:spcPct val="90000"/>
              </a:lnSpc>
              <a:buFontTx/>
              <a:buNone/>
            </a:pPr>
            <a:endParaRPr lang="en-US" dirty="0">
              <a:ea typeface="ＭＳ Ｐゴシック" pitchFamily="-84" charset="-128"/>
              <a:cs typeface="ＭＳ Ｐゴシック" pitchFamily="-84" charset="-128"/>
            </a:endParaRPr>
          </a:p>
        </p:txBody>
      </p:sp>
      <p:sp>
        <p:nvSpPr>
          <p:cNvPr id="6" name="Right Arrow 5">
            <a:extLst>
              <a:ext uri="{FF2B5EF4-FFF2-40B4-BE49-F238E27FC236}">
                <a16:creationId xmlns:a16="http://schemas.microsoft.com/office/drawing/2014/main" id="{F03DA203-B892-CC38-8F88-5EFE1990F6D6}"/>
              </a:ext>
            </a:extLst>
          </p:cNvPr>
          <p:cNvSpPr/>
          <p:nvPr/>
        </p:nvSpPr>
        <p:spPr>
          <a:xfrm>
            <a:off x="2111902" y="5105807"/>
            <a:ext cx="5123396" cy="1603455"/>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simultáneo</a:t>
            </a:r>
            <a:endParaRPr lang="en-US" sz="3200" b="1" dirty="0">
              <a:solidFill>
                <a:schemeClr val="tx1"/>
              </a:solidFill>
            </a:endParaRPr>
          </a:p>
        </p:txBody>
      </p:sp>
      <p:sp>
        <p:nvSpPr>
          <p:cNvPr id="9" name="Title 1">
            <a:extLst>
              <a:ext uri="{FF2B5EF4-FFF2-40B4-BE49-F238E27FC236}">
                <a16:creationId xmlns:a16="http://schemas.microsoft.com/office/drawing/2014/main" id="{31CE4043-CDD0-2DF7-5BF9-9DD17CDCD23F}"/>
              </a:ext>
            </a:extLst>
          </p:cNvPr>
          <p:cNvSpPr>
            <a:spLocks noGrp="1"/>
          </p:cNvSpPr>
          <p:nvPr>
            <p:ph type="title"/>
          </p:nvPr>
        </p:nvSpPr>
        <p:spPr>
          <a:xfrm>
            <a:off x="260047" y="155801"/>
            <a:ext cx="8686800" cy="1143000"/>
          </a:xfrm>
        </p:spPr>
        <p:txBody>
          <a:bodyPr>
            <a:normAutofit fontScale="90000"/>
          </a:bodyPr>
          <a:lstStyle/>
          <a:p>
            <a:pPr>
              <a:defRPr/>
            </a:pPr>
            <a:r>
              <a:rPr lang="en-US" sz="4800" b="1" dirty="0" err="1"/>
              <a:t>Existen</a:t>
            </a:r>
            <a:r>
              <a:rPr lang="en-US" sz="4800" b="1" dirty="0"/>
              <a:t> </a:t>
            </a:r>
            <a:r>
              <a:rPr lang="en-US" sz="4800" b="1" dirty="0" err="1"/>
              <a:t>diferentes</a:t>
            </a:r>
            <a:r>
              <a:rPr lang="en-US" sz="4800" b="1" dirty="0"/>
              <a:t> </a:t>
            </a:r>
            <a:r>
              <a:rPr lang="en-US" sz="4800" b="1" dirty="0" err="1"/>
              <a:t>trayectorias</a:t>
            </a:r>
            <a:r>
              <a:rPr lang="en-US" sz="4800" b="1" dirty="0"/>
              <a:t> </a:t>
            </a:r>
            <a:r>
              <a:rPr lang="en-US" sz="4800" b="1" dirty="0" err="1"/>
              <a:t>hacia</a:t>
            </a:r>
            <a:r>
              <a:rPr lang="en-US" sz="4800" b="1" dirty="0"/>
              <a:t> </a:t>
            </a:r>
            <a:r>
              <a:rPr lang="en-US" sz="4800" b="1" dirty="0" err="1"/>
              <a:t>el</a:t>
            </a:r>
            <a:r>
              <a:rPr lang="en-US" sz="4800" b="1" dirty="0"/>
              <a:t> </a:t>
            </a:r>
            <a:r>
              <a:rPr lang="en-US" sz="4800" b="1" dirty="0" err="1"/>
              <a:t>desarrollo</a:t>
            </a:r>
            <a:r>
              <a:rPr lang="en-US" sz="4800" b="1" dirty="0"/>
              <a:t> </a:t>
            </a:r>
            <a:r>
              <a:rPr lang="en-US" sz="4800" b="1" dirty="0" err="1"/>
              <a:t>bilingüe</a:t>
            </a:r>
            <a:endParaRPr lang="en-US" sz="4800" b="1" dirty="0"/>
          </a:p>
        </p:txBody>
      </p:sp>
      <mc:AlternateContent xmlns:mc="http://schemas.openxmlformats.org/markup-compatibility/2006" xmlns:a14="http://schemas.microsoft.com/office/drawing/2010/main">
        <mc:Choice Requires="a14">
          <p:sp>
            <p:nvSpPr>
              <p:cNvPr id="8" name="Footer Placeholder 3">
                <a:extLst>
                  <a:ext uri="{FF2B5EF4-FFF2-40B4-BE49-F238E27FC236}">
                    <a16:creationId xmlns:a16="http://schemas.microsoft.com/office/drawing/2014/main" id="{E28BED0D-507B-57D1-B0A8-F28C6BDDDBD3}"/>
                  </a:ext>
                </a:extLst>
              </p:cNvPr>
              <p:cNvSpPr txBox="1">
                <a:spLocks/>
              </p:cNvSpPr>
              <p:nvPr/>
            </p:nvSpPr>
            <p:spPr bwMode="auto">
              <a:xfrm>
                <a:off x="1685413" y="6517660"/>
                <a:ext cx="5976374" cy="34034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tx1"/>
                    </a:solidFill>
                    <a:latin typeface="Calibri" charset="0"/>
                    <a:ea typeface="ＭＳ Ｐゴシック" charset="-128"/>
                  </a:defRPr>
                </a:lvl9pPr>
              </a:lstStyle>
              <a:p>
                <a:pPr algn="ctr" eaLnBrk="1" hangingPunct="1"/>
                <a:endParaRPr lang="en-US" altLang="x-none" sz="800" dirty="0"/>
              </a:p>
              <a:p>
                <a:pPr algn="ctr" eaLnBrk="1" hangingPunct="1"/>
                <a14:m>
                  <m:oMath xmlns:m="http://schemas.openxmlformats.org/officeDocument/2006/math">
                    <m:r>
                      <a:rPr lang="en-US" altLang="x-none" sz="800" b="0" i="1" smtClean="0">
                        <a:latin typeface="Cambria Math" charset="0"/>
                      </a:rPr>
                      <m:t>©</m:t>
                    </m:r>
                  </m:oMath>
                </a14:m>
                <a:r>
                  <a:rPr lang="en-US" altLang="x-none" sz="800" dirty="0"/>
                  <a:t>Center for Teaching for Biliteracy</a:t>
                </a:r>
              </a:p>
            </p:txBody>
          </p:sp>
        </mc:Choice>
        <mc:Fallback xmlns="">
          <p:sp>
            <p:nvSpPr>
              <p:cNvPr id="8" name="Footer Placeholder 3">
                <a:extLst>
                  <a:ext uri="{FF2B5EF4-FFF2-40B4-BE49-F238E27FC236}">
                    <a16:creationId xmlns:a16="http://schemas.microsoft.com/office/drawing/2014/main" id="{20EAD899-FFBE-CE4B-9E18-7F26F2E18D57}"/>
                  </a:ext>
                </a:extLst>
              </p:cNvPr>
              <p:cNvSpPr txBox="1">
                <a:spLocks noRot="1" noChangeAspect="1" noMove="1" noResize="1" noEditPoints="1" noAdjustHandles="1" noChangeArrowheads="1" noChangeShapeType="1" noTextEdit="1"/>
              </p:cNvSpPr>
              <p:nvPr/>
            </p:nvSpPr>
            <p:spPr bwMode="auto">
              <a:xfrm>
                <a:off x="1685413" y="6517660"/>
                <a:ext cx="5976374" cy="340340"/>
              </a:xfrm>
              <a:prstGeom prst="rect">
                <a:avLst/>
              </a:prstGeom>
              <a:blipFill>
                <a:blip r:embed="rId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pic>
        <p:nvPicPr>
          <p:cNvPr id="10" name="Picture 9" descr="TeachingforBiliteracy_Gradient_Logo_FINAL.eps">
            <a:extLst>
              <a:ext uri="{FF2B5EF4-FFF2-40B4-BE49-F238E27FC236}">
                <a16:creationId xmlns:a16="http://schemas.microsoft.com/office/drawing/2014/main" id="{DB9010EE-29DC-19A1-250D-E0B53140D5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9071" y="4934549"/>
            <a:ext cx="1440466" cy="1745768"/>
          </a:xfrm>
          <a:prstGeom prst="rect">
            <a:avLst/>
          </a:prstGeom>
        </p:spPr>
      </p:pic>
      <p:sp>
        <p:nvSpPr>
          <p:cNvPr id="3" name="AutoShape 37">
            <a:extLst>
              <a:ext uri="{FF2B5EF4-FFF2-40B4-BE49-F238E27FC236}">
                <a16:creationId xmlns:a16="http://schemas.microsoft.com/office/drawing/2014/main" id="{0E219A95-E78D-7358-36B1-0AEBA3EA104C}"/>
              </a:ext>
            </a:extLst>
          </p:cNvPr>
          <p:cNvSpPr>
            <a:spLocks noChangeArrowheads="1"/>
          </p:cNvSpPr>
          <p:nvPr/>
        </p:nvSpPr>
        <p:spPr bwMode="auto">
          <a:xfrm>
            <a:off x="568960" y="5304925"/>
            <a:ext cx="1259169" cy="1221444"/>
          </a:xfrm>
          <a:prstGeom prst="smileyFace">
            <a:avLst>
              <a:gd name="adj" fmla="val 4653"/>
            </a:avLst>
          </a:prstGeom>
          <a:gradFill rotWithShape="1">
            <a:gsLst>
              <a:gs pos="0">
                <a:srgbClr val="008000">
                  <a:alpha val="35001"/>
                </a:srgbClr>
              </a:gs>
              <a:gs pos="28999">
                <a:srgbClr val="008000">
                  <a:alpha val="35001"/>
                </a:srgbClr>
              </a:gs>
              <a:gs pos="64000">
                <a:srgbClr val="0000FF">
                  <a:alpha val="35001"/>
                </a:srgbClr>
              </a:gs>
              <a:gs pos="100000">
                <a:srgbClr val="FFFFFF">
                  <a:alpha val="35001"/>
                </a:srgbClr>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398701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F3CF747-FFA0-B459-FFA3-B3E5C7F33E2B}"/>
              </a:ext>
            </a:extLst>
          </p:cNvPr>
          <p:cNvSpPr>
            <a:spLocks noGrp="1"/>
          </p:cNvSpPr>
          <p:nvPr>
            <p:ph type="title" idx="4294967295"/>
          </p:nvPr>
        </p:nvSpPr>
        <p:spPr>
          <a:xfrm>
            <a:off x="0" y="204788"/>
            <a:ext cx="9013371" cy="1143000"/>
          </a:xfrm>
          <a:prstGeom prst="rect">
            <a:avLst/>
          </a:prstGeom>
        </p:spPr>
        <p:txBody>
          <a:bodyPr/>
          <a:lstStyle/>
          <a:p>
            <a:r>
              <a:rPr lang="en-US" b="1" dirty="0"/>
              <a:t>Los </a:t>
            </a:r>
            <a:r>
              <a:rPr lang="en-US" b="1" dirty="0" err="1"/>
              <a:t>bilingües</a:t>
            </a:r>
            <a:r>
              <a:rPr lang="en-US" b="1" dirty="0"/>
              <a:t> </a:t>
            </a:r>
            <a:r>
              <a:rPr lang="en-US" b="1" dirty="0" err="1"/>
              <a:t>simultáneos</a:t>
            </a:r>
            <a:r>
              <a:rPr lang="en-US" b="1" dirty="0"/>
              <a:t> </a:t>
            </a:r>
            <a:r>
              <a:rPr lang="en-US" b="1" dirty="0" err="1"/>
              <a:t>aprenden</a:t>
            </a:r>
            <a:r>
              <a:rPr lang="en-US" b="1" dirty="0"/>
              <a:t> dos </a:t>
            </a:r>
            <a:r>
              <a:rPr lang="en-US" b="1" dirty="0" err="1"/>
              <a:t>idiomas</a:t>
            </a:r>
            <a:r>
              <a:rPr lang="en-US" b="1" dirty="0"/>
              <a:t> al </a:t>
            </a:r>
            <a:r>
              <a:rPr lang="en-US" b="1" dirty="0" err="1"/>
              <a:t>mismo</a:t>
            </a:r>
            <a:r>
              <a:rPr lang="en-US" b="1" dirty="0"/>
              <a:t> </a:t>
            </a:r>
            <a:r>
              <a:rPr lang="en-US" b="1" dirty="0" err="1"/>
              <a:t>tiempo</a:t>
            </a:r>
            <a:endParaRPr lang="en-US" dirty="0"/>
          </a:p>
        </p:txBody>
      </p:sp>
      <p:sp>
        <p:nvSpPr>
          <p:cNvPr id="7" name="Content Placeholder 6">
            <a:extLst>
              <a:ext uri="{FF2B5EF4-FFF2-40B4-BE49-F238E27FC236}">
                <a16:creationId xmlns:a16="http://schemas.microsoft.com/office/drawing/2014/main" id="{82218060-3440-E3E0-7702-32CED2415941}"/>
              </a:ext>
            </a:extLst>
          </p:cNvPr>
          <p:cNvSpPr>
            <a:spLocks noGrp="1"/>
          </p:cNvSpPr>
          <p:nvPr>
            <p:ph idx="4294967295"/>
          </p:nvPr>
        </p:nvSpPr>
        <p:spPr>
          <a:xfrm>
            <a:off x="457200" y="1782763"/>
            <a:ext cx="8686800" cy="4525962"/>
          </a:xfrm>
          <a:prstGeom prst="rect">
            <a:avLst/>
          </a:prstGeom>
        </p:spPr>
        <p:txBody>
          <a:bodyPr/>
          <a:lstStyle/>
          <a:p>
            <a:pPr lvl="0"/>
            <a:r>
              <a:rPr lang="en-US" dirty="0" err="1"/>
              <a:t>Aprenden</a:t>
            </a:r>
            <a:r>
              <a:rPr lang="en-US" dirty="0"/>
              <a:t> </a:t>
            </a:r>
            <a:r>
              <a:rPr lang="en-US" dirty="0" err="1"/>
              <a:t>el</a:t>
            </a:r>
            <a:r>
              <a:rPr lang="en-US" dirty="0"/>
              <a:t> </a:t>
            </a:r>
            <a:r>
              <a:rPr lang="en-US" dirty="0" err="1"/>
              <a:t>idioma</a:t>
            </a:r>
            <a:r>
              <a:rPr lang="en-US" dirty="0"/>
              <a:t> de </a:t>
            </a:r>
            <a:r>
              <a:rPr lang="en-US" dirty="0" err="1"/>
              <a:t>manera</a:t>
            </a:r>
            <a:r>
              <a:rPr lang="en-US" dirty="0"/>
              <a:t> similar a un </a:t>
            </a:r>
            <a:r>
              <a:rPr lang="en-US" dirty="0" err="1"/>
              <a:t>estudiante</a:t>
            </a:r>
            <a:r>
              <a:rPr lang="en-US" dirty="0"/>
              <a:t> </a:t>
            </a:r>
            <a:r>
              <a:rPr lang="en-US" dirty="0" err="1"/>
              <a:t>monolingüe</a:t>
            </a:r>
            <a:r>
              <a:rPr lang="en-US" dirty="0"/>
              <a:t>, </a:t>
            </a:r>
            <a:r>
              <a:rPr lang="en-US" dirty="0" err="1"/>
              <a:t>pero</a:t>
            </a:r>
            <a:r>
              <a:rPr lang="en-US" dirty="0"/>
              <a:t> lo </a:t>
            </a:r>
            <a:r>
              <a:rPr lang="en-US" dirty="0" err="1"/>
              <a:t>hacen</a:t>
            </a:r>
            <a:r>
              <a:rPr lang="en-US" dirty="0"/>
              <a:t> </a:t>
            </a:r>
            <a:r>
              <a:rPr lang="en-US" dirty="0" err="1"/>
              <a:t>en</a:t>
            </a:r>
            <a:r>
              <a:rPr lang="en-US" dirty="0"/>
              <a:t> 2 </a:t>
            </a:r>
            <a:r>
              <a:rPr lang="en-US" dirty="0" err="1"/>
              <a:t>idiomas</a:t>
            </a:r>
            <a:r>
              <a:rPr lang="en-US" dirty="0"/>
              <a:t>.</a:t>
            </a:r>
          </a:p>
          <a:p>
            <a:pPr lvl="0"/>
            <a:r>
              <a:rPr lang="en-US" dirty="0"/>
              <a:t>Saben </a:t>
            </a:r>
            <a:r>
              <a:rPr lang="en-US" dirty="0" err="1"/>
              <a:t>algunos</a:t>
            </a:r>
            <a:r>
              <a:rPr lang="en-US" dirty="0"/>
              <a:t> </a:t>
            </a:r>
            <a:r>
              <a:rPr lang="en-US" dirty="0" err="1"/>
              <a:t>conceptos</a:t>
            </a:r>
            <a:r>
              <a:rPr lang="en-US" dirty="0"/>
              <a:t> </a:t>
            </a:r>
            <a:r>
              <a:rPr lang="en-US" dirty="0" err="1"/>
              <a:t>en</a:t>
            </a:r>
            <a:r>
              <a:rPr lang="en-US" dirty="0"/>
              <a:t> </a:t>
            </a:r>
            <a:r>
              <a:rPr lang="en-US" dirty="0" err="1"/>
              <a:t>español</a:t>
            </a:r>
            <a:r>
              <a:rPr lang="en-US" dirty="0"/>
              <a:t> (o </a:t>
            </a:r>
            <a:r>
              <a:rPr lang="en-US" dirty="0" err="1"/>
              <a:t>en</a:t>
            </a:r>
            <a:r>
              <a:rPr lang="en-US" dirty="0"/>
              <a:t> un </a:t>
            </a:r>
            <a:r>
              <a:rPr lang="en-US" dirty="0" err="1"/>
              <a:t>idioma</a:t>
            </a:r>
            <a:r>
              <a:rPr lang="en-US" dirty="0"/>
              <a:t> </a:t>
            </a:r>
            <a:r>
              <a:rPr lang="en-US" dirty="0" err="1"/>
              <a:t>diferente</a:t>
            </a:r>
            <a:r>
              <a:rPr lang="en-US" dirty="0"/>
              <a:t> al </a:t>
            </a:r>
            <a:r>
              <a:rPr lang="en-US" dirty="0" err="1"/>
              <a:t>inglés</a:t>
            </a:r>
            <a:r>
              <a:rPr lang="en-US" dirty="0"/>
              <a:t>) y </a:t>
            </a:r>
            <a:r>
              <a:rPr lang="en-US" dirty="0" err="1"/>
              <a:t>otros</a:t>
            </a:r>
            <a:r>
              <a:rPr lang="en-US" dirty="0"/>
              <a:t> </a:t>
            </a:r>
            <a:r>
              <a:rPr lang="en-US" dirty="0" err="1"/>
              <a:t>en</a:t>
            </a:r>
            <a:r>
              <a:rPr lang="en-US" dirty="0"/>
              <a:t> </a:t>
            </a:r>
            <a:r>
              <a:rPr lang="en-US" dirty="0" err="1"/>
              <a:t>inglés</a:t>
            </a:r>
            <a:r>
              <a:rPr lang="en-US" dirty="0"/>
              <a:t>.</a:t>
            </a:r>
          </a:p>
          <a:p>
            <a:pPr lvl="0"/>
            <a:r>
              <a:rPr lang="en-US" dirty="0"/>
              <a:t>El </a:t>
            </a:r>
            <a:r>
              <a:rPr lang="en-US" dirty="0" err="1"/>
              <a:t>vocabulario</a:t>
            </a:r>
            <a:r>
              <a:rPr lang="en-US" dirty="0"/>
              <a:t> del </a:t>
            </a:r>
            <a:r>
              <a:rPr lang="en-US" dirty="0" err="1"/>
              <a:t>estudiante</a:t>
            </a:r>
            <a:r>
              <a:rPr lang="en-US" dirty="0"/>
              <a:t> es </a:t>
            </a:r>
            <a:r>
              <a:rPr lang="en-US" dirty="0" err="1"/>
              <a:t>compartido</a:t>
            </a:r>
            <a:r>
              <a:rPr lang="en-US" dirty="0"/>
              <a:t> a </a:t>
            </a:r>
            <a:r>
              <a:rPr lang="en-US" dirty="0" err="1"/>
              <a:t>través</a:t>
            </a:r>
            <a:r>
              <a:rPr lang="en-US" dirty="0"/>
              <a:t> de sus dos </a:t>
            </a:r>
            <a:r>
              <a:rPr lang="en-US" dirty="0" err="1"/>
              <a:t>lenguajes</a:t>
            </a:r>
            <a:r>
              <a:rPr lang="en-US" dirty="0"/>
              <a:t>.  </a:t>
            </a:r>
          </a:p>
          <a:p>
            <a:pPr lvl="0"/>
            <a:r>
              <a:rPr lang="en-US" dirty="0"/>
              <a:t>El </a:t>
            </a:r>
            <a:r>
              <a:rPr lang="en-US" dirty="0" err="1"/>
              <a:t>uso</a:t>
            </a:r>
            <a:r>
              <a:rPr lang="en-US" dirty="0"/>
              <a:t> del </a:t>
            </a:r>
            <a:r>
              <a:rPr lang="en-US" dirty="0" err="1"/>
              <a:t>lenguaje</a:t>
            </a:r>
            <a:r>
              <a:rPr lang="en-US" dirty="0"/>
              <a:t> del </a:t>
            </a:r>
            <a:r>
              <a:rPr lang="en-US" dirty="0" err="1"/>
              <a:t>estudiante</a:t>
            </a:r>
            <a:r>
              <a:rPr lang="en-US" dirty="0"/>
              <a:t> es </a:t>
            </a:r>
            <a:r>
              <a:rPr lang="en-US" dirty="0" err="1"/>
              <a:t>deliberado</a:t>
            </a:r>
            <a:r>
              <a:rPr lang="en-US" dirty="0"/>
              <a:t> y </a:t>
            </a:r>
            <a:r>
              <a:rPr lang="en-US" dirty="0" err="1"/>
              <a:t>refleja</a:t>
            </a:r>
            <a:r>
              <a:rPr lang="en-US" dirty="0"/>
              <a:t> </a:t>
            </a:r>
            <a:r>
              <a:rPr lang="en-US" dirty="0" err="1"/>
              <a:t>su</a:t>
            </a:r>
            <a:r>
              <a:rPr lang="en-US" dirty="0"/>
              <a:t> </a:t>
            </a:r>
            <a:r>
              <a:rPr lang="en-US" dirty="0" err="1"/>
              <a:t>contexto</a:t>
            </a:r>
            <a:r>
              <a:rPr lang="en-US" dirty="0"/>
              <a:t>. </a:t>
            </a:r>
          </a:p>
          <a:p>
            <a:endParaRPr lang="en-US" dirty="0"/>
          </a:p>
        </p:txBody>
      </p:sp>
      <p:sp>
        <p:nvSpPr>
          <p:cNvPr id="2" name="AutoShape 37">
            <a:extLst>
              <a:ext uri="{FF2B5EF4-FFF2-40B4-BE49-F238E27FC236}">
                <a16:creationId xmlns:a16="http://schemas.microsoft.com/office/drawing/2014/main" id="{E9313735-C57D-4274-5141-A0D3864BCBDA}"/>
              </a:ext>
            </a:extLst>
          </p:cNvPr>
          <p:cNvSpPr>
            <a:spLocks noChangeArrowheads="1"/>
          </p:cNvSpPr>
          <p:nvPr/>
        </p:nvSpPr>
        <p:spPr bwMode="auto">
          <a:xfrm>
            <a:off x="7924800" y="6052457"/>
            <a:ext cx="951912" cy="866990"/>
          </a:xfrm>
          <a:prstGeom prst="smileyFace">
            <a:avLst>
              <a:gd name="adj" fmla="val 4653"/>
            </a:avLst>
          </a:prstGeom>
          <a:gradFill rotWithShape="1">
            <a:gsLst>
              <a:gs pos="0">
                <a:srgbClr val="008000">
                  <a:alpha val="35001"/>
                </a:srgbClr>
              </a:gs>
              <a:gs pos="28999">
                <a:srgbClr val="008000">
                  <a:alpha val="35001"/>
                </a:srgbClr>
              </a:gs>
              <a:gs pos="64000">
                <a:srgbClr val="0000FF">
                  <a:alpha val="35001"/>
                </a:srgbClr>
              </a:gs>
              <a:gs pos="100000">
                <a:srgbClr val="FFFFFF">
                  <a:alpha val="35001"/>
                </a:srgbClr>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292821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ocument with text on it&#10;&#10;AI-generated content may be incorrect.">
            <a:extLst>
              <a:ext uri="{FF2B5EF4-FFF2-40B4-BE49-F238E27FC236}">
                <a16:creationId xmlns:a16="http://schemas.microsoft.com/office/drawing/2014/main" id="{8BD1C2D8-A41F-1591-3C2A-FC316C6AA855}"/>
              </a:ext>
            </a:extLst>
          </p:cNvPr>
          <p:cNvPicPr>
            <a:picLocks noChangeAspect="1"/>
          </p:cNvPicPr>
          <p:nvPr/>
        </p:nvPicPr>
        <p:blipFill>
          <a:blip r:embed="rId2"/>
          <a:stretch>
            <a:fillRect/>
          </a:stretch>
        </p:blipFill>
        <p:spPr>
          <a:xfrm>
            <a:off x="1441450" y="393700"/>
            <a:ext cx="6261100" cy="6070600"/>
          </a:xfrm>
          <a:prstGeom prst="rect">
            <a:avLst/>
          </a:prstGeom>
        </p:spPr>
      </p:pic>
    </p:spTree>
    <p:extLst>
      <p:ext uri="{BB962C8B-B14F-4D97-AF65-F5344CB8AC3E}">
        <p14:creationId xmlns:p14="http://schemas.microsoft.com/office/powerpoint/2010/main" val="11580426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281713" y="2643394"/>
            <a:ext cx="4429271" cy="2600118"/>
          </a:xfrm>
          <a:prstGeom prst="rect">
            <a:avLst/>
          </a:prstGeom>
        </p:spPr>
      </p:pic>
      <p:sp>
        <p:nvSpPr>
          <p:cNvPr id="6" name="TextBox 5"/>
          <p:cNvSpPr txBox="1"/>
          <p:nvPr/>
        </p:nvSpPr>
        <p:spPr>
          <a:xfrm>
            <a:off x="2584393" y="2978388"/>
            <a:ext cx="696024" cy="1323439"/>
          </a:xfrm>
          <a:prstGeom prst="rect">
            <a:avLst/>
          </a:prstGeom>
          <a:noFill/>
        </p:spPr>
        <p:txBody>
          <a:bodyPr wrap="none" rtlCol="0">
            <a:spAutoFit/>
          </a:bodyPr>
          <a:lstStyle/>
          <a:p>
            <a:r>
              <a:rPr lang="en-US" sz="8000" b="1"/>
              <a:t>=</a:t>
            </a:r>
          </a:p>
        </p:txBody>
      </p:sp>
      <p:sp>
        <p:nvSpPr>
          <p:cNvPr id="7" name="&quot;No&quot; Symbol 6"/>
          <p:cNvSpPr/>
          <p:nvPr/>
        </p:nvSpPr>
        <p:spPr>
          <a:xfrm>
            <a:off x="4093029" y="2643394"/>
            <a:ext cx="4617956" cy="2728706"/>
          </a:xfrm>
          <a:prstGeom prst="noSmoking">
            <a:avLst>
              <a:gd name="adj" fmla="val 8342"/>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itle 1"/>
          <p:cNvSpPr txBox="1">
            <a:spLocks/>
          </p:cNvSpPr>
          <p:nvPr/>
        </p:nvSpPr>
        <p:spPr>
          <a:xfrm>
            <a:off x="0" y="255376"/>
            <a:ext cx="9144000" cy="2404573"/>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altLang="x-none" sz="4800" b="1" dirty="0">
                <a:solidFill>
                  <a:srgbClr val="FF0000"/>
                </a:solidFill>
                <a:ea typeface="Calibri" charset="0"/>
                <a:cs typeface="Calibri" charset="0"/>
              </a:rPr>
              <a:t>Trayectoria bilingüe </a:t>
            </a:r>
            <a:r>
              <a:rPr lang="mr-IN" altLang="x-none" sz="4800" b="1" dirty="0">
                <a:ea typeface="Calibri" charset="0"/>
                <a:cs typeface="Calibri" charset="0"/>
              </a:rPr>
              <a:t>–</a:t>
            </a:r>
            <a:r>
              <a:rPr lang="es-ES" altLang="x-none" sz="4800" b="1" dirty="0">
                <a:ea typeface="Calibri" charset="0"/>
                <a:cs typeface="Calibri" charset="0"/>
              </a:rPr>
              <a:t> </a:t>
            </a:r>
          </a:p>
          <a:p>
            <a:pPr algn="l"/>
            <a:r>
              <a:rPr lang="en-US" dirty="0"/>
              <a:t>El ser </a:t>
            </a:r>
            <a:r>
              <a:rPr lang="en-US" dirty="0" err="1"/>
              <a:t>bilingüe</a:t>
            </a:r>
            <a:r>
              <a:rPr lang="en-US" dirty="0"/>
              <a:t> </a:t>
            </a:r>
            <a:r>
              <a:rPr lang="en-US" dirty="0" err="1"/>
              <a:t>simultáneo</a:t>
            </a:r>
            <a:r>
              <a:rPr lang="en-US" dirty="0"/>
              <a:t> no </a:t>
            </a:r>
            <a:r>
              <a:rPr lang="en-US" dirty="0" err="1"/>
              <a:t>necesariamente</a:t>
            </a:r>
            <a:r>
              <a:rPr lang="en-US" dirty="0"/>
              <a:t> </a:t>
            </a:r>
            <a:r>
              <a:rPr lang="en-US" dirty="0" err="1"/>
              <a:t>significa</a:t>
            </a:r>
            <a:r>
              <a:rPr lang="en-US" dirty="0"/>
              <a:t> que es un </a:t>
            </a:r>
            <a:r>
              <a:rPr lang="en-US" dirty="0" err="1"/>
              <a:t>bilingüe</a:t>
            </a:r>
            <a:r>
              <a:rPr lang="en-US" dirty="0"/>
              <a:t> </a:t>
            </a:r>
            <a:r>
              <a:rPr lang="en-US" dirty="0" err="1"/>
              <a:t>equilibrado</a:t>
            </a:r>
            <a:r>
              <a:rPr lang="en-US" dirty="0"/>
              <a:t> (o </a:t>
            </a:r>
            <a:r>
              <a:rPr lang="en-US" dirty="0" err="1"/>
              <a:t>balanceado</a:t>
            </a:r>
            <a:r>
              <a:rPr lang="en-US" dirty="0"/>
              <a:t>).</a:t>
            </a:r>
            <a:endParaRPr lang="es-ES" altLang="x-none" sz="4800" dirty="0">
              <a:ea typeface="Calibri" charset="0"/>
              <a:cs typeface="Calibri" charset="0"/>
            </a:endParaRPr>
          </a:p>
        </p:txBody>
      </p:sp>
      <mc:AlternateContent xmlns:mc="http://schemas.openxmlformats.org/markup-compatibility/2006" xmlns:a14="http://schemas.microsoft.com/office/drawing/2010/main">
        <mc:Choice Requires="a14">
          <p:sp>
            <p:nvSpPr>
              <p:cNvPr id="9" name="Footer Placeholder 3">
                <a:extLst>
                  <a:ext uri="{FF2B5EF4-FFF2-40B4-BE49-F238E27FC236}">
                    <a16:creationId xmlns:a16="http://schemas.microsoft.com/office/drawing/2014/main" id="{60CB24B0-6EBD-5648-91BF-B78CB4E2C9BA}"/>
                  </a:ext>
                </a:extLst>
              </p:cNvPr>
              <p:cNvSpPr txBox="1">
                <a:spLocks/>
              </p:cNvSpPr>
              <p:nvPr/>
            </p:nvSpPr>
            <p:spPr bwMode="auto">
              <a:xfrm>
                <a:off x="1685413" y="6517660"/>
                <a:ext cx="5976374" cy="34034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tx1"/>
                    </a:solidFill>
                    <a:latin typeface="Calibri" charset="0"/>
                    <a:ea typeface="ＭＳ Ｐゴシック" charset="-128"/>
                  </a:defRPr>
                </a:lvl9pPr>
              </a:lstStyle>
              <a:p>
                <a:pPr algn="ctr" eaLnBrk="1" hangingPunct="1"/>
                <a:endParaRPr lang="en-US" altLang="x-none" sz="800" dirty="0"/>
              </a:p>
              <a:p>
                <a:pPr algn="ctr" eaLnBrk="1" hangingPunct="1"/>
                <a14:m>
                  <m:oMath xmlns:m="http://schemas.openxmlformats.org/officeDocument/2006/math">
                    <m:r>
                      <a:rPr lang="en-US" altLang="x-none" sz="800" b="0" i="1" smtClean="0">
                        <a:latin typeface="Cambria Math" charset="0"/>
                      </a:rPr>
                      <m:t>©</m:t>
                    </m:r>
                  </m:oMath>
                </a14:m>
                <a:r>
                  <a:rPr lang="en-US" altLang="x-none" sz="800" dirty="0"/>
                  <a:t>Center for Teaching for Biliteracy</a:t>
                </a:r>
              </a:p>
            </p:txBody>
          </p:sp>
        </mc:Choice>
        <mc:Fallback xmlns="">
          <p:sp>
            <p:nvSpPr>
              <p:cNvPr id="9" name="Footer Placeholder 3">
                <a:extLst>
                  <a:ext uri="{FF2B5EF4-FFF2-40B4-BE49-F238E27FC236}">
                    <a16:creationId xmlns:a16="http://schemas.microsoft.com/office/drawing/2014/main" id="{60CB24B0-6EBD-5648-91BF-B78CB4E2C9BA}"/>
                  </a:ext>
                </a:extLst>
              </p:cNvPr>
              <p:cNvSpPr txBox="1">
                <a:spLocks noRot="1" noChangeAspect="1" noMove="1" noResize="1" noEditPoints="1" noAdjustHandles="1" noChangeArrowheads="1" noChangeShapeType="1" noTextEdit="1"/>
              </p:cNvSpPr>
              <p:nvPr/>
            </p:nvSpPr>
            <p:spPr bwMode="auto">
              <a:xfrm>
                <a:off x="1685413" y="6517660"/>
                <a:ext cx="5976374" cy="340340"/>
              </a:xfrm>
              <a:prstGeom prst="rect">
                <a:avLst/>
              </a:prstGeom>
              <a:blipFill>
                <a:blip r:embed="rId5"/>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2" name="AutoShape 37">
            <a:extLst>
              <a:ext uri="{FF2B5EF4-FFF2-40B4-BE49-F238E27FC236}">
                <a16:creationId xmlns:a16="http://schemas.microsoft.com/office/drawing/2014/main" id="{A8574BD9-0EDC-0173-4178-4FE107946BF2}"/>
              </a:ext>
            </a:extLst>
          </p:cNvPr>
          <p:cNvSpPr>
            <a:spLocks noChangeArrowheads="1"/>
          </p:cNvSpPr>
          <p:nvPr/>
        </p:nvSpPr>
        <p:spPr bwMode="auto">
          <a:xfrm>
            <a:off x="1088570" y="3079967"/>
            <a:ext cx="1287413" cy="1323440"/>
          </a:xfrm>
          <a:prstGeom prst="smileyFace">
            <a:avLst>
              <a:gd name="adj" fmla="val 4653"/>
            </a:avLst>
          </a:prstGeom>
          <a:gradFill rotWithShape="1">
            <a:gsLst>
              <a:gs pos="0">
                <a:srgbClr val="008000">
                  <a:alpha val="85191"/>
                </a:srgbClr>
              </a:gs>
              <a:gs pos="31000">
                <a:srgbClr val="008000">
                  <a:alpha val="81253"/>
                </a:srgbClr>
              </a:gs>
              <a:gs pos="72000">
                <a:srgbClr val="0000FF">
                  <a:alpha val="55000"/>
                </a:srgbClr>
              </a:gs>
            </a:gsLst>
            <a:lin ang="0" scaled="1"/>
          </a:gradFill>
          <a:ln w="9525">
            <a:solidFill>
              <a:srgbClr val="000000"/>
            </a:solidFill>
            <a:round/>
            <a:headEnd/>
            <a:tailEnd/>
          </a:ln>
        </p:spPr>
        <p:txBody>
          <a:bodyPr/>
          <a:lstStyle>
            <a:lvl1pPr>
              <a:defRPr sz="2400">
                <a:solidFill>
                  <a:schemeClr val="tx1"/>
                </a:solidFill>
                <a:latin typeface="Calibri" charset="0"/>
                <a:ea typeface="ＭＳ Ｐゴシック" charset="-128"/>
                <a:cs typeface="ＭＳ Ｐゴシック" charset="-128"/>
              </a:defRPr>
            </a:lvl1pPr>
            <a:lvl2pPr marL="742950" indent="-285750">
              <a:defRPr sz="2400">
                <a:solidFill>
                  <a:schemeClr val="tx1"/>
                </a:solidFill>
                <a:latin typeface="Calibri" charset="0"/>
                <a:ea typeface="ＭＳ Ｐゴシック" charset="-128"/>
                <a:cs typeface="ＭＳ Ｐゴシック" charset="-128"/>
              </a:defRPr>
            </a:lvl2pPr>
            <a:lvl3pPr marL="1143000" indent="-228600">
              <a:defRPr sz="2400">
                <a:solidFill>
                  <a:schemeClr val="tx1"/>
                </a:solidFill>
                <a:latin typeface="Calibri" charset="0"/>
                <a:ea typeface="ＭＳ Ｐゴシック" charset="-128"/>
                <a:cs typeface="ＭＳ Ｐゴシック" charset="-128"/>
              </a:defRPr>
            </a:lvl3pPr>
            <a:lvl4pPr marL="1600200" indent="-228600">
              <a:defRPr sz="2400">
                <a:solidFill>
                  <a:schemeClr val="tx1"/>
                </a:solidFill>
                <a:latin typeface="Calibri" charset="0"/>
                <a:ea typeface="ＭＳ Ｐゴシック" charset="-128"/>
                <a:cs typeface="ＭＳ Ｐゴシック" charset="-128"/>
              </a:defRPr>
            </a:lvl4pPr>
            <a:lvl5pPr marL="2057400" indent="-228600">
              <a:defRPr sz="2400">
                <a:solidFill>
                  <a:schemeClr val="tx1"/>
                </a:solidFill>
                <a:latin typeface="Calibri" charset="0"/>
                <a:ea typeface="ＭＳ Ｐゴシック" charset="-128"/>
                <a:cs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9pPr>
          </a:lstStyle>
          <a:p>
            <a:endParaRPr lang="en-US" altLang="en-US" sz="1800"/>
          </a:p>
        </p:txBody>
      </p:sp>
    </p:spTree>
    <p:extLst>
      <p:ext uri="{BB962C8B-B14F-4D97-AF65-F5344CB8AC3E}">
        <p14:creationId xmlns:p14="http://schemas.microsoft.com/office/powerpoint/2010/main" val="86696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Title 1"/>
          <p:cNvSpPr>
            <a:spLocks noGrp="1"/>
          </p:cNvSpPr>
          <p:nvPr>
            <p:ph type="title" idx="4294967295"/>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a:t>Dr. Kim </a:t>
            </a:r>
            <a:r>
              <a:rPr lang="en-US" dirty="0" err="1"/>
              <a:t>Potowski</a:t>
            </a:r>
            <a:endParaRPr lang="en-US" altLang="x-none" sz="4800" b="1" dirty="0">
              <a:ea typeface="Calibri" charset="0"/>
              <a:cs typeface="Calibri" charset="0"/>
            </a:endParaRPr>
          </a:p>
        </p:txBody>
      </p:sp>
      <p:sp>
        <p:nvSpPr>
          <p:cNvPr id="139266" name="TextBox 2"/>
          <p:cNvSpPr txBox="1">
            <a:spLocks noChangeArrowheads="1"/>
          </p:cNvSpPr>
          <p:nvPr/>
        </p:nvSpPr>
        <p:spPr bwMode="auto">
          <a:xfrm>
            <a:off x="10698163" y="32686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defRPr>
            </a:lvl9pPr>
          </a:lstStyle>
          <a:p>
            <a:pPr>
              <a:spcBef>
                <a:spcPct val="0"/>
              </a:spcBef>
              <a:buFontTx/>
              <a:buNone/>
            </a:pPr>
            <a:endParaRPr lang="x-none" altLang="x-none" sz="1800"/>
          </a:p>
        </p:txBody>
      </p:sp>
      <p:sp>
        <p:nvSpPr>
          <p:cNvPr id="139267" name="Content Placeholder 2"/>
          <p:cNvSpPr txBox="1">
            <a:spLocks/>
          </p:cNvSpPr>
          <p:nvPr/>
        </p:nvSpPr>
        <p:spPr bwMode="auto">
          <a:xfrm>
            <a:off x="0" y="1097117"/>
            <a:ext cx="9144000" cy="5604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defRPr>
            </a:lvl9pPr>
          </a:lstStyle>
          <a:p>
            <a:pPr eaLnBrk="1" hangingPunct="1">
              <a:buFont typeface="Arial" charset="0"/>
              <a:buNone/>
            </a:pPr>
            <a:r>
              <a:rPr lang="es-ES_tradnl" altLang="x-none" sz="6000" dirty="0"/>
              <a:t>“…hay que reconocer primero que el bilingüismo balanceado es un concepto casi imposible ya que muy, muy rara vez se alcanza.”</a:t>
            </a:r>
          </a:p>
          <a:p>
            <a:pPr eaLnBrk="1" hangingPunct="1">
              <a:buFont typeface="Arial" charset="0"/>
              <a:buNone/>
            </a:pPr>
            <a:endParaRPr lang="en-US" altLang="x-none" sz="1200" dirty="0"/>
          </a:p>
          <a:p>
            <a:pPr eaLnBrk="1" hangingPunct="1">
              <a:buFont typeface="Arial" charset="0"/>
              <a:buNone/>
            </a:pPr>
            <a:endParaRPr lang="en-US" altLang="x-none" sz="1100" dirty="0"/>
          </a:p>
        </p:txBody>
      </p:sp>
      <p:pic>
        <p:nvPicPr>
          <p:cNvPr id="6" name="Picture 5"/>
          <p:cNvPicPr>
            <a:picLocks noChangeAspect="1"/>
          </p:cNvPicPr>
          <p:nvPr/>
        </p:nvPicPr>
        <p:blipFill>
          <a:blip r:embed="rId3"/>
          <a:stretch>
            <a:fillRect/>
          </a:stretch>
        </p:blipFill>
        <p:spPr>
          <a:xfrm rot="516292">
            <a:off x="7340612" y="4286710"/>
            <a:ext cx="1891186" cy="2443563"/>
          </a:xfrm>
          <a:prstGeom prst="rect">
            <a:avLst/>
          </a:prstGeom>
        </p:spPr>
      </p:pic>
      <mc:AlternateContent xmlns:mc="http://schemas.openxmlformats.org/markup-compatibility/2006" xmlns:a14="http://schemas.microsoft.com/office/drawing/2010/main">
        <mc:Choice Requires="a14">
          <p:sp>
            <p:nvSpPr>
              <p:cNvPr id="7" name="Footer Placeholder 3">
                <a:extLst>
                  <a:ext uri="{FF2B5EF4-FFF2-40B4-BE49-F238E27FC236}">
                    <a16:creationId xmlns:a16="http://schemas.microsoft.com/office/drawing/2014/main" id="{E099613B-3C45-094C-8FC7-F2FB97BBC927}"/>
                  </a:ext>
                </a:extLst>
              </p:cNvPr>
              <p:cNvSpPr txBox="1">
                <a:spLocks/>
              </p:cNvSpPr>
              <p:nvPr/>
            </p:nvSpPr>
            <p:spPr bwMode="auto">
              <a:xfrm>
                <a:off x="1685413" y="6517660"/>
                <a:ext cx="5976374" cy="34034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tx1"/>
                    </a:solidFill>
                    <a:latin typeface="Calibri" charset="0"/>
                    <a:ea typeface="ＭＳ Ｐゴシック" charset="-128"/>
                  </a:defRPr>
                </a:lvl9pPr>
              </a:lstStyle>
              <a:p>
                <a:pPr algn="ctr" eaLnBrk="1" hangingPunct="1"/>
                <a:endParaRPr lang="en-US" altLang="x-none" sz="800" dirty="0"/>
              </a:p>
              <a:p>
                <a:pPr algn="ctr" eaLnBrk="1" hangingPunct="1"/>
                <a14:m>
                  <m:oMath xmlns:m="http://schemas.openxmlformats.org/officeDocument/2006/math">
                    <m:r>
                      <a:rPr lang="en-US" altLang="x-none" sz="800" b="0" i="1" smtClean="0">
                        <a:latin typeface="Cambria Math" charset="0"/>
                      </a:rPr>
                      <m:t>©</m:t>
                    </m:r>
                  </m:oMath>
                </a14:m>
                <a:r>
                  <a:rPr lang="en-US" altLang="x-none" sz="800" dirty="0"/>
                  <a:t>Center for Teaching for Biliteracy</a:t>
                </a:r>
              </a:p>
            </p:txBody>
          </p:sp>
        </mc:Choice>
        <mc:Fallback xmlns="">
          <p:sp>
            <p:nvSpPr>
              <p:cNvPr id="7" name="Footer Placeholder 3">
                <a:extLst>
                  <a:ext uri="{FF2B5EF4-FFF2-40B4-BE49-F238E27FC236}">
                    <a16:creationId xmlns:a16="http://schemas.microsoft.com/office/drawing/2014/main" id="{E099613B-3C45-094C-8FC7-F2FB97BBC927}"/>
                  </a:ext>
                </a:extLst>
              </p:cNvPr>
              <p:cNvSpPr txBox="1">
                <a:spLocks noRot="1" noChangeAspect="1" noMove="1" noResize="1" noEditPoints="1" noAdjustHandles="1" noChangeArrowheads="1" noChangeShapeType="1" noTextEdit="1"/>
              </p:cNvSpPr>
              <p:nvPr/>
            </p:nvSpPr>
            <p:spPr bwMode="auto">
              <a:xfrm>
                <a:off x="1685413" y="6517660"/>
                <a:ext cx="5976374" cy="340340"/>
              </a:xfrm>
              <a:prstGeom prst="rect">
                <a:avLst/>
              </a:prstGeom>
              <a:blipFill>
                <a:blip r:embed="rId4"/>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pic>
        <p:nvPicPr>
          <p:cNvPr id="3" name="Picture 2" descr="A person smiling for the camera&#10;&#10;Description automatically generated with low confidence">
            <a:extLst>
              <a:ext uri="{FF2B5EF4-FFF2-40B4-BE49-F238E27FC236}">
                <a16:creationId xmlns:a16="http://schemas.microsoft.com/office/drawing/2014/main" id="{DDA707A1-BF80-9C10-D3F6-CCF937CD50B4}"/>
              </a:ext>
            </a:extLst>
          </p:cNvPr>
          <p:cNvPicPr>
            <a:picLocks noChangeAspect="1"/>
          </p:cNvPicPr>
          <p:nvPr/>
        </p:nvPicPr>
        <p:blipFill>
          <a:blip r:embed="rId5"/>
          <a:stretch>
            <a:fillRect/>
          </a:stretch>
        </p:blipFill>
        <p:spPr>
          <a:xfrm>
            <a:off x="7418797" y="-61442"/>
            <a:ext cx="2271815" cy="2519795"/>
          </a:xfrm>
          <a:prstGeom prst="rect">
            <a:avLst/>
          </a:prstGeom>
        </p:spPr>
      </p:pic>
    </p:spTree>
    <p:extLst>
      <p:ext uri="{BB962C8B-B14F-4D97-AF65-F5344CB8AC3E}">
        <p14:creationId xmlns:p14="http://schemas.microsoft.com/office/powerpoint/2010/main" val="42423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idx="4294967295"/>
          </p:nvPr>
        </p:nvSpPr>
        <p:spPr>
          <a:xfrm>
            <a:off x="232229" y="188913"/>
            <a:ext cx="8229600" cy="1417637"/>
          </a:xfrm>
          <a:prstGeom prst="rect">
            <a:avLst/>
          </a:prstGeom>
        </p:spPr>
        <p:txBody>
          <a:bodyPr>
            <a:normAutofit fontScale="90000"/>
          </a:bodyPr>
          <a:lstStyle/>
          <a:p>
            <a:pPr>
              <a:defRPr/>
            </a:pPr>
            <a:r>
              <a:rPr lang="en-US" b="1" dirty="0" err="1"/>
              <a:t>Bilingües</a:t>
            </a:r>
            <a:r>
              <a:rPr lang="en-US" b="1" dirty="0"/>
              <a:t> </a:t>
            </a:r>
            <a:r>
              <a:rPr lang="en-US" b="1" dirty="0" err="1"/>
              <a:t>simultáneos</a:t>
            </a:r>
            <a:r>
              <a:rPr lang="en-US" b="1" dirty="0"/>
              <a:t> </a:t>
            </a:r>
            <a:r>
              <a:rPr lang="en-US" b="1" dirty="0" err="1"/>
              <a:t>en</a:t>
            </a:r>
            <a:r>
              <a:rPr lang="en-US" b="1" dirty="0"/>
              <a:t> </a:t>
            </a:r>
            <a:r>
              <a:rPr lang="en-US" b="1" dirty="0" err="1"/>
              <a:t>los</a:t>
            </a:r>
            <a:r>
              <a:rPr lang="en-US" b="1" dirty="0"/>
              <a:t> EE. UU.: </a:t>
            </a:r>
            <a:br>
              <a:rPr lang="en-US" b="1" dirty="0"/>
            </a:br>
            <a:r>
              <a:rPr lang="en-US" b="1" dirty="0"/>
              <a:t>La </a:t>
            </a:r>
            <a:r>
              <a:rPr lang="en-US" b="1" dirty="0" err="1"/>
              <a:t>mayoría</a:t>
            </a:r>
            <a:r>
              <a:rPr lang="en-US" b="1" dirty="0"/>
              <a:t> son </a:t>
            </a:r>
            <a:r>
              <a:rPr lang="en-US" b="1" dirty="0" err="1"/>
              <a:t>bilingües</a:t>
            </a:r>
            <a:r>
              <a:rPr lang="en-US" b="1" dirty="0"/>
              <a:t> </a:t>
            </a:r>
            <a:r>
              <a:rPr lang="en-US" b="1" dirty="0" err="1"/>
              <a:t>emergentes</a:t>
            </a:r>
            <a:r>
              <a:rPr lang="en-US" b="1" dirty="0"/>
              <a:t> (</a:t>
            </a:r>
            <a:r>
              <a:rPr lang="en-US" b="1" dirty="0" err="1"/>
              <a:t>aprendices</a:t>
            </a:r>
            <a:r>
              <a:rPr lang="en-US" b="1" dirty="0"/>
              <a:t> de </a:t>
            </a:r>
            <a:r>
              <a:rPr lang="en-US" b="1" dirty="0" err="1"/>
              <a:t>inglés</a:t>
            </a:r>
            <a:r>
              <a:rPr lang="en-US" b="1" dirty="0"/>
              <a:t>) </a:t>
            </a:r>
            <a:br>
              <a:rPr lang="en-US" dirty="0"/>
            </a:br>
            <a:endParaRPr lang="en-US" sz="4600" b="1" dirty="0">
              <a:solidFill>
                <a:schemeClr val="tx1"/>
              </a:solidFill>
              <a:cs typeface="Arial"/>
            </a:endParaRPr>
          </a:p>
        </p:txBody>
      </p:sp>
      <p:sp>
        <p:nvSpPr>
          <p:cNvPr id="12291" name="Rectangle 3"/>
          <p:cNvSpPr>
            <a:spLocks noGrp="1" noChangeArrowheads="1"/>
          </p:cNvSpPr>
          <p:nvPr>
            <p:ph idx="4294967295"/>
          </p:nvPr>
        </p:nvSpPr>
        <p:spPr>
          <a:xfrm>
            <a:off x="391886" y="2384425"/>
            <a:ext cx="8229600" cy="4525963"/>
          </a:xfrm>
          <a:prstGeom prst="rect">
            <a:avLst/>
          </a:prstGeom>
          <a:solidFill>
            <a:schemeClr val="bg1"/>
          </a:solidFill>
        </p:spPr>
        <p:txBody>
          <a:bodyPr>
            <a:normAutofit fontScale="92500"/>
          </a:bodyPr>
          <a:lstStyle/>
          <a:p>
            <a:pPr>
              <a:lnSpc>
                <a:spcPct val="90000"/>
              </a:lnSpc>
            </a:pPr>
            <a:r>
              <a:rPr lang="en-US" sz="4400" dirty="0"/>
              <a:t>En </a:t>
            </a:r>
            <a:r>
              <a:rPr lang="en-US" sz="4400" dirty="0">
                <a:solidFill>
                  <a:srgbClr val="1225AC"/>
                </a:solidFill>
              </a:rPr>
              <a:t>2009</a:t>
            </a:r>
            <a:r>
              <a:rPr lang="en-US" sz="4400" dirty="0"/>
              <a:t>, </a:t>
            </a:r>
            <a:r>
              <a:rPr lang="en-US" sz="4400" dirty="0" err="1"/>
              <a:t>el</a:t>
            </a:r>
            <a:r>
              <a:rPr lang="en-US" sz="4400" dirty="0"/>
              <a:t> </a:t>
            </a:r>
            <a:r>
              <a:rPr lang="en-US" sz="4400" dirty="0">
                <a:solidFill>
                  <a:srgbClr val="FF0000"/>
                </a:solidFill>
              </a:rPr>
              <a:t>75% </a:t>
            </a:r>
            <a:r>
              <a:rPr lang="en-US" sz="4400" dirty="0"/>
              <a:t>de </a:t>
            </a:r>
            <a:r>
              <a:rPr lang="en-US" sz="4400" dirty="0" err="1"/>
              <a:t>los</a:t>
            </a:r>
            <a:r>
              <a:rPr lang="en-US" sz="4400" dirty="0"/>
              <a:t> </a:t>
            </a:r>
            <a:r>
              <a:rPr lang="en-US" sz="4400" dirty="0" err="1"/>
              <a:t>estudiantes</a:t>
            </a:r>
            <a:r>
              <a:rPr lang="en-US" sz="4400" dirty="0"/>
              <a:t> que </a:t>
            </a:r>
            <a:r>
              <a:rPr lang="en-US" sz="4400" dirty="0" err="1"/>
              <a:t>calificaron</a:t>
            </a:r>
            <a:r>
              <a:rPr lang="en-US" sz="4400" dirty="0"/>
              <a:t> </a:t>
            </a:r>
            <a:r>
              <a:rPr lang="en-US" sz="4400" dirty="0" err="1"/>
              <a:t>como</a:t>
            </a:r>
            <a:r>
              <a:rPr lang="en-US" sz="4400" dirty="0"/>
              <a:t> EL </a:t>
            </a:r>
            <a:r>
              <a:rPr lang="en-US" sz="4400" dirty="0" err="1"/>
              <a:t>en</a:t>
            </a:r>
            <a:r>
              <a:rPr lang="en-US" sz="4400" dirty="0"/>
              <a:t> PreK hasta 5º </a:t>
            </a:r>
            <a:r>
              <a:rPr lang="en-US" sz="4400" dirty="0" err="1"/>
              <a:t>grado</a:t>
            </a:r>
            <a:r>
              <a:rPr lang="en-US" sz="4400" dirty="0"/>
              <a:t> </a:t>
            </a:r>
            <a:r>
              <a:rPr lang="en-US" sz="4400" dirty="0" err="1"/>
              <a:t>en</a:t>
            </a:r>
            <a:r>
              <a:rPr lang="en-US" sz="4400" dirty="0"/>
              <a:t> </a:t>
            </a:r>
            <a:r>
              <a:rPr lang="en-US" sz="4400" dirty="0" err="1"/>
              <a:t>los</a:t>
            </a:r>
            <a:r>
              <a:rPr lang="en-US" sz="4400" dirty="0"/>
              <a:t> EE. UU. </a:t>
            </a:r>
            <a:r>
              <a:rPr lang="en-US" sz="4400" dirty="0" err="1"/>
              <a:t>nacieron</a:t>
            </a:r>
            <a:r>
              <a:rPr lang="en-US" sz="4400" dirty="0"/>
              <a:t> </a:t>
            </a:r>
            <a:r>
              <a:rPr lang="en-US" sz="4400" dirty="0" err="1"/>
              <a:t>aquí</a:t>
            </a:r>
            <a:r>
              <a:rPr lang="en-US" sz="4400" dirty="0"/>
              <a:t> (Education Week, 2009). </a:t>
            </a:r>
          </a:p>
          <a:p>
            <a:pPr>
              <a:lnSpc>
                <a:spcPct val="90000"/>
              </a:lnSpc>
            </a:pPr>
            <a:r>
              <a:rPr lang="en-US" sz="4400" dirty="0"/>
              <a:t>En </a:t>
            </a:r>
            <a:r>
              <a:rPr lang="en-US" sz="4400" dirty="0">
                <a:solidFill>
                  <a:srgbClr val="1225AC"/>
                </a:solidFill>
              </a:rPr>
              <a:t>2015</a:t>
            </a:r>
            <a:r>
              <a:rPr lang="en-US" sz="4400" dirty="0"/>
              <a:t>, ese </a:t>
            </a:r>
            <a:r>
              <a:rPr lang="en-US" sz="4400" dirty="0" err="1"/>
              <a:t>porcentaje</a:t>
            </a:r>
            <a:r>
              <a:rPr lang="en-US" sz="4400" dirty="0"/>
              <a:t> </a:t>
            </a:r>
            <a:r>
              <a:rPr lang="en-US" sz="4400" dirty="0" err="1"/>
              <a:t>subió</a:t>
            </a:r>
            <a:r>
              <a:rPr lang="en-US" sz="4400" dirty="0"/>
              <a:t> a </a:t>
            </a:r>
            <a:r>
              <a:rPr lang="en-US" sz="4400" dirty="0">
                <a:solidFill>
                  <a:srgbClr val="FF0000"/>
                </a:solidFill>
              </a:rPr>
              <a:t>82% </a:t>
            </a:r>
          </a:p>
          <a:p>
            <a:pPr>
              <a:lnSpc>
                <a:spcPct val="90000"/>
              </a:lnSpc>
            </a:pPr>
            <a:r>
              <a:rPr lang="en-US" sz="4400" dirty="0"/>
              <a:t>En </a:t>
            </a:r>
            <a:r>
              <a:rPr lang="en-US" sz="4400" dirty="0">
                <a:solidFill>
                  <a:srgbClr val="1225AC"/>
                </a:solidFill>
              </a:rPr>
              <a:t>2023</a:t>
            </a:r>
            <a:r>
              <a:rPr lang="en-US" sz="4400" dirty="0"/>
              <a:t>, ese </a:t>
            </a:r>
            <a:r>
              <a:rPr lang="en-US" sz="4400" dirty="0" err="1"/>
              <a:t>porcentaje</a:t>
            </a:r>
            <a:r>
              <a:rPr lang="en-US" sz="4400" dirty="0"/>
              <a:t> </a:t>
            </a:r>
            <a:r>
              <a:rPr lang="en-US" sz="4400" dirty="0" err="1"/>
              <a:t>llegó</a:t>
            </a:r>
            <a:r>
              <a:rPr lang="en-US" sz="4400" dirty="0"/>
              <a:t> a </a:t>
            </a:r>
            <a:r>
              <a:rPr lang="en-US" sz="4400" dirty="0">
                <a:solidFill>
                  <a:srgbClr val="FF0000"/>
                </a:solidFill>
              </a:rPr>
              <a:t>85%.</a:t>
            </a:r>
          </a:p>
          <a:p>
            <a:pPr>
              <a:lnSpc>
                <a:spcPct val="90000"/>
              </a:lnSpc>
              <a:buFontTx/>
              <a:buNone/>
            </a:pPr>
            <a:endParaRPr lang="en-US" dirty="0">
              <a:ea typeface="ＭＳ Ｐゴシック" pitchFamily="-84" charset="-128"/>
              <a:cs typeface="ＭＳ Ｐゴシック" pitchFamily="-84" charset="-128"/>
            </a:endParaRPr>
          </a:p>
        </p:txBody>
      </p:sp>
      <mc:AlternateContent xmlns:mc="http://schemas.openxmlformats.org/markup-compatibility/2006" xmlns:a14="http://schemas.microsoft.com/office/drawing/2010/main">
        <mc:Choice Requires="a14">
          <p:sp>
            <p:nvSpPr>
              <p:cNvPr id="4" name="Footer Placeholder 3">
                <a:extLst>
                  <a:ext uri="{FF2B5EF4-FFF2-40B4-BE49-F238E27FC236}">
                    <a16:creationId xmlns:a16="http://schemas.microsoft.com/office/drawing/2014/main" id="{1116F257-4BB5-0E4B-8EC9-654FF7F96FBB}"/>
                  </a:ext>
                </a:extLst>
              </p:cNvPr>
              <p:cNvSpPr txBox="1">
                <a:spLocks/>
              </p:cNvSpPr>
              <p:nvPr/>
            </p:nvSpPr>
            <p:spPr bwMode="auto">
              <a:xfrm>
                <a:off x="2197477" y="6335360"/>
                <a:ext cx="5976374" cy="34034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eaLnBrk="0" fontAlgn="base" hangingPunct="0">
                  <a:spcBef>
                    <a:spcPct val="0"/>
                  </a:spcBef>
                  <a:spcAft>
                    <a:spcPct val="0"/>
                  </a:spcAft>
                  <a:defRPr>
                    <a:solidFill>
                      <a:schemeClr val="tx1"/>
                    </a:solidFill>
                    <a:latin typeface="Calibri" charset="0"/>
                    <a:ea typeface="ＭＳ Ｐゴシック" charset="-128"/>
                  </a:defRPr>
                </a:lvl6pPr>
                <a:lvl7pPr marL="2971800" indent="-228600" defTabSz="457200" eaLnBrk="0" fontAlgn="base" hangingPunct="0">
                  <a:spcBef>
                    <a:spcPct val="0"/>
                  </a:spcBef>
                  <a:spcAft>
                    <a:spcPct val="0"/>
                  </a:spcAft>
                  <a:defRPr>
                    <a:solidFill>
                      <a:schemeClr val="tx1"/>
                    </a:solidFill>
                    <a:latin typeface="Calibri" charset="0"/>
                    <a:ea typeface="ＭＳ Ｐゴシック" charset="-128"/>
                  </a:defRPr>
                </a:lvl7pPr>
                <a:lvl8pPr marL="3429000" indent="-228600" defTabSz="457200" eaLnBrk="0" fontAlgn="base" hangingPunct="0">
                  <a:spcBef>
                    <a:spcPct val="0"/>
                  </a:spcBef>
                  <a:spcAft>
                    <a:spcPct val="0"/>
                  </a:spcAft>
                  <a:defRPr>
                    <a:solidFill>
                      <a:schemeClr val="tx1"/>
                    </a:solidFill>
                    <a:latin typeface="Calibri" charset="0"/>
                    <a:ea typeface="ＭＳ Ｐゴシック" charset="-128"/>
                  </a:defRPr>
                </a:lvl8pPr>
                <a:lvl9pPr marL="3886200" indent="-228600" defTabSz="457200" eaLnBrk="0" fontAlgn="base" hangingPunct="0">
                  <a:spcBef>
                    <a:spcPct val="0"/>
                  </a:spcBef>
                  <a:spcAft>
                    <a:spcPct val="0"/>
                  </a:spcAft>
                  <a:defRPr>
                    <a:solidFill>
                      <a:schemeClr val="tx1"/>
                    </a:solidFill>
                    <a:latin typeface="Calibri" charset="0"/>
                    <a:ea typeface="ＭＳ Ｐゴシック" charset="-128"/>
                  </a:defRPr>
                </a:lvl9pPr>
              </a:lstStyle>
              <a:p>
                <a:pPr algn="ctr" eaLnBrk="1" hangingPunct="1"/>
                <a:endParaRPr lang="en-US" altLang="x-none" sz="800" dirty="0"/>
              </a:p>
              <a:p>
                <a:pPr algn="ctr" eaLnBrk="1" hangingPunct="1"/>
                <a14:m>
                  <m:oMath xmlns:m="http://schemas.openxmlformats.org/officeDocument/2006/math">
                    <m:r>
                      <a:rPr lang="en-US" altLang="x-none" sz="800" b="0" i="1" smtClean="0">
                        <a:latin typeface="Cambria Math" charset="0"/>
                      </a:rPr>
                      <m:t>©</m:t>
                    </m:r>
                  </m:oMath>
                </a14:m>
                <a:r>
                  <a:rPr lang="en-US" altLang="x-none" sz="800" dirty="0"/>
                  <a:t>Center for Teaching for Biliteracy</a:t>
                </a:r>
              </a:p>
            </p:txBody>
          </p:sp>
        </mc:Choice>
        <mc:Fallback xmlns="">
          <p:sp>
            <p:nvSpPr>
              <p:cNvPr id="4" name="Footer Placeholder 3">
                <a:extLst>
                  <a:ext uri="{FF2B5EF4-FFF2-40B4-BE49-F238E27FC236}">
                    <a16:creationId xmlns:a16="http://schemas.microsoft.com/office/drawing/2014/main" id="{1116F257-4BB5-0E4B-8EC9-654FF7F96FBB}"/>
                  </a:ext>
                </a:extLst>
              </p:cNvPr>
              <p:cNvSpPr txBox="1">
                <a:spLocks noRot="1" noChangeAspect="1" noMove="1" noResize="1" noEditPoints="1" noAdjustHandles="1" noChangeArrowheads="1" noChangeShapeType="1" noTextEdit="1"/>
              </p:cNvSpPr>
              <p:nvPr/>
            </p:nvSpPr>
            <p:spPr bwMode="auto">
              <a:xfrm>
                <a:off x="2197477" y="6335360"/>
                <a:ext cx="5976374" cy="340340"/>
              </a:xfrm>
              <a:prstGeom prst="rect">
                <a:avLst/>
              </a:prstGeom>
              <a:blipFill>
                <a:blip r:embed="rId3"/>
                <a:stretch>
                  <a:fillRect b="-357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Tree>
    <p:extLst>
      <p:ext uri="{BB962C8B-B14F-4D97-AF65-F5344CB8AC3E}">
        <p14:creationId xmlns:p14="http://schemas.microsoft.com/office/powerpoint/2010/main" val="277059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327DB3F-20D4-D649-8114-ECA9E18A650D}"/>
              </a:ext>
            </a:extLst>
          </p:cNvPr>
          <p:cNvSpPr>
            <a:spLocks noGrp="1"/>
          </p:cNvSpPr>
          <p:nvPr>
            <p:ph type="ftr" sz="quarter" idx="11"/>
          </p:nvPr>
        </p:nvSpPr>
        <p:spPr/>
        <p:txBody>
          <a:bodyPr/>
          <a:lstStyle/>
          <a:p>
            <a:pPr>
              <a:defRPr/>
            </a:pPr>
            <a:endParaRPr lang="en-US"/>
          </a:p>
        </p:txBody>
      </p:sp>
      <p:pic>
        <p:nvPicPr>
          <p:cNvPr id="4" name="Picture 3" descr="A person in a suit standing in front of a tree&#10;&#10;AI-generated content may be incorrect.">
            <a:extLst>
              <a:ext uri="{FF2B5EF4-FFF2-40B4-BE49-F238E27FC236}">
                <a16:creationId xmlns:a16="http://schemas.microsoft.com/office/drawing/2014/main" id="{87820EE8-3375-0582-5D05-CECCAE7B36DD}"/>
              </a:ext>
            </a:extLst>
          </p:cNvPr>
          <p:cNvPicPr>
            <a:picLocks noChangeAspect="1"/>
          </p:cNvPicPr>
          <p:nvPr/>
        </p:nvPicPr>
        <p:blipFill>
          <a:blip r:embed="rId2"/>
          <a:stretch>
            <a:fillRect/>
          </a:stretch>
        </p:blipFill>
        <p:spPr>
          <a:xfrm>
            <a:off x="696686" y="136525"/>
            <a:ext cx="3703864" cy="4938485"/>
          </a:xfrm>
          <a:prstGeom prst="rect">
            <a:avLst/>
          </a:prstGeom>
        </p:spPr>
      </p:pic>
      <p:pic>
        <p:nvPicPr>
          <p:cNvPr id="6" name="Picture 5" descr="A person standing outside with a bottle and a pillow&#10;&#10;AI-generated content may be incorrect.">
            <a:extLst>
              <a:ext uri="{FF2B5EF4-FFF2-40B4-BE49-F238E27FC236}">
                <a16:creationId xmlns:a16="http://schemas.microsoft.com/office/drawing/2014/main" id="{E0DDFF86-2977-BA35-A753-1781B58ABA34}"/>
              </a:ext>
            </a:extLst>
          </p:cNvPr>
          <p:cNvPicPr>
            <a:picLocks noChangeAspect="1"/>
          </p:cNvPicPr>
          <p:nvPr/>
        </p:nvPicPr>
        <p:blipFill>
          <a:blip r:embed="rId3"/>
          <a:stretch>
            <a:fillRect/>
          </a:stretch>
        </p:blipFill>
        <p:spPr>
          <a:xfrm>
            <a:off x="5506834" y="-290286"/>
            <a:ext cx="2940480" cy="5535021"/>
          </a:xfrm>
          <a:prstGeom prst="rect">
            <a:avLst/>
          </a:prstGeom>
        </p:spPr>
      </p:pic>
      <p:sp>
        <p:nvSpPr>
          <p:cNvPr id="7" name="TextBox 6">
            <a:extLst>
              <a:ext uri="{FF2B5EF4-FFF2-40B4-BE49-F238E27FC236}">
                <a16:creationId xmlns:a16="http://schemas.microsoft.com/office/drawing/2014/main" id="{40C4E75B-9B70-E3BB-75AC-E784048654DB}"/>
              </a:ext>
            </a:extLst>
          </p:cNvPr>
          <p:cNvSpPr txBox="1"/>
          <p:nvPr/>
        </p:nvSpPr>
        <p:spPr>
          <a:xfrm>
            <a:off x="696686" y="5239656"/>
            <a:ext cx="3528800" cy="830997"/>
          </a:xfrm>
          <a:prstGeom prst="rect">
            <a:avLst/>
          </a:prstGeom>
          <a:noFill/>
        </p:spPr>
        <p:txBody>
          <a:bodyPr wrap="square" rtlCol="0">
            <a:spAutoFit/>
          </a:bodyPr>
          <a:lstStyle/>
          <a:p>
            <a:pPr algn="ctr"/>
            <a:r>
              <a:rPr lang="en-US" sz="2400" b="1" dirty="0"/>
              <a:t>Paulo</a:t>
            </a:r>
          </a:p>
          <a:p>
            <a:pPr algn="ctr"/>
            <a:r>
              <a:rPr lang="en-US" sz="2400" b="1" dirty="0" err="1"/>
              <a:t>Bilingüe</a:t>
            </a:r>
            <a:r>
              <a:rPr lang="en-US" sz="2400" b="1" dirty="0"/>
              <a:t> </a:t>
            </a:r>
            <a:r>
              <a:rPr lang="en-US" sz="2400" b="1" dirty="0" err="1"/>
              <a:t>simultáneo</a:t>
            </a:r>
            <a:endParaRPr lang="en-US" sz="2400" b="1" dirty="0"/>
          </a:p>
        </p:txBody>
      </p:sp>
      <p:sp>
        <p:nvSpPr>
          <p:cNvPr id="8" name="TextBox 7">
            <a:extLst>
              <a:ext uri="{FF2B5EF4-FFF2-40B4-BE49-F238E27FC236}">
                <a16:creationId xmlns:a16="http://schemas.microsoft.com/office/drawing/2014/main" id="{31CC7965-EFA0-32A9-B0AF-754DED507E3B}"/>
              </a:ext>
            </a:extLst>
          </p:cNvPr>
          <p:cNvSpPr txBox="1"/>
          <p:nvPr/>
        </p:nvSpPr>
        <p:spPr>
          <a:xfrm>
            <a:off x="5813110" y="5399314"/>
            <a:ext cx="2608406" cy="830997"/>
          </a:xfrm>
          <a:prstGeom prst="rect">
            <a:avLst/>
          </a:prstGeom>
          <a:noFill/>
        </p:spPr>
        <p:txBody>
          <a:bodyPr wrap="none" rtlCol="0">
            <a:spAutoFit/>
          </a:bodyPr>
          <a:lstStyle/>
          <a:p>
            <a:pPr algn="ctr"/>
            <a:r>
              <a:rPr lang="en-US" sz="2400" b="1" dirty="0"/>
              <a:t>María Fernanda</a:t>
            </a:r>
          </a:p>
          <a:p>
            <a:pPr algn="ctr"/>
            <a:r>
              <a:rPr lang="en-US" sz="2400" b="1" dirty="0" err="1"/>
              <a:t>Bilingüe</a:t>
            </a:r>
            <a:r>
              <a:rPr lang="en-US" sz="2400" b="1" dirty="0"/>
              <a:t> </a:t>
            </a:r>
            <a:r>
              <a:rPr lang="en-US" sz="2400" b="1" dirty="0" err="1"/>
              <a:t>secuencial</a:t>
            </a:r>
            <a:endParaRPr lang="en-US" sz="2400" b="1" dirty="0"/>
          </a:p>
        </p:txBody>
      </p:sp>
    </p:spTree>
    <p:extLst>
      <p:ext uri="{BB962C8B-B14F-4D97-AF65-F5344CB8AC3E}">
        <p14:creationId xmlns:p14="http://schemas.microsoft.com/office/powerpoint/2010/main" val="39287148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957530-E7FA-0EC2-11EC-A98B6A61CC03}"/>
              </a:ext>
            </a:extLst>
          </p:cNvPr>
          <p:cNvSpPr>
            <a:spLocks noGrp="1"/>
          </p:cNvSpPr>
          <p:nvPr>
            <p:ph type="title" idx="4294967295"/>
          </p:nvPr>
        </p:nvSpPr>
        <p:spPr>
          <a:xfrm>
            <a:off x="333829" y="158524"/>
            <a:ext cx="8229600" cy="1143000"/>
          </a:xfrm>
          <a:prstGeom prst="rect">
            <a:avLst/>
          </a:prstGeom>
        </p:spPr>
        <p:txBody>
          <a:bodyPr/>
          <a:lstStyle/>
          <a:p>
            <a:r>
              <a:rPr lang="en-US" b="1" dirty="0" err="1"/>
              <a:t>Trabajo</a:t>
            </a:r>
            <a:r>
              <a:rPr lang="en-US" b="1" dirty="0"/>
              <a:t> </a:t>
            </a:r>
            <a:r>
              <a:rPr lang="en-US" b="1" dirty="0" err="1"/>
              <a:t>en</a:t>
            </a:r>
            <a:r>
              <a:rPr lang="en-US" b="1" dirty="0"/>
              <a:t> </a:t>
            </a:r>
            <a:r>
              <a:rPr lang="en-US" b="1" dirty="0" err="1"/>
              <a:t>equipo</a:t>
            </a:r>
            <a:endParaRPr lang="en-US" b="1" dirty="0"/>
          </a:p>
        </p:txBody>
      </p:sp>
      <p:sp>
        <p:nvSpPr>
          <p:cNvPr id="4" name="Content Placeholder 3">
            <a:extLst>
              <a:ext uri="{FF2B5EF4-FFF2-40B4-BE49-F238E27FC236}">
                <a16:creationId xmlns:a16="http://schemas.microsoft.com/office/drawing/2014/main" id="{4E3AEE85-8C8D-264E-10E2-AAB0D3649DD1}"/>
              </a:ext>
            </a:extLst>
          </p:cNvPr>
          <p:cNvSpPr>
            <a:spLocks noGrp="1"/>
          </p:cNvSpPr>
          <p:nvPr>
            <p:ph idx="4294967295"/>
          </p:nvPr>
        </p:nvSpPr>
        <p:spPr>
          <a:xfrm>
            <a:off x="188685" y="856343"/>
            <a:ext cx="8810171" cy="5393190"/>
          </a:xfrm>
          <a:prstGeom prst="rect">
            <a:avLst/>
          </a:prstGeom>
        </p:spPr>
        <p:txBody>
          <a:bodyPr/>
          <a:lstStyle/>
          <a:p>
            <a:r>
              <a:rPr lang="en-US" sz="3600" dirty="0"/>
              <a:t>Crear </a:t>
            </a:r>
            <a:r>
              <a:rPr lang="en-US" sz="3600" dirty="0" err="1"/>
              <a:t>equipos</a:t>
            </a:r>
            <a:r>
              <a:rPr lang="en-US" sz="3600" dirty="0"/>
              <a:t> </a:t>
            </a:r>
            <a:r>
              <a:rPr lang="en-US" sz="3600" dirty="0" err="1"/>
              <a:t>pequeños</a:t>
            </a:r>
            <a:r>
              <a:rPr lang="en-US" sz="3600" dirty="0"/>
              <a:t> </a:t>
            </a:r>
            <a:r>
              <a:rPr lang="en-US" sz="3600" dirty="0" err="1"/>
              <a:t>en</a:t>
            </a:r>
            <a:r>
              <a:rPr lang="en-US" sz="3600" dirty="0"/>
              <a:t> sus mesas de 2 o 3 personas</a:t>
            </a:r>
          </a:p>
          <a:p>
            <a:r>
              <a:rPr lang="en-US" sz="3600" dirty="0" err="1"/>
              <a:t>Asignarle</a:t>
            </a:r>
            <a:r>
              <a:rPr lang="en-US" sz="3600" dirty="0"/>
              <a:t> a </a:t>
            </a:r>
            <a:r>
              <a:rPr lang="en-US" sz="3600" dirty="0" err="1"/>
              <a:t>cada</a:t>
            </a:r>
            <a:r>
              <a:rPr lang="en-US" sz="3600" dirty="0"/>
              <a:t> persona del </a:t>
            </a:r>
            <a:r>
              <a:rPr lang="en-US" sz="3600" dirty="0" err="1"/>
              <a:t>equipo</a:t>
            </a:r>
            <a:r>
              <a:rPr lang="en-US" sz="3600" dirty="0"/>
              <a:t> un </a:t>
            </a:r>
            <a:r>
              <a:rPr lang="en-US" sz="3600" dirty="0" err="1"/>
              <a:t>número</a:t>
            </a:r>
            <a:endParaRPr lang="en-US" sz="3600" dirty="0"/>
          </a:p>
          <a:p>
            <a:r>
              <a:rPr lang="en-US" sz="3600" dirty="0"/>
              <a:t>Al </a:t>
            </a:r>
            <a:r>
              <a:rPr lang="en-US" sz="3600" dirty="0" err="1"/>
              <a:t>llevar</a:t>
            </a:r>
            <a:r>
              <a:rPr lang="en-US" sz="3600" dirty="0"/>
              <a:t> a </a:t>
            </a:r>
            <a:r>
              <a:rPr lang="en-US" sz="3600" dirty="0" err="1"/>
              <a:t>cabo</a:t>
            </a:r>
            <a:r>
              <a:rPr lang="en-US" sz="3600" dirty="0"/>
              <a:t> las </a:t>
            </a:r>
            <a:r>
              <a:rPr lang="en-US" sz="3600" dirty="0" err="1"/>
              <a:t>actividades</a:t>
            </a:r>
            <a:r>
              <a:rPr lang="en-US" sz="3600" dirty="0"/>
              <a:t> </a:t>
            </a:r>
            <a:r>
              <a:rPr lang="en-US" sz="3600" dirty="0" err="1"/>
              <a:t>subsiguientes</a:t>
            </a:r>
            <a:r>
              <a:rPr lang="en-US" sz="3600" dirty="0"/>
              <a:t>, </a:t>
            </a:r>
            <a:r>
              <a:rPr lang="en-US" sz="3600" dirty="0" err="1"/>
              <a:t>asegurar</a:t>
            </a:r>
            <a:r>
              <a:rPr lang="en-US" sz="3600" dirty="0"/>
              <a:t> que </a:t>
            </a:r>
            <a:r>
              <a:rPr lang="en-US" sz="3600" dirty="0" err="1"/>
              <a:t>todos</a:t>
            </a:r>
            <a:r>
              <a:rPr lang="en-US" sz="3600" dirty="0"/>
              <a:t> </a:t>
            </a:r>
            <a:r>
              <a:rPr lang="en-US" sz="3600" dirty="0" err="1"/>
              <a:t>los</a:t>
            </a:r>
            <a:r>
              <a:rPr lang="en-US" sz="3600" dirty="0"/>
              <a:t> </a:t>
            </a:r>
            <a:r>
              <a:rPr lang="en-US" sz="3600" dirty="0" err="1"/>
              <a:t>miembros</a:t>
            </a:r>
            <a:r>
              <a:rPr lang="en-US" sz="3600" dirty="0"/>
              <a:t> del </a:t>
            </a:r>
            <a:r>
              <a:rPr lang="en-US" sz="3600" dirty="0" err="1"/>
              <a:t>grupo</a:t>
            </a:r>
            <a:r>
              <a:rPr lang="en-US" sz="3600" dirty="0"/>
              <a:t> </a:t>
            </a:r>
            <a:r>
              <a:rPr lang="en-US" sz="3600" dirty="0" err="1"/>
              <a:t>están</a:t>
            </a:r>
            <a:r>
              <a:rPr lang="en-US" sz="3600" dirty="0"/>
              <a:t> </a:t>
            </a:r>
            <a:r>
              <a:rPr lang="en-US" sz="3600" dirty="0" err="1"/>
              <a:t>preparados</a:t>
            </a:r>
            <a:r>
              <a:rPr lang="en-US" sz="3600" dirty="0"/>
              <a:t> para </a:t>
            </a:r>
            <a:r>
              <a:rPr lang="en-US" sz="3600" dirty="0" err="1"/>
              <a:t>representar</a:t>
            </a:r>
            <a:r>
              <a:rPr lang="en-US" sz="3600" dirty="0"/>
              <a:t> al </a:t>
            </a:r>
            <a:r>
              <a:rPr lang="en-US" sz="3600" dirty="0" err="1"/>
              <a:t>grupo</a:t>
            </a:r>
            <a:endParaRPr lang="en-US" sz="3600" dirty="0"/>
          </a:p>
          <a:p>
            <a:r>
              <a:rPr lang="en-US" sz="3600" dirty="0"/>
              <a:t>Se </a:t>
            </a:r>
            <a:r>
              <a:rPr lang="en-US" sz="3600" dirty="0" err="1"/>
              <a:t>escogerá</a:t>
            </a:r>
            <a:r>
              <a:rPr lang="en-US" sz="3600" dirty="0"/>
              <a:t> un </a:t>
            </a:r>
            <a:r>
              <a:rPr lang="en-US" sz="3600" dirty="0" err="1"/>
              <a:t>número</a:t>
            </a:r>
            <a:r>
              <a:rPr lang="en-US" sz="3600" dirty="0"/>
              <a:t> que </a:t>
            </a:r>
            <a:r>
              <a:rPr lang="en-US" sz="3600" dirty="0" err="1"/>
              <a:t>representará</a:t>
            </a:r>
            <a:r>
              <a:rPr lang="en-US" sz="3600" dirty="0"/>
              <a:t> </a:t>
            </a:r>
          </a:p>
          <a:p>
            <a:r>
              <a:rPr lang="en-US" sz="3600" dirty="0"/>
              <a:t>al </a:t>
            </a:r>
            <a:r>
              <a:rPr lang="en-US" sz="3600" dirty="0" err="1"/>
              <a:t>equipo</a:t>
            </a:r>
            <a:endParaRPr lang="en-US" sz="3600" dirty="0"/>
          </a:p>
        </p:txBody>
      </p:sp>
    </p:spTree>
    <p:extLst>
      <p:ext uri="{BB962C8B-B14F-4D97-AF65-F5344CB8AC3E}">
        <p14:creationId xmlns:p14="http://schemas.microsoft.com/office/powerpoint/2010/main" val="414552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14EF3-85B4-43F3-3E36-74A875A676DA}"/>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72F8A4-39F8-3EF6-A46D-9DC45DBFD2F9}"/>
              </a:ext>
            </a:extLst>
          </p:cNvPr>
          <p:cNvSpPr>
            <a:spLocks noGrp="1"/>
          </p:cNvSpPr>
          <p:nvPr>
            <p:ph type="ftr" sz="quarter" idx="11"/>
          </p:nvPr>
        </p:nvSpPr>
        <p:spPr/>
        <p:txBody>
          <a:bodyPr/>
          <a:lstStyle/>
          <a:p>
            <a:pPr>
              <a:defRPr/>
            </a:pPr>
            <a:endParaRPr lang="en-US"/>
          </a:p>
        </p:txBody>
      </p:sp>
      <p:pic>
        <p:nvPicPr>
          <p:cNvPr id="4" name="Picture 3" descr="A person in a suit standing in front of a tree&#10;&#10;AI-generated content may be incorrect.">
            <a:extLst>
              <a:ext uri="{FF2B5EF4-FFF2-40B4-BE49-F238E27FC236}">
                <a16:creationId xmlns:a16="http://schemas.microsoft.com/office/drawing/2014/main" id="{8BB8866D-0061-7BF4-E396-1C6C9C3A1CEB}"/>
              </a:ext>
            </a:extLst>
          </p:cNvPr>
          <p:cNvPicPr>
            <a:picLocks noChangeAspect="1"/>
          </p:cNvPicPr>
          <p:nvPr/>
        </p:nvPicPr>
        <p:blipFill>
          <a:blip r:embed="rId2"/>
          <a:stretch>
            <a:fillRect/>
          </a:stretch>
        </p:blipFill>
        <p:spPr>
          <a:xfrm>
            <a:off x="1863400" y="4695543"/>
            <a:ext cx="916202" cy="1221602"/>
          </a:xfrm>
          <a:prstGeom prst="rect">
            <a:avLst/>
          </a:prstGeom>
        </p:spPr>
      </p:pic>
      <p:pic>
        <p:nvPicPr>
          <p:cNvPr id="6" name="Picture 5" descr="A person standing outside with a bottle and a pillow&#10;&#10;AI-generated content may be incorrect.">
            <a:extLst>
              <a:ext uri="{FF2B5EF4-FFF2-40B4-BE49-F238E27FC236}">
                <a16:creationId xmlns:a16="http://schemas.microsoft.com/office/drawing/2014/main" id="{F2C8E3E5-2D05-CA2E-BCAB-911A465B54D2}"/>
              </a:ext>
            </a:extLst>
          </p:cNvPr>
          <p:cNvPicPr>
            <a:picLocks noChangeAspect="1"/>
          </p:cNvPicPr>
          <p:nvPr/>
        </p:nvPicPr>
        <p:blipFill>
          <a:blip r:embed="rId3"/>
          <a:stretch>
            <a:fillRect/>
          </a:stretch>
        </p:blipFill>
        <p:spPr>
          <a:xfrm>
            <a:off x="6791713" y="4459771"/>
            <a:ext cx="821743" cy="1546810"/>
          </a:xfrm>
          <a:prstGeom prst="rect">
            <a:avLst/>
          </a:prstGeom>
        </p:spPr>
      </p:pic>
      <p:sp>
        <p:nvSpPr>
          <p:cNvPr id="7" name="TextBox 6">
            <a:extLst>
              <a:ext uri="{FF2B5EF4-FFF2-40B4-BE49-F238E27FC236}">
                <a16:creationId xmlns:a16="http://schemas.microsoft.com/office/drawing/2014/main" id="{B8A98402-17C1-5E87-ED26-C4C830E0CFAF}"/>
              </a:ext>
            </a:extLst>
          </p:cNvPr>
          <p:cNvSpPr txBox="1"/>
          <p:nvPr/>
        </p:nvSpPr>
        <p:spPr>
          <a:xfrm>
            <a:off x="696686" y="5965367"/>
            <a:ext cx="3528800" cy="707886"/>
          </a:xfrm>
          <a:prstGeom prst="rect">
            <a:avLst/>
          </a:prstGeom>
          <a:noFill/>
        </p:spPr>
        <p:txBody>
          <a:bodyPr wrap="square" rtlCol="0">
            <a:spAutoFit/>
          </a:bodyPr>
          <a:lstStyle/>
          <a:p>
            <a:pPr algn="ctr"/>
            <a:r>
              <a:rPr lang="en-US" sz="2000" b="1" dirty="0"/>
              <a:t>Paulo</a:t>
            </a:r>
          </a:p>
          <a:p>
            <a:pPr algn="ctr"/>
            <a:r>
              <a:rPr lang="en-US" sz="2000" b="1" dirty="0" err="1"/>
              <a:t>Bilingüe</a:t>
            </a:r>
            <a:r>
              <a:rPr lang="en-US" sz="2000" b="1" dirty="0"/>
              <a:t> </a:t>
            </a:r>
            <a:r>
              <a:rPr lang="en-US" sz="2000" b="1" dirty="0" err="1"/>
              <a:t>simultáneo</a:t>
            </a:r>
            <a:endParaRPr lang="en-US" sz="2000" b="1" dirty="0"/>
          </a:p>
        </p:txBody>
      </p:sp>
      <p:sp>
        <p:nvSpPr>
          <p:cNvPr id="8" name="TextBox 7">
            <a:extLst>
              <a:ext uri="{FF2B5EF4-FFF2-40B4-BE49-F238E27FC236}">
                <a16:creationId xmlns:a16="http://schemas.microsoft.com/office/drawing/2014/main" id="{7F9710C6-40E5-D650-4C69-F4A6E16132EA}"/>
              </a:ext>
            </a:extLst>
          </p:cNvPr>
          <p:cNvSpPr txBox="1"/>
          <p:nvPr/>
        </p:nvSpPr>
        <p:spPr>
          <a:xfrm>
            <a:off x="6014287" y="6023429"/>
            <a:ext cx="2206052" cy="707886"/>
          </a:xfrm>
          <a:prstGeom prst="rect">
            <a:avLst/>
          </a:prstGeom>
          <a:noFill/>
        </p:spPr>
        <p:txBody>
          <a:bodyPr wrap="none" rtlCol="0">
            <a:spAutoFit/>
          </a:bodyPr>
          <a:lstStyle/>
          <a:p>
            <a:pPr algn="ctr"/>
            <a:r>
              <a:rPr lang="en-US" sz="2000" b="1" dirty="0"/>
              <a:t>María Fernanda</a:t>
            </a:r>
          </a:p>
          <a:p>
            <a:pPr algn="ctr"/>
            <a:r>
              <a:rPr lang="en-US" sz="2000" b="1" dirty="0" err="1"/>
              <a:t>Bilingüe</a:t>
            </a:r>
            <a:r>
              <a:rPr lang="en-US" sz="2000" b="1" dirty="0"/>
              <a:t> </a:t>
            </a:r>
            <a:r>
              <a:rPr lang="en-US" sz="2000" b="1" dirty="0" err="1"/>
              <a:t>secuencial</a:t>
            </a:r>
            <a:endParaRPr lang="en-US" sz="2000" b="1" dirty="0"/>
          </a:p>
        </p:txBody>
      </p:sp>
      <p:sp>
        <p:nvSpPr>
          <p:cNvPr id="3" name="TextBox 2">
            <a:extLst>
              <a:ext uri="{FF2B5EF4-FFF2-40B4-BE49-F238E27FC236}">
                <a16:creationId xmlns:a16="http://schemas.microsoft.com/office/drawing/2014/main" id="{D23C45F8-8DCB-E968-D3E1-77A144BEB03F}"/>
              </a:ext>
            </a:extLst>
          </p:cNvPr>
          <p:cNvSpPr txBox="1"/>
          <p:nvPr/>
        </p:nvSpPr>
        <p:spPr>
          <a:xfrm>
            <a:off x="-348342" y="203200"/>
            <a:ext cx="5138058" cy="5047536"/>
          </a:xfrm>
          <a:prstGeom prst="rect">
            <a:avLst/>
          </a:prstGeom>
          <a:noFill/>
        </p:spPr>
        <p:txBody>
          <a:bodyPr wrap="square" rtlCol="0">
            <a:spAutoFit/>
          </a:bodyPr>
          <a:lstStyle/>
          <a:p>
            <a:pPr algn="ctr"/>
            <a:r>
              <a:rPr lang="en-US" sz="2200" b="1" dirty="0"/>
              <a:t>PAULO</a:t>
            </a:r>
          </a:p>
          <a:p>
            <a:pPr marL="285750" indent="-285750">
              <a:buFont typeface="Arial" panose="020B0604020202020204" pitchFamily="34" charset="0"/>
              <a:buChar char="•"/>
            </a:pPr>
            <a:r>
              <a:rPr lang="en-US" sz="2200" dirty="0"/>
              <a:t>¿</a:t>
            </a:r>
            <a:r>
              <a:rPr lang="en-US" sz="2200" dirty="0" err="1"/>
              <a:t>Cuál</a:t>
            </a:r>
            <a:r>
              <a:rPr lang="en-US" sz="2200" dirty="0"/>
              <a:t> </a:t>
            </a:r>
            <a:r>
              <a:rPr lang="en-US" sz="2200" dirty="0" err="1"/>
              <a:t>podría</a:t>
            </a:r>
            <a:r>
              <a:rPr lang="en-US" sz="2200" dirty="0"/>
              <a:t> </a:t>
            </a:r>
            <a:r>
              <a:rPr lang="en-US" sz="2200" dirty="0" err="1"/>
              <a:t>haber</a:t>
            </a:r>
            <a:r>
              <a:rPr lang="en-US" sz="2200" dirty="0"/>
              <a:t> </a:t>
            </a:r>
            <a:r>
              <a:rPr lang="en-US" sz="2200" dirty="0" err="1"/>
              <a:t>sido</a:t>
            </a:r>
            <a:r>
              <a:rPr lang="en-US" sz="2200" dirty="0"/>
              <a:t> </a:t>
            </a:r>
            <a:r>
              <a:rPr lang="en-US" sz="2200" dirty="0" err="1"/>
              <a:t>el</a:t>
            </a:r>
            <a:r>
              <a:rPr lang="en-US" sz="2200" dirty="0"/>
              <a:t> </a:t>
            </a:r>
            <a:r>
              <a:rPr lang="en-US" sz="2200" u="sng" dirty="0" err="1"/>
              <a:t>contexto</a:t>
            </a:r>
            <a:r>
              <a:rPr lang="en-US" sz="2200" u="sng" dirty="0"/>
              <a:t> </a:t>
            </a:r>
            <a:r>
              <a:rPr lang="en-US" sz="2200" u="sng" dirty="0" err="1"/>
              <a:t>lingüístico</a:t>
            </a:r>
            <a:r>
              <a:rPr lang="en-US" sz="2200" u="sng" dirty="0"/>
              <a:t> </a:t>
            </a:r>
            <a:r>
              <a:rPr lang="en-US" sz="2200" dirty="0" err="1"/>
              <a:t>en</a:t>
            </a:r>
            <a:r>
              <a:rPr lang="en-US" sz="2200" dirty="0"/>
              <a:t> </a:t>
            </a:r>
            <a:r>
              <a:rPr lang="en-US" sz="2200" dirty="0" err="1"/>
              <a:t>el</a:t>
            </a:r>
            <a:r>
              <a:rPr lang="en-US" sz="2200" dirty="0"/>
              <a:t> </a:t>
            </a:r>
            <a:r>
              <a:rPr lang="en-US" sz="2200" dirty="0" err="1"/>
              <a:t>cual</a:t>
            </a:r>
            <a:r>
              <a:rPr lang="en-US" sz="2200" dirty="0"/>
              <a:t> </a:t>
            </a:r>
            <a:r>
              <a:rPr lang="en-US" sz="2200" dirty="0" err="1"/>
              <a:t>creció</a:t>
            </a:r>
            <a:r>
              <a:rPr lang="en-US" sz="2200" dirty="0"/>
              <a:t> Paulo?</a:t>
            </a:r>
          </a:p>
          <a:p>
            <a:pPr marL="285750" indent="-285750">
              <a:buFont typeface="Arial" panose="020B0604020202020204" pitchFamily="34" charset="0"/>
              <a:buChar char="•"/>
            </a:pPr>
            <a:r>
              <a:rPr lang="en-US" sz="2200" dirty="0"/>
              <a:t>¿</a:t>
            </a:r>
            <a:r>
              <a:rPr lang="en-US" sz="2200" dirty="0" err="1"/>
              <a:t>Cómo</a:t>
            </a:r>
            <a:r>
              <a:rPr lang="en-US" sz="2200" dirty="0"/>
              <a:t> </a:t>
            </a:r>
            <a:r>
              <a:rPr lang="en-US" sz="2200" dirty="0" err="1"/>
              <a:t>habrá</a:t>
            </a:r>
            <a:r>
              <a:rPr lang="en-US" sz="2200" dirty="0"/>
              <a:t> </a:t>
            </a:r>
            <a:r>
              <a:rPr lang="en-US" sz="2200" dirty="0" err="1"/>
              <a:t>sido</a:t>
            </a:r>
            <a:r>
              <a:rPr lang="en-US" sz="2200" dirty="0"/>
              <a:t> </a:t>
            </a:r>
            <a:r>
              <a:rPr lang="en-US" sz="2200" dirty="0" err="1"/>
              <a:t>el</a:t>
            </a:r>
            <a:r>
              <a:rPr lang="en-US" sz="2200" dirty="0"/>
              <a:t> </a:t>
            </a:r>
            <a:r>
              <a:rPr lang="en-US" sz="2200" dirty="0" err="1"/>
              <a:t>uso</a:t>
            </a:r>
            <a:r>
              <a:rPr lang="en-US" sz="2200" dirty="0"/>
              <a:t> de </a:t>
            </a:r>
            <a:r>
              <a:rPr lang="en-US" sz="2200" dirty="0" err="1"/>
              <a:t>lenguaje</a:t>
            </a:r>
            <a:r>
              <a:rPr lang="en-US" sz="2200" dirty="0"/>
              <a:t> </a:t>
            </a:r>
            <a:r>
              <a:rPr lang="en-US" sz="2200" u="sng" dirty="0"/>
              <a:t>de Paulo entre </a:t>
            </a:r>
            <a:r>
              <a:rPr lang="en-US" sz="2200" u="sng" dirty="0" err="1"/>
              <a:t>los</a:t>
            </a:r>
            <a:r>
              <a:rPr lang="en-US" sz="2200" u="sng" dirty="0"/>
              <a:t> 0 y 8 </a:t>
            </a:r>
            <a:r>
              <a:rPr lang="en-US" sz="2200" u="sng" dirty="0" err="1"/>
              <a:t>años</a:t>
            </a:r>
            <a:r>
              <a:rPr lang="en-US" sz="2200" u="sng" dirty="0"/>
              <a:t>?</a:t>
            </a:r>
            <a:endParaRPr lang="en-US" sz="2200" dirty="0"/>
          </a:p>
          <a:p>
            <a:pPr marL="342900" indent="-342900">
              <a:buFont typeface="Arial" panose="020B0604020202020204" pitchFamily="34" charset="0"/>
              <a:buChar char="•"/>
            </a:pPr>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el</a:t>
            </a:r>
            <a:r>
              <a:rPr lang="en-US" sz="2200" dirty="0"/>
              <a:t> </a:t>
            </a:r>
            <a:r>
              <a:rPr lang="en-US" sz="2200" dirty="0" err="1"/>
              <a:t>desarrollo</a:t>
            </a:r>
            <a:r>
              <a:rPr lang="en-US" sz="2200" dirty="0"/>
              <a:t> de </a:t>
            </a:r>
            <a:r>
              <a:rPr lang="en-US" sz="2200" dirty="0" err="1"/>
              <a:t>su</a:t>
            </a:r>
            <a:r>
              <a:rPr lang="en-US" sz="2200" dirty="0"/>
              <a:t> </a:t>
            </a:r>
            <a:r>
              <a:rPr lang="en-US" sz="2200" u="sng" dirty="0" err="1"/>
              <a:t>identidad</a:t>
            </a:r>
            <a:r>
              <a:rPr lang="en-US" sz="2200" u="sng" dirty="0"/>
              <a:t> </a:t>
            </a:r>
            <a:r>
              <a:rPr lang="en-US" sz="2200" u="sng" dirty="0" err="1"/>
              <a:t>bilingüe</a:t>
            </a:r>
            <a:r>
              <a:rPr lang="en-US" sz="2200" dirty="0"/>
              <a:t>? ¿</a:t>
            </a:r>
          </a:p>
          <a:p>
            <a:pPr marL="285750" indent="-285750">
              <a:buFont typeface="Arial" panose="020B0604020202020204" pitchFamily="34" charset="0"/>
              <a:buChar char="•"/>
            </a:pPr>
            <a:r>
              <a:rPr lang="en-US" sz="2200" dirty="0"/>
              <a:t>¿</a:t>
            </a:r>
            <a:r>
              <a:rPr lang="en-US" sz="2200" dirty="0" err="1"/>
              <a:t>Cómo</a:t>
            </a:r>
            <a:r>
              <a:rPr lang="en-US" sz="2200" dirty="0"/>
              <a:t> se </a:t>
            </a:r>
            <a:r>
              <a:rPr lang="en-US" sz="2200" dirty="0" err="1"/>
              <a:t>sentirá</a:t>
            </a:r>
            <a:r>
              <a:rPr lang="en-US" sz="2200" dirty="0"/>
              <a:t> </a:t>
            </a:r>
            <a:r>
              <a:rPr lang="en-US" sz="2200" dirty="0" err="1"/>
              <a:t>acerca</a:t>
            </a:r>
            <a:r>
              <a:rPr lang="en-US" sz="2200" dirty="0"/>
              <a:t> de </a:t>
            </a:r>
            <a:r>
              <a:rPr lang="en-US" sz="2200" u="sng" dirty="0" err="1"/>
              <a:t>su</a:t>
            </a:r>
            <a:r>
              <a:rPr lang="en-US" sz="2200" u="sng" dirty="0"/>
              <a:t> </a:t>
            </a:r>
            <a:r>
              <a:rPr lang="en-US" sz="2200" u="sng" dirty="0" err="1"/>
              <a:t>uso</a:t>
            </a:r>
            <a:r>
              <a:rPr lang="en-US" sz="2200" u="sng" dirty="0"/>
              <a:t> de </a:t>
            </a:r>
            <a:r>
              <a:rPr lang="en-US" sz="2200" u="sng" dirty="0" err="1"/>
              <a:t>lenguaje</a:t>
            </a:r>
            <a:r>
              <a:rPr lang="en-US" sz="2200" u="sng" dirty="0"/>
              <a:t>?</a:t>
            </a:r>
            <a:r>
              <a:rPr lang="en-US" sz="2200" dirty="0"/>
              <a:t>  ¿</a:t>
            </a:r>
            <a:r>
              <a:rPr lang="en-US" sz="2200" dirty="0" err="1"/>
              <a:t>Cuáles</a:t>
            </a:r>
            <a:r>
              <a:rPr lang="en-US" sz="2200" dirty="0"/>
              <a:t> </a:t>
            </a:r>
            <a:r>
              <a:rPr lang="en-US" sz="2200" dirty="0" err="1"/>
              <a:t>habrán</a:t>
            </a:r>
            <a:r>
              <a:rPr lang="en-US" sz="2200" dirty="0"/>
              <a:t> </a:t>
            </a:r>
            <a:r>
              <a:rPr lang="en-US" sz="2200" dirty="0" err="1"/>
              <a:t>sido</a:t>
            </a:r>
            <a:r>
              <a:rPr lang="en-US" sz="2200" dirty="0"/>
              <a:t> sus </a:t>
            </a:r>
            <a:r>
              <a:rPr lang="en-US" sz="2200" dirty="0" err="1"/>
              <a:t>áreas</a:t>
            </a:r>
            <a:r>
              <a:rPr lang="en-US" sz="2200" dirty="0"/>
              <a:t> </a:t>
            </a:r>
            <a:r>
              <a:rPr lang="en-US" sz="2200" dirty="0" err="1"/>
              <a:t>fuertes</a:t>
            </a:r>
            <a:r>
              <a:rPr lang="en-US" sz="2200" dirty="0"/>
              <a:t> y </a:t>
            </a:r>
            <a:r>
              <a:rPr lang="en-US" sz="2200" dirty="0" err="1"/>
              <a:t>cuáles</a:t>
            </a:r>
            <a:r>
              <a:rPr lang="en-US" sz="2200" dirty="0"/>
              <a:t> sus </a:t>
            </a:r>
            <a:r>
              <a:rPr lang="en-US" sz="2200" dirty="0" err="1"/>
              <a:t>desafíos</a:t>
            </a:r>
            <a:r>
              <a:rPr lang="en-US" sz="2200" dirty="0"/>
              <a:t>?</a:t>
            </a:r>
          </a:p>
          <a:p>
            <a:pPr marL="342900" indent="-342900">
              <a:buFont typeface="Arial" panose="020B0604020202020204" pitchFamily="34" charset="0"/>
              <a:buChar char="•"/>
            </a:pPr>
            <a:r>
              <a:rPr lang="en-US" sz="2200" dirty="0"/>
              <a:t>¿Como </a:t>
            </a:r>
            <a:r>
              <a:rPr lang="en-US" sz="2200" dirty="0" err="1"/>
              <a:t>estudiante</a:t>
            </a:r>
            <a:r>
              <a:rPr lang="en-US" sz="2200" dirty="0"/>
              <a:t>, </a:t>
            </a:r>
            <a:r>
              <a:rPr lang="en-US" sz="2200" dirty="0" err="1"/>
              <a:t>qué</a:t>
            </a:r>
            <a:r>
              <a:rPr lang="en-US" sz="2200" dirty="0"/>
              <a:t> le </a:t>
            </a:r>
            <a:r>
              <a:rPr lang="en-US" sz="2200" dirty="0" err="1"/>
              <a:t>hubiera</a:t>
            </a:r>
            <a:r>
              <a:rPr lang="en-US" sz="2200" dirty="0"/>
              <a:t> </a:t>
            </a:r>
          </a:p>
          <a:p>
            <a:r>
              <a:rPr lang="en-US" sz="2200" dirty="0"/>
              <a:t>     </a:t>
            </a:r>
            <a:r>
              <a:rPr lang="en-US" sz="2200" dirty="0" err="1"/>
              <a:t>ayudado</a:t>
            </a:r>
            <a:r>
              <a:rPr lang="en-US" sz="2200" dirty="0"/>
              <a:t> a Paulo </a:t>
            </a:r>
            <a:r>
              <a:rPr lang="en-US" sz="2200" u="sng" dirty="0" err="1"/>
              <a:t>cumplir</a:t>
            </a:r>
            <a:r>
              <a:rPr lang="en-US" sz="2200" u="sng" dirty="0"/>
              <a:t> con las </a:t>
            </a:r>
            <a:r>
              <a:rPr lang="en-US" sz="2200" u="sng" dirty="0" err="1"/>
              <a:t>metas</a:t>
            </a:r>
            <a:r>
              <a:rPr lang="en-US" sz="2200" u="sng" dirty="0"/>
              <a:t>            </a:t>
            </a:r>
            <a:r>
              <a:rPr lang="en-US" sz="2200" dirty="0"/>
              <a:t>	</a:t>
            </a:r>
            <a:r>
              <a:rPr lang="en-US" sz="2200" u="sng" dirty="0"/>
              <a:t>del </a:t>
            </a:r>
            <a:r>
              <a:rPr lang="en-US" sz="2200" u="sng" dirty="0" err="1"/>
              <a:t>programa</a:t>
            </a:r>
            <a:r>
              <a:rPr lang="en-US" sz="2200" u="sng" dirty="0"/>
              <a:t> dual</a:t>
            </a:r>
            <a:r>
              <a:rPr lang="en-US" sz="2200" dirty="0"/>
              <a:t>?</a:t>
            </a:r>
          </a:p>
          <a:p>
            <a:pPr marL="285750" indent="-285750">
              <a:buFont typeface="Arial" panose="020B0604020202020204" pitchFamily="34" charset="0"/>
              <a:buChar char="•"/>
            </a:pPr>
            <a:endParaRPr lang="en-US" dirty="0"/>
          </a:p>
          <a:p>
            <a:endParaRPr lang="en-US" dirty="0"/>
          </a:p>
        </p:txBody>
      </p:sp>
      <p:sp>
        <p:nvSpPr>
          <p:cNvPr id="5" name="TextBox 4">
            <a:extLst>
              <a:ext uri="{FF2B5EF4-FFF2-40B4-BE49-F238E27FC236}">
                <a16:creationId xmlns:a16="http://schemas.microsoft.com/office/drawing/2014/main" id="{81B83B5D-870C-2DFB-6D8B-F90E16626D8D}"/>
              </a:ext>
            </a:extLst>
          </p:cNvPr>
          <p:cNvSpPr txBox="1"/>
          <p:nvPr/>
        </p:nvSpPr>
        <p:spPr>
          <a:xfrm>
            <a:off x="4572000" y="203201"/>
            <a:ext cx="6097365" cy="4708981"/>
          </a:xfrm>
          <a:prstGeom prst="rect">
            <a:avLst/>
          </a:prstGeom>
          <a:noFill/>
        </p:spPr>
        <p:txBody>
          <a:bodyPr wrap="square" rtlCol="0">
            <a:spAutoFit/>
          </a:bodyPr>
          <a:lstStyle/>
          <a:p>
            <a:pPr algn="ctr"/>
            <a:r>
              <a:rPr lang="en-US" b="1" dirty="0"/>
              <a:t>MARIA FERNANDA</a:t>
            </a:r>
          </a:p>
          <a:p>
            <a:r>
              <a:rPr lang="en-US" sz="2200" dirty="0"/>
              <a:t>¿</a:t>
            </a:r>
            <a:r>
              <a:rPr lang="en-US" sz="2200" dirty="0" err="1"/>
              <a:t>Cuál</a:t>
            </a:r>
            <a:r>
              <a:rPr lang="en-US" sz="2200" dirty="0"/>
              <a:t> </a:t>
            </a:r>
            <a:r>
              <a:rPr lang="en-US" sz="2200" dirty="0" err="1"/>
              <a:t>podría</a:t>
            </a:r>
            <a:r>
              <a:rPr lang="en-US" sz="2200" dirty="0"/>
              <a:t> </a:t>
            </a:r>
            <a:r>
              <a:rPr lang="en-US" sz="2200" dirty="0" err="1"/>
              <a:t>haber</a:t>
            </a:r>
            <a:r>
              <a:rPr lang="en-US" sz="2200" dirty="0"/>
              <a:t> </a:t>
            </a:r>
            <a:r>
              <a:rPr lang="en-US" sz="2200" dirty="0" err="1"/>
              <a:t>sido</a:t>
            </a:r>
            <a:r>
              <a:rPr lang="en-US" sz="2200" dirty="0"/>
              <a:t> </a:t>
            </a:r>
            <a:r>
              <a:rPr lang="en-US" sz="2200" dirty="0" err="1"/>
              <a:t>el</a:t>
            </a:r>
            <a:r>
              <a:rPr lang="en-US" sz="2200" dirty="0"/>
              <a:t> </a:t>
            </a:r>
            <a:r>
              <a:rPr lang="en-US" sz="2200" u="sng" dirty="0" err="1"/>
              <a:t>contexto</a:t>
            </a:r>
            <a:r>
              <a:rPr lang="en-US" sz="2200" u="sng" dirty="0"/>
              <a:t> </a:t>
            </a:r>
          </a:p>
          <a:p>
            <a:r>
              <a:rPr lang="en-US" sz="2200" u="sng" dirty="0" err="1"/>
              <a:t>lingüístico</a:t>
            </a:r>
            <a:r>
              <a:rPr lang="en-US" sz="2200" u="sng" dirty="0"/>
              <a:t> </a:t>
            </a:r>
            <a:r>
              <a:rPr lang="en-US" sz="2200" dirty="0" err="1"/>
              <a:t>en</a:t>
            </a:r>
            <a:r>
              <a:rPr lang="en-US" sz="2200" dirty="0"/>
              <a:t> </a:t>
            </a:r>
            <a:r>
              <a:rPr lang="en-US" sz="2200" dirty="0" err="1"/>
              <a:t>el</a:t>
            </a:r>
            <a:r>
              <a:rPr lang="en-US" sz="2200" dirty="0"/>
              <a:t> </a:t>
            </a:r>
            <a:r>
              <a:rPr lang="en-US" sz="2200" dirty="0" err="1"/>
              <a:t>cual</a:t>
            </a:r>
            <a:r>
              <a:rPr lang="en-US" sz="2200" dirty="0"/>
              <a:t> </a:t>
            </a:r>
            <a:r>
              <a:rPr lang="en-US" sz="2200" dirty="0" err="1"/>
              <a:t>creció</a:t>
            </a:r>
            <a:r>
              <a:rPr lang="en-US" sz="2200" dirty="0"/>
              <a:t> Mafer?</a:t>
            </a:r>
          </a:p>
          <a:p>
            <a:r>
              <a:rPr lang="en-US" sz="2200" dirty="0"/>
              <a:t>¿</a:t>
            </a:r>
            <a:r>
              <a:rPr lang="en-US" sz="2200" dirty="0" err="1"/>
              <a:t>Cómo</a:t>
            </a:r>
            <a:r>
              <a:rPr lang="en-US" sz="2200" dirty="0"/>
              <a:t> </a:t>
            </a:r>
            <a:r>
              <a:rPr lang="en-US" sz="2200" dirty="0" err="1"/>
              <a:t>habrá</a:t>
            </a:r>
            <a:r>
              <a:rPr lang="en-US" sz="2200" dirty="0"/>
              <a:t> </a:t>
            </a:r>
            <a:r>
              <a:rPr lang="en-US" sz="2200" dirty="0" err="1"/>
              <a:t>sido</a:t>
            </a:r>
            <a:r>
              <a:rPr lang="en-US" sz="2200" dirty="0"/>
              <a:t> </a:t>
            </a:r>
            <a:r>
              <a:rPr lang="en-US" sz="2200" dirty="0" err="1"/>
              <a:t>el</a:t>
            </a:r>
            <a:r>
              <a:rPr lang="en-US" sz="2200" dirty="0"/>
              <a:t> </a:t>
            </a:r>
            <a:r>
              <a:rPr lang="en-US" sz="2200" dirty="0" err="1"/>
              <a:t>uso</a:t>
            </a:r>
            <a:r>
              <a:rPr lang="en-US" sz="2200" dirty="0"/>
              <a:t> de </a:t>
            </a:r>
          </a:p>
          <a:p>
            <a:r>
              <a:rPr lang="en-US" sz="2200" dirty="0" err="1"/>
              <a:t>lenguaje</a:t>
            </a:r>
            <a:r>
              <a:rPr lang="en-US" sz="2200" dirty="0"/>
              <a:t> </a:t>
            </a:r>
            <a:r>
              <a:rPr lang="en-US" sz="2200" u="sng" dirty="0"/>
              <a:t>de Mafer entre </a:t>
            </a:r>
            <a:r>
              <a:rPr lang="en-US" sz="2200" u="sng" dirty="0" err="1"/>
              <a:t>los</a:t>
            </a:r>
            <a:r>
              <a:rPr lang="en-US" sz="2200" u="sng" dirty="0"/>
              <a:t> 0 y 8 </a:t>
            </a:r>
            <a:r>
              <a:rPr lang="en-US" sz="2200" u="sng" dirty="0" err="1"/>
              <a:t>años</a:t>
            </a:r>
            <a:r>
              <a:rPr lang="en-US" sz="2200" u="sng" dirty="0"/>
              <a:t>?</a:t>
            </a:r>
            <a:endParaRPr lang="en-US" sz="2200" dirty="0"/>
          </a:p>
          <a:p>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el</a:t>
            </a:r>
            <a:r>
              <a:rPr lang="en-US" sz="2200" dirty="0"/>
              <a:t> </a:t>
            </a:r>
          </a:p>
          <a:p>
            <a:r>
              <a:rPr lang="en-US" sz="2200" dirty="0" err="1"/>
              <a:t>desarrollo</a:t>
            </a:r>
            <a:r>
              <a:rPr lang="en-US" sz="2200" dirty="0"/>
              <a:t> de </a:t>
            </a:r>
            <a:r>
              <a:rPr lang="en-US" sz="2200" dirty="0" err="1"/>
              <a:t>su</a:t>
            </a:r>
            <a:r>
              <a:rPr lang="en-US" sz="2200" dirty="0"/>
              <a:t> </a:t>
            </a:r>
            <a:r>
              <a:rPr lang="en-US" sz="2200" u="sng" dirty="0" err="1"/>
              <a:t>identidad</a:t>
            </a:r>
            <a:r>
              <a:rPr lang="en-US" sz="2200" u="sng" dirty="0"/>
              <a:t> </a:t>
            </a:r>
            <a:r>
              <a:rPr lang="en-US" sz="2200" u="sng" dirty="0" err="1"/>
              <a:t>bilingüe</a:t>
            </a:r>
            <a:r>
              <a:rPr lang="en-US" sz="2200" dirty="0"/>
              <a:t>? </a:t>
            </a:r>
          </a:p>
          <a:p>
            <a:r>
              <a:rPr lang="en-US" sz="2200" dirty="0"/>
              <a:t>¿</a:t>
            </a:r>
            <a:r>
              <a:rPr lang="en-US" sz="2200" dirty="0" err="1"/>
              <a:t>Cómo</a:t>
            </a:r>
            <a:r>
              <a:rPr lang="en-US" sz="2200" dirty="0"/>
              <a:t> se </a:t>
            </a:r>
            <a:r>
              <a:rPr lang="en-US" sz="2200" dirty="0" err="1"/>
              <a:t>sentirá</a:t>
            </a:r>
            <a:r>
              <a:rPr lang="en-US" sz="2200" dirty="0"/>
              <a:t> </a:t>
            </a:r>
            <a:r>
              <a:rPr lang="en-US" sz="2200" dirty="0" err="1"/>
              <a:t>acerca</a:t>
            </a:r>
            <a:r>
              <a:rPr lang="en-US" sz="2200" dirty="0"/>
              <a:t> de </a:t>
            </a:r>
            <a:r>
              <a:rPr lang="en-US" sz="2200" u="sng" dirty="0" err="1"/>
              <a:t>su</a:t>
            </a:r>
            <a:r>
              <a:rPr lang="en-US" sz="2200" u="sng" dirty="0"/>
              <a:t> </a:t>
            </a:r>
            <a:r>
              <a:rPr lang="en-US" sz="2200" u="sng" dirty="0" err="1"/>
              <a:t>uso</a:t>
            </a:r>
            <a:r>
              <a:rPr lang="en-US" sz="2200" u="sng" dirty="0"/>
              <a:t> </a:t>
            </a:r>
          </a:p>
          <a:p>
            <a:r>
              <a:rPr lang="en-US" sz="2200" u="sng" dirty="0"/>
              <a:t>de </a:t>
            </a:r>
            <a:r>
              <a:rPr lang="en-US" sz="2200" u="sng" dirty="0" err="1"/>
              <a:t>lenguaje</a:t>
            </a:r>
            <a:r>
              <a:rPr lang="en-US" sz="2200" dirty="0"/>
              <a:t>.  ¿</a:t>
            </a:r>
            <a:r>
              <a:rPr lang="en-US" sz="2200" dirty="0" err="1"/>
              <a:t>Cuáles</a:t>
            </a:r>
            <a:r>
              <a:rPr lang="en-US" sz="2200" dirty="0"/>
              <a:t> </a:t>
            </a:r>
            <a:r>
              <a:rPr lang="en-US" sz="2200" dirty="0" err="1"/>
              <a:t>habrán</a:t>
            </a:r>
            <a:r>
              <a:rPr lang="en-US" sz="2200" dirty="0"/>
              <a:t> </a:t>
            </a:r>
            <a:r>
              <a:rPr lang="en-US" sz="2200" dirty="0" err="1"/>
              <a:t>sido</a:t>
            </a:r>
            <a:r>
              <a:rPr lang="en-US" sz="2200" dirty="0"/>
              <a:t> sus</a:t>
            </a:r>
          </a:p>
          <a:p>
            <a:r>
              <a:rPr lang="en-US" sz="2200" dirty="0" err="1"/>
              <a:t>áreas</a:t>
            </a:r>
            <a:r>
              <a:rPr lang="en-US" sz="2200" dirty="0"/>
              <a:t> </a:t>
            </a:r>
            <a:r>
              <a:rPr lang="en-US" sz="2200" dirty="0" err="1"/>
              <a:t>fuertes</a:t>
            </a:r>
            <a:r>
              <a:rPr lang="en-US" sz="2200" dirty="0"/>
              <a:t> y </a:t>
            </a:r>
            <a:r>
              <a:rPr lang="en-US" sz="2200" dirty="0" err="1"/>
              <a:t>cuáles</a:t>
            </a:r>
            <a:r>
              <a:rPr lang="en-US" sz="2200" dirty="0"/>
              <a:t> sus </a:t>
            </a:r>
            <a:r>
              <a:rPr lang="en-US" sz="2200" dirty="0" err="1"/>
              <a:t>desafíos</a:t>
            </a:r>
            <a:r>
              <a:rPr lang="en-US" sz="2200" dirty="0"/>
              <a:t>?</a:t>
            </a:r>
          </a:p>
          <a:p>
            <a:r>
              <a:rPr lang="en-US" sz="2200" dirty="0"/>
              <a:t>¿Como </a:t>
            </a:r>
            <a:r>
              <a:rPr lang="en-US" sz="2200" dirty="0" err="1"/>
              <a:t>estudiante</a:t>
            </a:r>
            <a:r>
              <a:rPr lang="en-US" sz="2200" dirty="0"/>
              <a:t>, </a:t>
            </a:r>
            <a:r>
              <a:rPr lang="en-US" sz="2200" dirty="0" err="1"/>
              <a:t>qué</a:t>
            </a:r>
            <a:r>
              <a:rPr lang="en-US" sz="2200" dirty="0"/>
              <a:t> le </a:t>
            </a:r>
            <a:r>
              <a:rPr lang="en-US" sz="2200" dirty="0" err="1"/>
              <a:t>hubiera</a:t>
            </a:r>
            <a:r>
              <a:rPr lang="en-US" sz="2200" dirty="0"/>
              <a:t> </a:t>
            </a:r>
          </a:p>
          <a:p>
            <a:r>
              <a:rPr lang="en-US" sz="2200" dirty="0" err="1"/>
              <a:t>ayudado</a:t>
            </a:r>
            <a:r>
              <a:rPr lang="en-US" sz="2200" dirty="0"/>
              <a:t> a Mafer </a:t>
            </a:r>
            <a:r>
              <a:rPr lang="en-US" sz="2200" u="sng" dirty="0" err="1"/>
              <a:t>cumplir</a:t>
            </a:r>
            <a:r>
              <a:rPr lang="en-US" sz="2200" u="sng" dirty="0"/>
              <a:t> con las </a:t>
            </a:r>
            <a:r>
              <a:rPr lang="en-US" sz="2200" u="sng" dirty="0" err="1"/>
              <a:t>metas</a:t>
            </a:r>
            <a:r>
              <a:rPr lang="en-US" sz="2200" u="sng" dirty="0"/>
              <a:t> del </a:t>
            </a:r>
            <a:r>
              <a:rPr lang="en-US" sz="2200" u="sng" dirty="0" err="1"/>
              <a:t>programa</a:t>
            </a:r>
            <a:r>
              <a:rPr lang="en-US" sz="2200" u="sng" dirty="0"/>
              <a:t> dual</a:t>
            </a:r>
            <a:r>
              <a:rPr lang="en-US" sz="2200" dirty="0"/>
              <a:t>?</a:t>
            </a:r>
          </a:p>
          <a:p>
            <a:endParaRPr lang="en-US" dirty="0"/>
          </a:p>
        </p:txBody>
      </p:sp>
    </p:spTree>
    <p:extLst>
      <p:ext uri="{BB962C8B-B14F-4D97-AF65-F5344CB8AC3E}">
        <p14:creationId xmlns:p14="http://schemas.microsoft.com/office/powerpoint/2010/main" val="269961850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1650-9539-027C-B010-500047D5FCA6}"/>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5ED7BED-A849-E3A5-CD12-84643FEF461D}"/>
              </a:ext>
            </a:extLst>
          </p:cNvPr>
          <p:cNvSpPr>
            <a:spLocks noGrp="1"/>
          </p:cNvSpPr>
          <p:nvPr>
            <p:ph type="ftr" sz="quarter" idx="11"/>
          </p:nvPr>
        </p:nvSpPr>
        <p:spPr/>
        <p:txBody>
          <a:bodyPr/>
          <a:lstStyle/>
          <a:p>
            <a:pPr>
              <a:defRPr/>
            </a:pPr>
            <a:endParaRPr lang="en-US"/>
          </a:p>
        </p:txBody>
      </p:sp>
      <p:pic>
        <p:nvPicPr>
          <p:cNvPr id="4" name="Picture 3" descr="A person in a suit standing in front of a tree&#10;&#10;AI-generated content may be incorrect.">
            <a:extLst>
              <a:ext uri="{FF2B5EF4-FFF2-40B4-BE49-F238E27FC236}">
                <a16:creationId xmlns:a16="http://schemas.microsoft.com/office/drawing/2014/main" id="{3BF254F1-DDE8-3829-24AA-98AF5D9CA08C}"/>
              </a:ext>
            </a:extLst>
          </p:cNvPr>
          <p:cNvPicPr>
            <a:picLocks noChangeAspect="1"/>
          </p:cNvPicPr>
          <p:nvPr/>
        </p:nvPicPr>
        <p:blipFill>
          <a:blip r:embed="rId2"/>
          <a:stretch>
            <a:fillRect/>
          </a:stretch>
        </p:blipFill>
        <p:spPr>
          <a:xfrm>
            <a:off x="1863400" y="4695543"/>
            <a:ext cx="916202" cy="1221602"/>
          </a:xfrm>
          <a:prstGeom prst="rect">
            <a:avLst/>
          </a:prstGeom>
        </p:spPr>
      </p:pic>
      <p:pic>
        <p:nvPicPr>
          <p:cNvPr id="6" name="Picture 5" descr="A person standing outside with a bottle and a pillow&#10;&#10;AI-generated content may be incorrect.">
            <a:extLst>
              <a:ext uri="{FF2B5EF4-FFF2-40B4-BE49-F238E27FC236}">
                <a16:creationId xmlns:a16="http://schemas.microsoft.com/office/drawing/2014/main" id="{7EFAC242-B5D6-0582-0CF0-BCC3B64F70C6}"/>
              </a:ext>
            </a:extLst>
          </p:cNvPr>
          <p:cNvPicPr>
            <a:picLocks noChangeAspect="1"/>
          </p:cNvPicPr>
          <p:nvPr/>
        </p:nvPicPr>
        <p:blipFill>
          <a:blip r:embed="rId3"/>
          <a:stretch>
            <a:fillRect/>
          </a:stretch>
        </p:blipFill>
        <p:spPr>
          <a:xfrm>
            <a:off x="6791713" y="4459771"/>
            <a:ext cx="821743" cy="1546810"/>
          </a:xfrm>
          <a:prstGeom prst="rect">
            <a:avLst/>
          </a:prstGeom>
        </p:spPr>
      </p:pic>
      <p:sp>
        <p:nvSpPr>
          <p:cNvPr id="7" name="TextBox 6">
            <a:extLst>
              <a:ext uri="{FF2B5EF4-FFF2-40B4-BE49-F238E27FC236}">
                <a16:creationId xmlns:a16="http://schemas.microsoft.com/office/drawing/2014/main" id="{175D964E-5F9A-5B02-3D30-40B1D655BD25}"/>
              </a:ext>
            </a:extLst>
          </p:cNvPr>
          <p:cNvSpPr txBox="1"/>
          <p:nvPr/>
        </p:nvSpPr>
        <p:spPr>
          <a:xfrm>
            <a:off x="696686" y="5965367"/>
            <a:ext cx="3528800" cy="707886"/>
          </a:xfrm>
          <a:prstGeom prst="rect">
            <a:avLst/>
          </a:prstGeom>
          <a:noFill/>
        </p:spPr>
        <p:txBody>
          <a:bodyPr wrap="square" rtlCol="0">
            <a:spAutoFit/>
          </a:bodyPr>
          <a:lstStyle/>
          <a:p>
            <a:pPr algn="ctr"/>
            <a:r>
              <a:rPr lang="en-US" sz="2000" b="1" dirty="0"/>
              <a:t>Paulo</a:t>
            </a:r>
          </a:p>
          <a:p>
            <a:pPr algn="ctr"/>
            <a:r>
              <a:rPr lang="en-US" sz="2000" b="1" dirty="0" err="1"/>
              <a:t>Bilingüe</a:t>
            </a:r>
            <a:r>
              <a:rPr lang="en-US" sz="2000" b="1" dirty="0"/>
              <a:t> </a:t>
            </a:r>
            <a:r>
              <a:rPr lang="en-US" sz="2000" b="1" dirty="0" err="1"/>
              <a:t>simultáneo</a:t>
            </a:r>
            <a:endParaRPr lang="en-US" sz="2000" b="1" dirty="0"/>
          </a:p>
        </p:txBody>
      </p:sp>
      <p:sp>
        <p:nvSpPr>
          <p:cNvPr id="8" name="TextBox 7">
            <a:extLst>
              <a:ext uri="{FF2B5EF4-FFF2-40B4-BE49-F238E27FC236}">
                <a16:creationId xmlns:a16="http://schemas.microsoft.com/office/drawing/2014/main" id="{814DEF69-1A78-7F5C-7F2B-A82AD80BD922}"/>
              </a:ext>
            </a:extLst>
          </p:cNvPr>
          <p:cNvSpPr txBox="1"/>
          <p:nvPr/>
        </p:nvSpPr>
        <p:spPr>
          <a:xfrm>
            <a:off x="6014287" y="6023429"/>
            <a:ext cx="2206052" cy="707886"/>
          </a:xfrm>
          <a:prstGeom prst="rect">
            <a:avLst/>
          </a:prstGeom>
          <a:noFill/>
        </p:spPr>
        <p:txBody>
          <a:bodyPr wrap="none" rtlCol="0">
            <a:spAutoFit/>
          </a:bodyPr>
          <a:lstStyle/>
          <a:p>
            <a:pPr algn="ctr"/>
            <a:r>
              <a:rPr lang="en-US" sz="2000" b="1" dirty="0"/>
              <a:t>María Fernanda</a:t>
            </a:r>
          </a:p>
          <a:p>
            <a:pPr algn="ctr"/>
            <a:r>
              <a:rPr lang="en-US" sz="2000" b="1" dirty="0" err="1"/>
              <a:t>Bilingüe</a:t>
            </a:r>
            <a:r>
              <a:rPr lang="en-US" sz="2000" b="1" dirty="0"/>
              <a:t> </a:t>
            </a:r>
            <a:r>
              <a:rPr lang="en-US" sz="2000" b="1" dirty="0" err="1"/>
              <a:t>secuencial</a:t>
            </a:r>
            <a:endParaRPr lang="en-US" sz="2000" b="1" dirty="0"/>
          </a:p>
        </p:txBody>
      </p:sp>
      <p:sp>
        <p:nvSpPr>
          <p:cNvPr id="3" name="TextBox 2">
            <a:extLst>
              <a:ext uri="{FF2B5EF4-FFF2-40B4-BE49-F238E27FC236}">
                <a16:creationId xmlns:a16="http://schemas.microsoft.com/office/drawing/2014/main" id="{FF5EAFCE-73CE-C11B-8D24-9F22ECD51838}"/>
              </a:ext>
            </a:extLst>
          </p:cNvPr>
          <p:cNvSpPr txBox="1"/>
          <p:nvPr/>
        </p:nvSpPr>
        <p:spPr>
          <a:xfrm>
            <a:off x="-104566" y="203200"/>
            <a:ext cx="5053937" cy="4708981"/>
          </a:xfrm>
          <a:prstGeom prst="rect">
            <a:avLst/>
          </a:prstGeom>
          <a:noFill/>
        </p:spPr>
        <p:txBody>
          <a:bodyPr wrap="square" rtlCol="0">
            <a:spAutoFit/>
          </a:bodyPr>
          <a:lstStyle/>
          <a:p>
            <a:pPr algn="ctr"/>
            <a:r>
              <a:rPr lang="en-US" sz="2200" b="1" dirty="0"/>
              <a:t>PAULO</a:t>
            </a:r>
          </a:p>
          <a:p>
            <a:pPr marL="285750" indent="-285750">
              <a:buFont typeface="Arial" panose="020B0604020202020204" pitchFamily="34" charset="0"/>
              <a:buChar char="•"/>
            </a:pPr>
            <a:r>
              <a:rPr lang="en-US" sz="2200" dirty="0"/>
              <a:t>¿</a:t>
            </a:r>
            <a:r>
              <a:rPr lang="en-US" sz="2200" dirty="0" err="1"/>
              <a:t>Cuál</a:t>
            </a:r>
            <a:r>
              <a:rPr lang="en-US" sz="2200" dirty="0"/>
              <a:t> </a:t>
            </a:r>
            <a:r>
              <a:rPr lang="en-US" sz="2200" dirty="0" err="1"/>
              <a:t>podría</a:t>
            </a:r>
            <a:r>
              <a:rPr lang="en-US" sz="2200" dirty="0"/>
              <a:t> </a:t>
            </a:r>
            <a:r>
              <a:rPr lang="en-US" sz="2200" dirty="0" err="1"/>
              <a:t>haber</a:t>
            </a:r>
            <a:r>
              <a:rPr lang="en-US" sz="2200" dirty="0"/>
              <a:t> </a:t>
            </a:r>
            <a:r>
              <a:rPr lang="en-US" sz="2200" dirty="0" err="1"/>
              <a:t>sido</a:t>
            </a:r>
            <a:r>
              <a:rPr lang="en-US" sz="2200" dirty="0"/>
              <a:t> </a:t>
            </a:r>
            <a:r>
              <a:rPr lang="en-US" sz="2200" dirty="0" err="1"/>
              <a:t>el</a:t>
            </a:r>
            <a:r>
              <a:rPr lang="en-US" sz="2200" dirty="0"/>
              <a:t> </a:t>
            </a:r>
            <a:r>
              <a:rPr lang="en-US" sz="2200" u="sng" dirty="0" err="1"/>
              <a:t>contexto</a:t>
            </a:r>
            <a:r>
              <a:rPr lang="en-US" sz="2200" u="sng" dirty="0"/>
              <a:t> </a:t>
            </a:r>
            <a:r>
              <a:rPr lang="en-US" sz="2200" u="sng" dirty="0" err="1"/>
              <a:t>lingüístico</a:t>
            </a:r>
            <a:r>
              <a:rPr lang="en-US" sz="2200" u="sng" dirty="0"/>
              <a:t> </a:t>
            </a:r>
            <a:r>
              <a:rPr lang="en-US" sz="2200" dirty="0" err="1"/>
              <a:t>en</a:t>
            </a:r>
            <a:r>
              <a:rPr lang="en-US" sz="2200" dirty="0"/>
              <a:t> </a:t>
            </a:r>
            <a:r>
              <a:rPr lang="en-US" sz="2200" dirty="0" err="1"/>
              <a:t>el</a:t>
            </a:r>
            <a:r>
              <a:rPr lang="en-US" sz="2200" dirty="0"/>
              <a:t> </a:t>
            </a:r>
            <a:r>
              <a:rPr lang="en-US" sz="2200" dirty="0" err="1"/>
              <a:t>cual</a:t>
            </a:r>
            <a:r>
              <a:rPr lang="en-US" sz="2200" dirty="0"/>
              <a:t> </a:t>
            </a:r>
            <a:r>
              <a:rPr lang="en-US" sz="2200" dirty="0" err="1"/>
              <a:t>creció</a:t>
            </a:r>
            <a:r>
              <a:rPr lang="en-US" sz="2200" dirty="0"/>
              <a:t> Paulo?</a:t>
            </a:r>
          </a:p>
          <a:p>
            <a:pPr marL="285750" indent="-285750">
              <a:buFont typeface="Arial" panose="020B0604020202020204" pitchFamily="34" charset="0"/>
              <a:buChar char="•"/>
            </a:pPr>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el</a:t>
            </a:r>
            <a:r>
              <a:rPr lang="en-US" sz="2200" dirty="0"/>
              <a:t> </a:t>
            </a:r>
            <a:r>
              <a:rPr lang="en-US" sz="2200" dirty="0" err="1"/>
              <a:t>uso</a:t>
            </a:r>
            <a:r>
              <a:rPr lang="en-US" sz="2200" dirty="0"/>
              <a:t> de </a:t>
            </a:r>
            <a:r>
              <a:rPr lang="en-US" sz="2200" dirty="0" err="1"/>
              <a:t>lenguaje</a:t>
            </a:r>
            <a:r>
              <a:rPr lang="en-US" sz="2200" dirty="0"/>
              <a:t> </a:t>
            </a:r>
            <a:r>
              <a:rPr lang="en-US" sz="2200" u="sng" dirty="0"/>
              <a:t>de Paulo entre </a:t>
            </a:r>
            <a:r>
              <a:rPr lang="en-US" sz="2200" u="sng" dirty="0" err="1"/>
              <a:t>los</a:t>
            </a:r>
            <a:r>
              <a:rPr lang="en-US" sz="2200" u="sng" dirty="0"/>
              <a:t> 0 y 8 </a:t>
            </a:r>
            <a:r>
              <a:rPr lang="en-US" sz="2200" u="sng" dirty="0" err="1"/>
              <a:t>años</a:t>
            </a:r>
            <a:r>
              <a:rPr lang="en-US" sz="2200" u="sng" dirty="0"/>
              <a:t>?</a:t>
            </a:r>
            <a:endParaRPr lang="en-US" sz="2200" dirty="0"/>
          </a:p>
          <a:p>
            <a:pPr marL="285750" indent="-285750">
              <a:buFont typeface="Arial" panose="020B0604020202020204" pitchFamily="34" charset="0"/>
              <a:buChar char="•"/>
            </a:pPr>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su</a:t>
            </a:r>
            <a:r>
              <a:rPr lang="en-US" sz="2200" dirty="0"/>
              <a:t> </a:t>
            </a:r>
            <a:r>
              <a:rPr lang="en-US" sz="2200" dirty="0" err="1"/>
              <a:t>desarrollo</a:t>
            </a:r>
            <a:r>
              <a:rPr lang="en-US" sz="2200" dirty="0"/>
              <a:t> de </a:t>
            </a:r>
            <a:r>
              <a:rPr lang="en-US" sz="2200" dirty="0" err="1"/>
              <a:t>una</a:t>
            </a:r>
            <a:r>
              <a:rPr lang="en-US" sz="2200" dirty="0"/>
              <a:t> </a:t>
            </a:r>
            <a:r>
              <a:rPr lang="en-US" sz="2200" u="sng" dirty="0" err="1"/>
              <a:t>identidad</a:t>
            </a:r>
            <a:r>
              <a:rPr lang="en-US" sz="2200" u="sng" dirty="0"/>
              <a:t> </a:t>
            </a:r>
            <a:r>
              <a:rPr lang="en-US" sz="2200" u="sng" dirty="0" err="1"/>
              <a:t>bilingüe</a:t>
            </a:r>
            <a:r>
              <a:rPr lang="en-US" sz="2200" dirty="0"/>
              <a:t>? ¿</a:t>
            </a:r>
          </a:p>
          <a:p>
            <a:pPr marL="285750" indent="-285750">
              <a:buFont typeface="Arial" panose="020B0604020202020204" pitchFamily="34" charset="0"/>
              <a:buChar char="•"/>
            </a:pPr>
            <a:r>
              <a:rPr lang="en-US" sz="2200" dirty="0"/>
              <a:t>¿</a:t>
            </a:r>
            <a:r>
              <a:rPr lang="en-US" sz="2200" dirty="0" err="1"/>
              <a:t>Cómo</a:t>
            </a:r>
            <a:r>
              <a:rPr lang="en-US" sz="2200" dirty="0"/>
              <a:t> se </a:t>
            </a:r>
            <a:r>
              <a:rPr lang="en-US" sz="2200" dirty="0" err="1"/>
              <a:t>sentirá</a:t>
            </a:r>
            <a:r>
              <a:rPr lang="en-US" sz="2200" dirty="0"/>
              <a:t> </a:t>
            </a:r>
            <a:r>
              <a:rPr lang="en-US" sz="2200" dirty="0" err="1"/>
              <a:t>acerca</a:t>
            </a:r>
            <a:r>
              <a:rPr lang="en-US" sz="2200" dirty="0"/>
              <a:t> de </a:t>
            </a:r>
            <a:r>
              <a:rPr lang="en-US" sz="2200" u="sng" dirty="0" err="1"/>
              <a:t>su</a:t>
            </a:r>
            <a:r>
              <a:rPr lang="en-US" sz="2200" u="sng" dirty="0"/>
              <a:t> </a:t>
            </a:r>
            <a:r>
              <a:rPr lang="en-US" sz="2200" u="sng" dirty="0" err="1"/>
              <a:t>uso</a:t>
            </a:r>
            <a:r>
              <a:rPr lang="en-US" sz="2200" u="sng" dirty="0"/>
              <a:t> de </a:t>
            </a:r>
            <a:r>
              <a:rPr lang="en-US" sz="2200" u="sng" dirty="0" err="1"/>
              <a:t>lenguaje</a:t>
            </a:r>
            <a:r>
              <a:rPr lang="en-US" sz="2200" dirty="0"/>
              <a:t>.  ¿</a:t>
            </a:r>
            <a:r>
              <a:rPr lang="en-US" sz="2200" dirty="0" err="1"/>
              <a:t>Cuáles</a:t>
            </a:r>
            <a:r>
              <a:rPr lang="en-US" sz="2200" dirty="0"/>
              <a:t> son sus </a:t>
            </a:r>
            <a:r>
              <a:rPr lang="en-US" sz="2200" dirty="0" err="1"/>
              <a:t>áreas</a:t>
            </a:r>
            <a:r>
              <a:rPr lang="en-US" sz="2200" dirty="0"/>
              <a:t> </a:t>
            </a:r>
            <a:r>
              <a:rPr lang="en-US" sz="2200" dirty="0" err="1"/>
              <a:t>fuertes</a:t>
            </a:r>
            <a:endParaRPr lang="en-US" sz="2200" dirty="0"/>
          </a:p>
          <a:p>
            <a:r>
              <a:rPr lang="en-US" sz="2200" dirty="0"/>
              <a:t>     y </a:t>
            </a:r>
            <a:r>
              <a:rPr lang="en-US" sz="2200" dirty="0" err="1"/>
              <a:t>cuáles</a:t>
            </a:r>
            <a:r>
              <a:rPr lang="en-US" sz="2200" dirty="0"/>
              <a:t> son sus </a:t>
            </a:r>
            <a:r>
              <a:rPr lang="en-US" sz="2200" dirty="0" err="1"/>
              <a:t>desafíos</a:t>
            </a:r>
            <a:r>
              <a:rPr lang="en-US" sz="2200" dirty="0"/>
              <a:t>?</a:t>
            </a:r>
          </a:p>
          <a:p>
            <a:pPr marL="285750" indent="-285750">
              <a:buFont typeface="Arial" panose="020B0604020202020204" pitchFamily="34" charset="0"/>
              <a:buChar char="•"/>
            </a:pPr>
            <a:r>
              <a:rPr lang="en-US" sz="2200" dirty="0"/>
              <a:t>¿</a:t>
            </a:r>
            <a:r>
              <a:rPr lang="en-US" sz="2200" dirty="0" err="1"/>
              <a:t>Qué</a:t>
            </a:r>
            <a:r>
              <a:rPr lang="en-US" sz="2200" dirty="0"/>
              <a:t> le </a:t>
            </a:r>
            <a:r>
              <a:rPr lang="en-US" sz="2200" dirty="0" err="1"/>
              <a:t>ayudaría</a:t>
            </a:r>
            <a:r>
              <a:rPr lang="en-US" sz="2200" dirty="0"/>
              <a:t> a Paulo </a:t>
            </a:r>
            <a:r>
              <a:rPr lang="en-US" sz="2200" u="sng" dirty="0" err="1"/>
              <a:t>cumplir</a:t>
            </a:r>
            <a:r>
              <a:rPr lang="en-US" sz="2200" u="sng" dirty="0"/>
              <a:t> con las </a:t>
            </a:r>
            <a:r>
              <a:rPr lang="en-US" sz="2200" u="sng" dirty="0" err="1"/>
              <a:t>metas</a:t>
            </a:r>
            <a:r>
              <a:rPr lang="en-US" sz="2200" u="sng" dirty="0"/>
              <a:t> del </a:t>
            </a:r>
            <a:r>
              <a:rPr lang="en-US" sz="2200" u="sng" dirty="0" err="1"/>
              <a:t>programa</a:t>
            </a:r>
            <a:r>
              <a:rPr lang="en-US" sz="2200" u="sng" dirty="0"/>
              <a:t> dual</a:t>
            </a:r>
            <a:r>
              <a:rPr lang="en-US" sz="2200" dirty="0"/>
              <a:t>?</a:t>
            </a:r>
          </a:p>
          <a:p>
            <a:pPr marL="285750" indent="-285750">
              <a:buFont typeface="Arial" panose="020B0604020202020204" pitchFamily="34" charset="0"/>
              <a:buChar char="•"/>
            </a:pPr>
            <a:endParaRPr lang="en-US" dirty="0"/>
          </a:p>
          <a:p>
            <a:endParaRPr lang="en-US" dirty="0"/>
          </a:p>
        </p:txBody>
      </p:sp>
      <p:sp>
        <p:nvSpPr>
          <p:cNvPr id="5" name="TextBox 4">
            <a:extLst>
              <a:ext uri="{FF2B5EF4-FFF2-40B4-BE49-F238E27FC236}">
                <a16:creationId xmlns:a16="http://schemas.microsoft.com/office/drawing/2014/main" id="{A240BB89-F3BF-7FFB-A5E5-D7218151D44E}"/>
              </a:ext>
            </a:extLst>
          </p:cNvPr>
          <p:cNvSpPr txBox="1"/>
          <p:nvPr/>
        </p:nvSpPr>
        <p:spPr>
          <a:xfrm>
            <a:off x="4612358" y="406400"/>
            <a:ext cx="5344412" cy="4370427"/>
          </a:xfrm>
          <a:prstGeom prst="rect">
            <a:avLst/>
          </a:prstGeom>
          <a:noFill/>
        </p:spPr>
        <p:txBody>
          <a:bodyPr wrap="none" rtlCol="0">
            <a:spAutoFit/>
          </a:bodyPr>
          <a:lstStyle/>
          <a:p>
            <a:pPr algn="ctr"/>
            <a:r>
              <a:rPr lang="en-US" b="1" dirty="0"/>
              <a:t>MARIA FERNANDA</a:t>
            </a:r>
          </a:p>
          <a:p>
            <a:pPr marL="285750" indent="-285750">
              <a:buFont typeface="Arial" panose="020B0604020202020204" pitchFamily="34" charset="0"/>
              <a:buChar char="•"/>
            </a:pPr>
            <a:r>
              <a:rPr lang="en-US" sz="2200" dirty="0"/>
              <a:t>¿</a:t>
            </a:r>
            <a:r>
              <a:rPr lang="en-US" sz="2200" dirty="0" err="1"/>
              <a:t>Cuál</a:t>
            </a:r>
            <a:r>
              <a:rPr lang="en-US" sz="2200" dirty="0"/>
              <a:t> </a:t>
            </a:r>
            <a:r>
              <a:rPr lang="en-US" sz="2200" dirty="0" err="1"/>
              <a:t>podría</a:t>
            </a:r>
            <a:r>
              <a:rPr lang="en-US" sz="2200" dirty="0"/>
              <a:t> </a:t>
            </a:r>
            <a:r>
              <a:rPr lang="en-US" sz="2200" dirty="0" err="1"/>
              <a:t>haber</a:t>
            </a:r>
            <a:r>
              <a:rPr lang="en-US" sz="2200" dirty="0"/>
              <a:t> </a:t>
            </a:r>
            <a:r>
              <a:rPr lang="en-US" sz="2200" dirty="0" err="1"/>
              <a:t>sido</a:t>
            </a:r>
            <a:r>
              <a:rPr lang="en-US" sz="2200" dirty="0"/>
              <a:t> </a:t>
            </a:r>
            <a:r>
              <a:rPr lang="en-US" sz="2200" dirty="0" err="1"/>
              <a:t>el</a:t>
            </a:r>
            <a:r>
              <a:rPr lang="en-US" sz="2200" dirty="0"/>
              <a:t> </a:t>
            </a:r>
            <a:r>
              <a:rPr lang="en-US" sz="2200" u="sng" dirty="0" err="1"/>
              <a:t>contexto</a:t>
            </a:r>
            <a:r>
              <a:rPr lang="en-US" sz="2200" u="sng" dirty="0"/>
              <a:t> </a:t>
            </a:r>
          </a:p>
          <a:p>
            <a:pPr marL="285750" indent="-285750">
              <a:buFont typeface="Arial" panose="020B0604020202020204" pitchFamily="34" charset="0"/>
              <a:buChar char="•"/>
            </a:pPr>
            <a:r>
              <a:rPr lang="en-US" sz="2200" u="sng" dirty="0" err="1"/>
              <a:t>lingüístico</a:t>
            </a:r>
            <a:r>
              <a:rPr lang="en-US" sz="2200" u="sng" dirty="0"/>
              <a:t> </a:t>
            </a:r>
            <a:r>
              <a:rPr lang="en-US" sz="2200" dirty="0" err="1"/>
              <a:t>en</a:t>
            </a:r>
            <a:r>
              <a:rPr lang="en-US" sz="2200" dirty="0"/>
              <a:t> </a:t>
            </a:r>
            <a:r>
              <a:rPr lang="en-US" sz="2200" dirty="0" err="1"/>
              <a:t>el</a:t>
            </a:r>
            <a:r>
              <a:rPr lang="en-US" sz="2200" dirty="0"/>
              <a:t> </a:t>
            </a:r>
            <a:r>
              <a:rPr lang="en-US" sz="2200" dirty="0" err="1"/>
              <a:t>cual</a:t>
            </a:r>
            <a:r>
              <a:rPr lang="en-US" sz="2200" dirty="0"/>
              <a:t> </a:t>
            </a:r>
            <a:r>
              <a:rPr lang="en-US" sz="2200" dirty="0" err="1"/>
              <a:t>creció</a:t>
            </a:r>
            <a:r>
              <a:rPr lang="en-US" sz="2200" dirty="0"/>
              <a:t> Mafer?</a:t>
            </a:r>
          </a:p>
          <a:p>
            <a:pPr marL="285750" indent="-285750">
              <a:buFont typeface="Arial" panose="020B0604020202020204" pitchFamily="34" charset="0"/>
              <a:buChar char="•"/>
            </a:pPr>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el</a:t>
            </a:r>
            <a:r>
              <a:rPr lang="en-US" sz="2200" dirty="0"/>
              <a:t> </a:t>
            </a:r>
            <a:r>
              <a:rPr lang="en-US" sz="2200" dirty="0" err="1"/>
              <a:t>uso</a:t>
            </a:r>
            <a:r>
              <a:rPr lang="en-US" sz="2200" dirty="0"/>
              <a:t> de </a:t>
            </a:r>
          </a:p>
          <a:p>
            <a:pPr marL="285750" indent="-285750">
              <a:buFont typeface="Arial" panose="020B0604020202020204" pitchFamily="34" charset="0"/>
              <a:buChar char="•"/>
            </a:pPr>
            <a:r>
              <a:rPr lang="en-US" sz="2200" dirty="0" err="1"/>
              <a:t>lenguaje</a:t>
            </a:r>
            <a:r>
              <a:rPr lang="en-US" sz="2200" dirty="0"/>
              <a:t> </a:t>
            </a:r>
            <a:r>
              <a:rPr lang="en-US" sz="2200" u="sng" dirty="0"/>
              <a:t>de Mafer entre </a:t>
            </a:r>
            <a:r>
              <a:rPr lang="en-US" sz="2200" u="sng" dirty="0" err="1"/>
              <a:t>los</a:t>
            </a:r>
            <a:r>
              <a:rPr lang="en-US" sz="2200" u="sng" dirty="0"/>
              <a:t> 0 y 8 </a:t>
            </a:r>
            <a:r>
              <a:rPr lang="en-US" sz="2200" u="sng" dirty="0" err="1"/>
              <a:t>años</a:t>
            </a:r>
            <a:r>
              <a:rPr lang="en-US" sz="2200" u="sng" dirty="0"/>
              <a:t>?</a:t>
            </a:r>
            <a:endParaRPr lang="en-US" sz="2200" dirty="0"/>
          </a:p>
          <a:p>
            <a:pPr marL="285750" indent="-285750">
              <a:buFont typeface="Arial" panose="020B0604020202020204" pitchFamily="34" charset="0"/>
              <a:buChar char="•"/>
            </a:pPr>
            <a:r>
              <a:rPr lang="en-US" sz="2200" dirty="0"/>
              <a:t>¿</a:t>
            </a:r>
            <a:r>
              <a:rPr lang="en-US" sz="2200" dirty="0" err="1"/>
              <a:t>Cómo</a:t>
            </a:r>
            <a:r>
              <a:rPr lang="en-US" sz="2200" dirty="0"/>
              <a:t> </a:t>
            </a:r>
            <a:r>
              <a:rPr lang="en-US" sz="2200" dirty="0" err="1"/>
              <a:t>creen</a:t>
            </a:r>
            <a:r>
              <a:rPr lang="en-US" sz="2200" dirty="0"/>
              <a:t> que </a:t>
            </a:r>
            <a:r>
              <a:rPr lang="en-US" sz="2200" dirty="0" err="1"/>
              <a:t>haya</a:t>
            </a:r>
            <a:r>
              <a:rPr lang="en-US" sz="2200" dirty="0"/>
              <a:t> </a:t>
            </a:r>
            <a:r>
              <a:rPr lang="en-US" sz="2200" dirty="0" err="1"/>
              <a:t>sido</a:t>
            </a:r>
            <a:r>
              <a:rPr lang="en-US" sz="2200" dirty="0"/>
              <a:t> </a:t>
            </a:r>
            <a:r>
              <a:rPr lang="en-US" sz="2200" dirty="0" err="1"/>
              <a:t>su</a:t>
            </a:r>
            <a:r>
              <a:rPr lang="en-US" sz="2200" dirty="0"/>
              <a:t> </a:t>
            </a:r>
            <a:r>
              <a:rPr lang="en-US" sz="2200" dirty="0" err="1"/>
              <a:t>desarrollo</a:t>
            </a:r>
            <a:r>
              <a:rPr lang="en-US" sz="2200" dirty="0"/>
              <a:t> </a:t>
            </a:r>
          </a:p>
          <a:p>
            <a:pPr marL="285750" indent="-285750">
              <a:buFont typeface="Arial" panose="020B0604020202020204" pitchFamily="34" charset="0"/>
              <a:buChar char="•"/>
            </a:pPr>
            <a:r>
              <a:rPr lang="en-US" sz="2200" dirty="0"/>
              <a:t>de </a:t>
            </a:r>
            <a:r>
              <a:rPr lang="en-US" sz="2200" dirty="0" err="1"/>
              <a:t>una</a:t>
            </a:r>
            <a:r>
              <a:rPr lang="en-US" sz="2200" dirty="0"/>
              <a:t> </a:t>
            </a:r>
            <a:r>
              <a:rPr lang="en-US" sz="2200" u="sng" dirty="0" err="1"/>
              <a:t>identidad</a:t>
            </a:r>
            <a:r>
              <a:rPr lang="en-US" sz="2200" u="sng" dirty="0"/>
              <a:t> </a:t>
            </a:r>
            <a:r>
              <a:rPr lang="en-US" sz="2200" u="sng" dirty="0" err="1"/>
              <a:t>bilingüe</a:t>
            </a:r>
            <a:r>
              <a:rPr lang="en-US" sz="2200" dirty="0"/>
              <a:t>? ¿</a:t>
            </a:r>
          </a:p>
          <a:p>
            <a:pPr marL="285750" indent="-285750">
              <a:buFont typeface="Arial" panose="020B0604020202020204" pitchFamily="34" charset="0"/>
              <a:buChar char="•"/>
            </a:pPr>
            <a:r>
              <a:rPr lang="en-US" sz="2200" dirty="0"/>
              <a:t>¿</a:t>
            </a:r>
            <a:r>
              <a:rPr lang="en-US" sz="2200" dirty="0" err="1"/>
              <a:t>Cómo</a:t>
            </a:r>
            <a:r>
              <a:rPr lang="en-US" sz="2200" dirty="0"/>
              <a:t> se </a:t>
            </a:r>
            <a:r>
              <a:rPr lang="en-US" sz="2200" dirty="0" err="1"/>
              <a:t>sentirá</a:t>
            </a:r>
            <a:r>
              <a:rPr lang="en-US" sz="2200" dirty="0"/>
              <a:t> </a:t>
            </a:r>
            <a:r>
              <a:rPr lang="en-US" sz="2200" dirty="0" err="1"/>
              <a:t>acerca</a:t>
            </a:r>
            <a:r>
              <a:rPr lang="en-US" sz="2200" dirty="0"/>
              <a:t> de </a:t>
            </a:r>
            <a:r>
              <a:rPr lang="en-US" sz="2200" u="sng" dirty="0" err="1"/>
              <a:t>su</a:t>
            </a:r>
            <a:r>
              <a:rPr lang="en-US" sz="2200" u="sng" dirty="0"/>
              <a:t> </a:t>
            </a:r>
            <a:r>
              <a:rPr lang="en-US" sz="2200" u="sng" dirty="0" err="1"/>
              <a:t>uso</a:t>
            </a:r>
            <a:r>
              <a:rPr lang="en-US" sz="2200" u="sng" dirty="0"/>
              <a:t> </a:t>
            </a:r>
          </a:p>
          <a:p>
            <a:pPr marL="285750" indent="-285750">
              <a:buFont typeface="Arial" panose="020B0604020202020204" pitchFamily="34" charset="0"/>
              <a:buChar char="•"/>
            </a:pPr>
            <a:r>
              <a:rPr lang="en-US" sz="2200" u="sng" dirty="0"/>
              <a:t>de </a:t>
            </a:r>
            <a:r>
              <a:rPr lang="en-US" sz="2200" u="sng" dirty="0" err="1"/>
              <a:t>lenguaje</a:t>
            </a:r>
            <a:r>
              <a:rPr lang="en-US" sz="2200" dirty="0"/>
              <a:t>.  ¿</a:t>
            </a:r>
            <a:r>
              <a:rPr lang="en-US" sz="2200" dirty="0" err="1"/>
              <a:t>Cuáles</a:t>
            </a:r>
            <a:r>
              <a:rPr lang="en-US" sz="2200" dirty="0"/>
              <a:t> son sus </a:t>
            </a:r>
            <a:r>
              <a:rPr lang="en-US" sz="2200" dirty="0" err="1"/>
              <a:t>áreas</a:t>
            </a:r>
            <a:r>
              <a:rPr lang="en-US" sz="2200" dirty="0"/>
              <a:t> </a:t>
            </a:r>
            <a:r>
              <a:rPr lang="en-US" sz="2200" dirty="0" err="1"/>
              <a:t>fuertes</a:t>
            </a:r>
            <a:endParaRPr lang="en-US" sz="2200" dirty="0"/>
          </a:p>
          <a:p>
            <a:r>
              <a:rPr lang="en-US" sz="2200" dirty="0"/>
              <a:t>     y </a:t>
            </a:r>
            <a:r>
              <a:rPr lang="en-US" sz="2200" dirty="0" err="1"/>
              <a:t>cuáles</a:t>
            </a:r>
            <a:r>
              <a:rPr lang="en-US" sz="2200" dirty="0"/>
              <a:t> son sus </a:t>
            </a:r>
            <a:r>
              <a:rPr lang="en-US" sz="2200" dirty="0" err="1"/>
              <a:t>desafíos</a:t>
            </a:r>
            <a:r>
              <a:rPr lang="en-US" sz="2200" dirty="0"/>
              <a:t>?</a:t>
            </a:r>
          </a:p>
          <a:p>
            <a:pPr marL="285750" indent="-285750">
              <a:buFont typeface="Arial" panose="020B0604020202020204" pitchFamily="34" charset="0"/>
              <a:buChar char="•"/>
            </a:pPr>
            <a:r>
              <a:rPr lang="en-US" sz="2200" dirty="0"/>
              <a:t>¿</a:t>
            </a:r>
            <a:r>
              <a:rPr lang="en-US" sz="2200" dirty="0" err="1"/>
              <a:t>Qué</a:t>
            </a:r>
            <a:r>
              <a:rPr lang="en-US" sz="2200" dirty="0"/>
              <a:t> le </a:t>
            </a:r>
            <a:r>
              <a:rPr lang="en-US" sz="2200" dirty="0" err="1"/>
              <a:t>ayudaría</a:t>
            </a:r>
            <a:r>
              <a:rPr lang="en-US" sz="2200" dirty="0"/>
              <a:t> a Mafer </a:t>
            </a:r>
            <a:r>
              <a:rPr lang="en-US" sz="2200" u="sng" dirty="0" err="1"/>
              <a:t>cumplir</a:t>
            </a:r>
            <a:r>
              <a:rPr lang="en-US" sz="2200" u="sng" dirty="0"/>
              <a:t> </a:t>
            </a:r>
          </a:p>
          <a:p>
            <a:pPr marL="285750" indent="-285750">
              <a:buFont typeface="Arial" panose="020B0604020202020204" pitchFamily="34" charset="0"/>
              <a:buChar char="•"/>
            </a:pPr>
            <a:r>
              <a:rPr lang="en-US" sz="2200" u="sng" dirty="0"/>
              <a:t>con las </a:t>
            </a:r>
            <a:r>
              <a:rPr lang="en-US" sz="2200" u="sng" dirty="0" err="1"/>
              <a:t>metas</a:t>
            </a:r>
            <a:r>
              <a:rPr lang="en-US" sz="2200" u="sng" dirty="0"/>
              <a:t> del </a:t>
            </a:r>
            <a:r>
              <a:rPr lang="en-US" sz="2200" u="sng" dirty="0" err="1"/>
              <a:t>programa</a:t>
            </a:r>
            <a:r>
              <a:rPr lang="en-US" sz="2200" u="sng" dirty="0"/>
              <a:t> dual</a:t>
            </a:r>
            <a:r>
              <a:rPr lang="en-US" sz="2200" dirty="0"/>
              <a:t>?</a:t>
            </a:r>
          </a:p>
          <a:p>
            <a:endParaRPr lang="en-US" dirty="0"/>
          </a:p>
        </p:txBody>
      </p:sp>
      <p:sp>
        <p:nvSpPr>
          <p:cNvPr id="9" name="TextBox 8">
            <a:extLst>
              <a:ext uri="{FF2B5EF4-FFF2-40B4-BE49-F238E27FC236}">
                <a16:creationId xmlns:a16="http://schemas.microsoft.com/office/drawing/2014/main" id="{BFA0C19A-97CF-9E5F-8A0D-337DD3363D7E}"/>
              </a:ext>
            </a:extLst>
          </p:cNvPr>
          <p:cNvSpPr txBox="1"/>
          <p:nvPr/>
        </p:nvSpPr>
        <p:spPr>
          <a:xfrm>
            <a:off x="1821662" y="1436914"/>
            <a:ext cx="5810437" cy="2862322"/>
          </a:xfrm>
          <a:prstGeom prst="rect">
            <a:avLst/>
          </a:prstGeom>
          <a:solidFill>
            <a:schemeClr val="tx2">
              <a:lumMod val="20000"/>
              <a:lumOff val="80000"/>
            </a:schemeClr>
          </a:solidFill>
        </p:spPr>
        <p:txBody>
          <a:bodyPr wrap="none" rtlCol="0">
            <a:spAutoFit/>
          </a:bodyPr>
          <a:lstStyle/>
          <a:p>
            <a:r>
              <a:rPr lang="en-US" sz="3600" dirty="0"/>
              <a:t>¿</a:t>
            </a:r>
            <a:r>
              <a:rPr lang="en-US" sz="3600" dirty="0" err="1"/>
              <a:t>Cambian</a:t>
            </a:r>
            <a:r>
              <a:rPr lang="en-US" sz="3600" dirty="0"/>
              <a:t> las </a:t>
            </a:r>
            <a:r>
              <a:rPr lang="en-US" sz="3600" dirty="0" err="1"/>
              <a:t>respuestas</a:t>
            </a:r>
            <a:r>
              <a:rPr lang="en-US" sz="3600" dirty="0"/>
              <a:t> para </a:t>
            </a:r>
          </a:p>
          <a:p>
            <a:r>
              <a:rPr lang="en-US" sz="3600" dirty="0"/>
              <a:t>Mafer </a:t>
            </a:r>
            <a:r>
              <a:rPr lang="en-US" sz="3600" dirty="0" err="1"/>
              <a:t>si</a:t>
            </a:r>
            <a:r>
              <a:rPr lang="en-US" sz="3600" dirty="0"/>
              <a:t> </a:t>
            </a:r>
            <a:r>
              <a:rPr lang="en-US" sz="3600" dirty="0" err="1"/>
              <a:t>su</a:t>
            </a:r>
            <a:r>
              <a:rPr lang="en-US" sz="3600" dirty="0"/>
              <a:t> </a:t>
            </a:r>
            <a:r>
              <a:rPr lang="en-US" sz="3600" dirty="0" err="1"/>
              <a:t>nombre</a:t>
            </a:r>
            <a:r>
              <a:rPr lang="en-US" sz="3600" dirty="0"/>
              <a:t> es Wilma </a:t>
            </a:r>
          </a:p>
          <a:p>
            <a:r>
              <a:rPr lang="en-US" sz="3600" dirty="0"/>
              <a:t>y </a:t>
            </a:r>
            <a:r>
              <a:rPr lang="en-US" sz="3600" dirty="0" err="1"/>
              <a:t>su</a:t>
            </a:r>
            <a:r>
              <a:rPr lang="en-US" sz="3600" dirty="0"/>
              <a:t> </a:t>
            </a:r>
            <a:r>
              <a:rPr lang="en-US" sz="3600" dirty="0" err="1"/>
              <a:t>foto</a:t>
            </a:r>
            <a:r>
              <a:rPr lang="en-US" sz="3600" dirty="0"/>
              <a:t> es…?</a:t>
            </a:r>
          </a:p>
          <a:p>
            <a:endParaRPr lang="en-US" dirty="0"/>
          </a:p>
          <a:p>
            <a:endParaRPr lang="en-US" dirty="0"/>
          </a:p>
          <a:p>
            <a:endParaRPr lang="en-US" dirty="0"/>
          </a:p>
          <a:p>
            <a:endParaRPr lang="en-US" dirty="0"/>
          </a:p>
        </p:txBody>
      </p:sp>
      <p:pic>
        <p:nvPicPr>
          <p:cNvPr id="11" name="Picture 10" descr="A person smiling at camera&#10;&#10;AI-generated content may be incorrect.">
            <a:extLst>
              <a:ext uri="{FF2B5EF4-FFF2-40B4-BE49-F238E27FC236}">
                <a16:creationId xmlns:a16="http://schemas.microsoft.com/office/drawing/2014/main" id="{20BDF863-BE34-25A5-7316-90852C192262}"/>
              </a:ext>
            </a:extLst>
          </p:cNvPr>
          <p:cNvPicPr>
            <a:picLocks noChangeAspect="1"/>
          </p:cNvPicPr>
          <p:nvPr/>
        </p:nvPicPr>
        <p:blipFill>
          <a:blip r:embed="rId4"/>
          <a:stretch>
            <a:fillRect/>
          </a:stretch>
        </p:blipFill>
        <p:spPr>
          <a:xfrm>
            <a:off x="3493451" y="3239462"/>
            <a:ext cx="1879600" cy="2476500"/>
          </a:xfrm>
          <a:prstGeom prst="rect">
            <a:avLst/>
          </a:prstGeom>
        </p:spPr>
      </p:pic>
      <p:pic>
        <p:nvPicPr>
          <p:cNvPr id="13" name="Picture 12" descr="A person with long hair&#10;&#10;AI-generated content may be incorrect.">
            <a:extLst>
              <a:ext uri="{FF2B5EF4-FFF2-40B4-BE49-F238E27FC236}">
                <a16:creationId xmlns:a16="http://schemas.microsoft.com/office/drawing/2014/main" id="{92D2BD2E-5C18-6DAD-0A21-1D5C38B966FE}"/>
              </a:ext>
            </a:extLst>
          </p:cNvPr>
          <p:cNvPicPr>
            <a:picLocks noChangeAspect="1"/>
          </p:cNvPicPr>
          <p:nvPr/>
        </p:nvPicPr>
        <p:blipFill>
          <a:blip r:embed="rId5"/>
          <a:stretch>
            <a:fillRect/>
          </a:stretch>
        </p:blipFill>
        <p:spPr>
          <a:xfrm>
            <a:off x="3571421" y="3845383"/>
            <a:ext cx="1917700" cy="2425700"/>
          </a:xfrm>
          <a:prstGeom prst="rect">
            <a:avLst/>
          </a:prstGeom>
        </p:spPr>
      </p:pic>
      <p:pic>
        <p:nvPicPr>
          <p:cNvPr id="15" name="Picture 14" descr="A person in a purple shirt&#10;&#10;AI-generated content may be incorrect.">
            <a:extLst>
              <a:ext uri="{FF2B5EF4-FFF2-40B4-BE49-F238E27FC236}">
                <a16:creationId xmlns:a16="http://schemas.microsoft.com/office/drawing/2014/main" id="{9A5DDE9A-2BA3-F4B1-E2F2-0CCBBB48AD9A}"/>
              </a:ext>
            </a:extLst>
          </p:cNvPr>
          <p:cNvPicPr>
            <a:picLocks noChangeAspect="1"/>
          </p:cNvPicPr>
          <p:nvPr/>
        </p:nvPicPr>
        <p:blipFill>
          <a:blip r:embed="rId6"/>
          <a:stretch>
            <a:fillRect/>
          </a:stretch>
        </p:blipFill>
        <p:spPr>
          <a:xfrm>
            <a:off x="2012489" y="3653592"/>
            <a:ext cx="3568700" cy="2565400"/>
          </a:xfrm>
          <a:prstGeom prst="rect">
            <a:avLst/>
          </a:prstGeom>
        </p:spPr>
      </p:pic>
      <p:pic>
        <p:nvPicPr>
          <p:cNvPr id="17" name="Picture 16" descr="A close-up of a person's face&#10;&#10;AI-generated content may be incorrect.">
            <a:extLst>
              <a:ext uri="{FF2B5EF4-FFF2-40B4-BE49-F238E27FC236}">
                <a16:creationId xmlns:a16="http://schemas.microsoft.com/office/drawing/2014/main" id="{CA083541-4CD6-A964-9D70-8ACF8015FAC6}"/>
              </a:ext>
            </a:extLst>
          </p:cNvPr>
          <p:cNvPicPr>
            <a:picLocks noChangeAspect="1"/>
          </p:cNvPicPr>
          <p:nvPr/>
        </p:nvPicPr>
        <p:blipFill>
          <a:blip r:embed="rId7"/>
          <a:stretch>
            <a:fillRect/>
          </a:stretch>
        </p:blipFill>
        <p:spPr>
          <a:xfrm>
            <a:off x="3990126" y="3085215"/>
            <a:ext cx="2730500" cy="2565400"/>
          </a:xfrm>
          <a:prstGeom prst="rect">
            <a:avLst/>
          </a:prstGeom>
        </p:spPr>
      </p:pic>
    </p:spTree>
    <p:extLst>
      <p:ext uri="{BB962C8B-B14F-4D97-AF65-F5344CB8AC3E}">
        <p14:creationId xmlns:p14="http://schemas.microsoft.com/office/powerpoint/2010/main" val="3787917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B1962-1AF2-68CB-B542-EB8346F2F7B5}"/>
            </a:ext>
          </a:extLst>
        </p:cNvPr>
        <p:cNvGrpSpPr/>
        <p:nvPr/>
      </p:nvGrpSpPr>
      <p:grpSpPr>
        <a:xfrm>
          <a:off x="0" y="0"/>
          <a:ext cx="0" cy="0"/>
          <a:chOff x="0" y="0"/>
          <a:chExt cx="0" cy="0"/>
        </a:xfrm>
      </p:grpSpPr>
      <p:sp>
        <p:nvSpPr>
          <p:cNvPr id="55297" name="Content Placeholder 2">
            <a:extLst>
              <a:ext uri="{FF2B5EF4-FFF2-40B4-BE49-F238E27FC236}">
                <a16:creationId xmlns:a16="http://schemas.microsoft.com/office/drawing/2014/main" id="{5287731C-D5B7-589E-5D03-A6F004D19759}"/>
              </a:ext>
            </a:extLst>
          </p:cNvPr>
          <p:cNvSpPr>
            <a:spLocks noGrp="1" noChangeArrowheads="1"/>
          </p:cNvSpPr>
          <p:nvPr>
            <p:ph idx="4294967295"/>
          </p:nvPr>
        </p:nvSpPr>
        <p:spPr bwMode="auto">
          <a:xfrm>
            <a:off x="0" y="236311"/>
            <a:ext cx="8651875" cy="14525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a:buFont typeface="Arial" panose="020B0604020202020204" pitchFamily="34" charset="0"/>
              <a:buNone/>
            </a:pPr>
            <a:r>
              <a:rPr lang="en-US" altLang="en-US" sz="3800" b="1" dirty="0">
                <a:ea typeface="ＭＳ Ｐゴシック" panose="020B0600070205080204" pitchFamily="34" charset="-128"/>
              </a:rPr>
              <a:t>Los </a:t>
            </a:r>
            <a:r>
              <a:rPr lang="en-US" altLang="en-US" sz="3800" b="1" dirty="0" err="1">
                <a:ea typeface="ＭＳ Ｐゴシック" panose="020B0600070205080204" pitchFamily="34" charset="-128"/>
              </a:rPr>
              <a:t>estudiantes</a:t>
            </a:r>
            <a:r>
              <a:rPr lang="en-US" altLang="en-US" sz="3800" b="1" dirty="0">
                <a:ea typeface="ＭＳ Ｐゴシック" panose="020B0600070205080204" pitchFamily="34" charset="-128"/>
              </a:rPr>
              <a:t> que </a:t>
            </a:r>
            <a:r>
              <a:rPr lang="en-US" altLang="en-US" sz="3800" b="1" dirty="0" err="1">
                <a:ea typeface="ＭＳ Ｐゴシック" panose="020B0600070205080204" pitchFamily="34" charset="-128"/>
              </a:rPr>
              <a:t>ingresan</a:t>
            </a:r>
            <a:r>
              <a:rPr lang="en-US" altLang="en-US" sz="3800" b="1" dirty="0">
                <a:ea typeface="ＭＳ Ｐゴシック" panose="020B0600070205080204" pitchFamily="34" charset="-128"/>
              </a:rPr>
              <a:t> a </a:t>
            </a:r>
            <a:r>
              <a:rPr lang="en-US" altLang="en-US" sz="3800" b="1" dirty="0" err="1">
                <a:ea typeface="ＭＳ Ｐゴシック" panose="020B0600070205080204" pitchFamily="34" charset="-128"/>
              </a:rPr>
              <a:t>los</a:t>
            </a:r>
            <a:r>
              <a:rPr lang="en-US" altLang="en-US" sz="3800" b="1" dirty="0">
                <a:ea typeface="ＭＳ Ｐゴシック" panose="020B0600070205080204" pitchFamily="34" charset="-128"/>
              </a:rPr>
              <a:t> </a:t>
            </a:r>
            <a:r>
              <a:rPr lang="en-US" altLang="en-US" sz="3800" b="1" dirty="0" err="1">
                <a:ea typeface="ＭＳ Ｐゴシック" panose="020B0600070205080204" pitchFamily="34" charset="-128"/>
              </a:rPr>
              <a:t>programas</a:t>
            </a:r>
            <a:r>
              <a:rPr lang="en-US" altLang="en-US" sz="3800" b="1" dirty="0">
                <a:ea typeface="ＭＳ Ｐゴシック" panose="020B0600070205080204" pitchFamily="34" charset="-128"/>
              </a:rPr>
              <a:t> </a:t>
            </a:r>
            <a:r>
              <a:rPr lang="en-US" altLang="en-US" sz="3800" b="1" dirty="0" err="1">
                <a:ea typeface="ＭＳ Ｐゴシック" panose="020B0600070205080204" pitchFamily="34" charset="-128"/>
              </a:rPr>
              <a:t>duales</a:t>
            </a:r>
            <a:endParaRPr lang="en-US" altLang="en-US" sz="3800" b="1" dirty="0">
              <a:ea typeface="ＭＳ Ｐゴシック" panose="020B0600070205080204" pitchFamily="34" charset="-128"/>
            </a:endParaRPr>
          </a:p>
        </p:txBody>
      </p:sp>
      <p:sp>
        <p:nvSpPr>
          <p:cNvPr id="55298" name="AutoShape 34">
            <a:extLst>
              <a:ext uri="{FF2B5EF4-FFF2-40B4-BE49-F238E27FC236}">
                <a16:creationId xmlns:a16="http://schemas.microsoft.com/office/drawing/2014/main" id="{82A2D0A4-0101-6B8D-0CB6-EBF965F72225}"/>
              </a:ext>
            </a:extLst>
          </p:cNvPr>
          <p:cNvSpPr>
            <a:spLocks noChangeArrowheads="1"/>
          </p:cNvSpPr>
          <p:nvPr/>
        </p:nvSpPr>
        <p:spPr bwMode="auto">
          <a:xfrm>
            <a:off x="735013" y="3793106"/>
            <a:ext cx="1125538" cy="1033462"/>
          </a:xfrm>
          <a:prstGeom prst="smileyFace">
            <a:avLst>
              <a:gd name="adj" fmla="val 4653"/>
            </a:avLst>
          </a:prstGeom>
          <a:solidFill>
            <a:srgbClr val="0432FF"/>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2" name="Right Arrow 1">
            <a:extLst>
              <a:ext uri="{FF2B5EF4-FFF2-40B4-BE49-F238E27FC236}">
                <a16:creationId xmlns:a16="http://schemas.microsoft.com/office/drawing/2014/main" id="{EB4698E5-10ED-7F4C-1435-9A7821243DCC}"/>
              </a:ext>
            </a:extLst>
          </p:cNvPr>
          <p:cNvSpPr/>
          <p:nvPr/>
        </p:nvSpPr>
        <p:spPr>
          <a:xfrm>
            <a:off x="2349500" y="1846263"/>
            <a:ext cx="3876675" cy="1368425"/>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endParaRPr lang="en-US" sz="3200" b="1" dirty="0">
              <a:solidFill>
                <a:schemeClr val="tx1"/>
              </a:solidFill>
            </a:endParaRPr>
          </a:p>
        </p:txBody>
      </p:sp>
      <p:sp>
        <p:nvSpPr>
          <p:cNvPr id="5" name="AutoShape 41">
            <a:extLst>
              <a:ext uri="{FF2B5EF4-FFF2-40B4-BE49-F238E27FC236}">
                <a16:creationId xmlns:a16="http://schemas.microsoft.com/office/drawing/2014/main" id="{008E853C-69F1-D674-3DCD-DF5B80A36D43}"/>
              </a:ext>
            </a:extLst>
          </p:cNvPr>
          <p:cNvSpPr>
            <a:spLocks noChangeArrowheads="1"/>
          </p:cNvSpPr>
          <p:nvPr/>
        </p:nvSpPr>
        <p:spPr bwMode="auto">
          <a:xfrm>
            <a:off x="7043738" y="2049463"/>
            <a:ext cx="1127125" cy="1085850"/>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6" name="AutoShape 41">
            <a:extLst>
              <a:ext uri="{FF2B5EF4-FFF2-40B4-BE49-F238E27FC236}">
                <a16:creationId xmlns:a16="http://schemas.microsoft.com/office/drawing/2014/main" id="{EFAF6049-805C-9575-4169-3A215BBD8E45}"/>
              </a:ext>
            </a:extLst>
          </p:cNvPr>
          <p:cNvSpPr>
            <a:spLocks noChangeArrowheads="1"/>
          </p:cNvSpPr>
          <p:nvPr/>
        </p:nvSpPr>
        <p:spPr bwMode="auto">
          <a:xfrm>
            <a:off x="7043738" y="3708400"/>
            <a:ext cx="1254125" cy="1135063"/>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7" name="AutoShape 34">
            <a:extLst>
              <a:ext uri="{FF2B5EF4-FFF2-40B4-BE49-F238E27FC236}">
                <a16:creationId xmlns:a16="http://schemas.microsoft.com/office/drawing/2014/main" id="{1D242640-A883-4D2B-99AC-C6A0CA0AC894}"/>
              </a:ext>
            </a:extLst>
          </p:cNvPr>
          <p:cNvSpPr>
            <a:spLocks noChangeArrowheads="1"/>
          </p:cNvSpPr>
          <p:nvPr/>
        </p:nvSpPr>
        <p:spPr bwMode="auto">
          <a:xfrm>
            <a:off x="815181" y="2000250"/>
            <a:ext cx="1125538" cy="1135063"/>
          </a:xfrm>
          <a:prstGeom prst="smileyFace">
            <a:avLst>
              <a:gd name="adj" fmla="val 4653"/>
            </a:avLst>
          </a:prstGeom>
          <a:solidFill>
            <a:srgbClr val="00B050"/>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8" name="Right Arrow 7">
            <a:extLst>
              <a:ext uri="{FF2B5EF4-FFF2-40B4-BE49-F238E27FC236}">
                <a16:creationId xmlns:a16="http://schemas.microsoft.com/office/drawing/2014/main" id="{4CBB651A-BB55-54CD-B8D0-EE4FA1A69A25}"/>
              </a:ext>
            </a:extLst>
          </p:cNvPr>
          <p:cNvSpPr/>
          <p:nvPr/>
        </p:nvSpPr>
        <p:spPr>
          <a:xfrm>
            <a:off x="2166938" y="3573463"/>
            <a:ext cx="4264025" cy="1452562"/>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secuencial</a:t>
            </a:r>
            <a:endParaRPr lang="en-US" sz="3200" b="1" dirty="0">
              <a:solidFill>
                <a:schemeClr val="tx1"/>
              </a:solidFill>
            </a:endParaRPr>
          </a:p>
        </p:txBody>
      </p:sp>
      <p:sp>
        <p:nvSpPr>
          <p:cNvPr id="9" name="AutoShape 37">
            <a:extLst>
              <a:ext uri="{FF2B5EF4-FFF2-40B4-BE49-F238E27FC236}">
                <a16:creationId xmlns:a16="http://schemas.microsoft.com/office/drawing/2014/main" id="{31A9B6EF-9663-28FE-6FCE-7FFD24F026A8}"/>
              </a:ext>
            </a:extLst>
          </p:cNvPr>
          <p:cNvSpPr>
            <a:spLocks noChangeArrowheads="1"/>
          </p:cNvSpPr>
          <p:nvPr/>
        </p:nvSpPr>
        <p:spPr bwMode="auto">
          <a:xfrm>
            <a:off x="828675" y="5367338"/>
            <a:ext cx="1125538" cy="1050925"/>
          </a:xfrm>
          <a:prstGeom prst="smileyFace">
            <a:avLst>
              <a:gd name="adj" fmla="val 4653"/>
            </a:avLst>
          </a:prstGeom>
          <a:gradFill rotWithShape="1">
            <a:gsLst>
              <a:gs pos="0">
                <a:srgbClr val="008000">
                  <a:alpha val="35001"/>
                </a:srgbClr>
              </a:gs>
              <a:gs pos="28999">
                <a:srgbClr val="008000">
                  <a:alpha val="35001"/>
                </a:srgbClr>
              </a:gs>
              <a:gs pos="64000">
                <a:srgbClr val="0000FF">
                  <a:alpha val="35001"/>
                </a:srgbClr>
              </a:gs>
              <a:gs pos="100000">
                <a:srgbClr val="FFFFFF">
                  <a:alpha val="35001"/>
                </a:srgbClr>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3" name="Right Arrow 12">
            <a:extLst>
              <a:ext uri="{FF2B5EF4-FFF2-40B4-BE49-F238E27FC236}">
                <a16:creationId xmlns:a16="http://schemas.microsoft.com/office/drawing/2014/main" id="{10BD3E83-A500-7879-872D-07E113C058E9}"/>
              </a:ext>
            </a:extLst>
          </p:cNvPr>
          <p:cNvSpPr/>
          <p:nvPr/>
        </p:nvSpPr>
        <p:spPr>
          <a:xfrm>
            <a:off x="2166938" y="4910138"/>
            <a:ext cx="4546600" cy="1508125"/>
          </a:xfrm>
          <a:prstGeom prst="rightArrow">
            <a:avLst/>
          </a:prstGeom>
          <a:solidFill>
            <a:srgbClr val="FFFF00"/>
          </a:solidFill>
          <a:ln w="57150">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b="1" dirty="0" err="1">
                <a:solidFill>
                  <a:schemeClr val="tx1"/>
                </a:solidFill>
              </a:rPr>
              <a:t>Bilingüe</a:t>
            </a:r>
            <a:r>
              <a:rPr lang="en-US" sz="3200" b="1" dirty="0">
                <a:solidFill>
                  <a:schemeClr val="tx1"/>
                </a:solidFill>
              </a:rPr>
              <a:t> </a:t>
            </a:r>
            <a:r>
              <a:rPr lang="en-US" sz="3200" b="1" dirty="0" err="1">
                <a:solidFill>
                  <a:schemeClr val="tx1"/>
                </a:solidFill>
              </a:rPr>
              <a:t>simultáneo</a:t>
            </a:r>
            <a:endParaRPr lang="en-US" sz="3200" b="1" dirty="0">
              <a:solidFill>
                <a:schemeClr val="tx1"/>
              </a:solidFill>
            </a:endParaRPr>
          </a:p>
        </p:txBody>
      </p:sp>
      <p:sp>
        <p:nvSpPr>
          <p:cNvPr id="14" name="AutoShape 41">
            <a:extLst>
              <a:ext uri="{FF2B5EF4-FFF2-40B4-BE49-F238E27FC236}">
                <a16:creationId xmlns:a16="http://schemas.microsoft.com/office/drawing/2014/main" id="{5EC63BD4-2BD2-6234-2F9A-F8F82598E6DF}"/>
              </a:ext>
            </a:extLst>
          </p:cNvPr>
          <p:cNvSpPr>
            <a:spLocks noChangeArrowheads="1"/>
          </p:cNvSpPr>
          <p:nvPr/>
        </p:nvSpPr>
        <p:spPr bwMode="auto">
          <a:xfrm>
            <a:off x="7035800" y="5080000"/>
            <a:ext cx="1254125" cy="1135063"/>
          </a:xfrm>
          <a:prstGeom prst="smileyFace">
            <a:avLst>
              <a:gd name="adj" fmla="val 4653"/>
            </a:avLst>
          </a:prstGeom>
          <a:gradFill rotWithShape="1">
            <a:gsLst>
              <a:gs pos="0">
                <a:srgbClr val="008000"/>
              </a:gs>
              <a:gs pos="39999">
                <a:srgbClr val="008000"/>
              </a:gs>
              <a:gs pos="78000">
                <a:srgbClr val="0000FF"/>
              </a:gs>
              <a:gs pos="100000">
                <a:srgbClr val="0070C0"/>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Tree>
    <p:extLst>
      <p:ext uri="{BB962C8B-B14F-4D97-AF65-F5344CB8AC3E}">
        <p14:creationId xmlns:p14="http://schemas.microsoft.com/office/powerpoint/2010/main" val="18025326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C2636-0CF9-6AD7-D9E6-C4C56A46A9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1DEB400-E54F-1845-BE1A-CC323DDB6A91}"/>
              </a:ext>
            </a:extLst>
          </p:cNvPr>
          <p:cNvSpPr txBox="1"/>
          <p:nvPr/>
        </p:nvSpPr>
        <p:spPr>
          <a:xfrm>
            <a:off x="-197875" y="1455578"/>
            <a:ext cx="9413795" cy="4708981"/>
          </a:xfrm>
          <a:prstGeom prst="rect">
            <a:avLst/>
          </a:prstGeom>
          <a:noFill/>
        </p:spPr>
        <p:txBody>
          <a:bodyPr wrap="none" rtlCol="0">
            <a:spAutoFit/>
          </a:bodyPr>
          <a:lstStyle/>
          <a:p>
            <a:pPr algn="ctr"/>
            <a:r>
              <a:rPr lang="en-US" sz="6000" b="1" dirty="0"/>
              <a:t>¡Los </a:t>
            </a:r>
            <a:r>
              <a:rPr lang="en-US" sz="6000" b="1" dirty="0" err="1"/>
              <a:t>educadores</a:t>
            </a:r>
            <a:r>
              <a:rPr lang="en-US" sz="6000" b="1" dirty="0"/>
              <a:t> del program</a:t>
            </a:r>
          </a:p>
          <a:p>
            <a:pPr algn="ctr"/>
            <a:r>
              <a:rPr lang="en-US" sz="6000" b="1" dirty="0" err="1"/>
              <a:t>lenguaje</a:t>
            </a:r>
            <a:r>
              <a:rPr lang="en-US" sz="6000" b="1" dirty="0"/>
              <a:t> dual </a:t>
            </a:r>
            <a:r>
              <a:rPr lang="en-US" sz="6000" b="1" dirty="0">
                <a:highlight>
                  <a:srgbClr val="FFFF00"/>
                </a:highlight>
              </a:rPr>
              <a:t>son </a:t>
            </a:r>
          </a:p>
          <a:p>
            <a:pPr algn="ctr"/>
            <a:r>
              <a:rPr lang="en-US" sz="6000" b="1" dirty="0" err="1">
                <a:highlight>
                  <a:srgbClr val="FFFF00"/>
                </a:highlight>
              </a:rPr>
              <a:t>primeramente</a:t>
            </a:r>
            <a:endParaRPr lang="en-US" sz="6000" b="1" dirty="0">
              <a:highlight>
                <a:srgbClr val="FFFF00"/>
              </a:highlight>
            </a:endParaRPr>
          </a:p>
          <a:p>
            <a:pPr algn="ctr"/>
            <a:r>
              <a:rPr lang="en-US" sz="6000" b="1" dirty="0">
                <a:highlight>
                  <a:srgbClr val="FFFF00"/>
                </a:highlight>
              </a:rPr>
              <a:t>maestros(as)(es) de </a:t>
            </a:r>
          </a:p>
          <a:p>
            <a:pPr algn="ctr"/>
            <a:r>
              <a:rPr lang="en-US" sz="6000" b="1" dirty="0" err="1">
                <a:highlight>
                  <a:srgbClr val="FFFF00"/>
                </a:highlight>
              </a:rPr>
              <a:t>lenguaje</a:t>
            </a:r>
            <a:r>
              <a:rPr lang="en-US" sz="6000" b="1" dirty="0">
                <a:highlight>
                  <a:srgbClr val="FFFF00"/>
                </a:highlight>
              </a:rPr>
              <a:t>!</a:t>
            </a:r>
            <a:endParaRPr lang="en-US" sz="6000" dirty="0">
              <a:highlight>
                <a:srgbClr val="FFFF00"/>
              </a:highlight>
            </a:endParaRPr>
          </a:p>
        </p:txBody>
      </p:sp>
    </p:spTree>
    <p:extLst>
      <p:ext uri="{BB962C8B-B14F-4D97-AF65-F5344CB8AC3E}">
        <p14:creationId xmlns:p14="http://schemas.microsoft.com/office/powerpoint/2010/main" val="3829067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ED061-633D-84FE-9B98-243A6A6E274C}"/>
              </a:ext>
            </a:extLst>
          </p:cNvPr>
          <p:cNvSpPr>
            <a:spLocks noGrp="1"/>
          </p:cNvSpPr>
          <p:nvPr>
            <p:ph type="title" idx="4294967295"/>
          </p:nvPr>
        </p:nvSpPr>
        <p:spPr>
          <a:xfrm>
            <a:off x="0" y="274638"/>
            <a:ext cx="8229600" cy="1143000"/>
          </a:xfrm>
          <a:prstGeom prst="rect">
            <a:avLst/>
          </a:prstGeom>
        </p:spPr>
        <p:txBody>
          <a:bodyPr/>
          <a:lstStyle/>
          <a:p>
            <a:r>
              <a:rPr lang="en-US" b="1" dirty="0"/>
              <a:t>La </a:t>
            </a:r>
            <a:r>
              <a:rPr lang="en-US" b="1" dirty="0" err="1"/>
              <a:t>enseñanza</a:t>
            </a:r>
            <a:r>
              <a:rPr lang="en-US" b="1" dirty="0"/>
              <a:t> del </a:t>
            </a:r>
            <a:r>
              <a:rPr lang="en-US" b="1" dirty="0" err="1"/>
              <a:t>lenguaje</a:t>
            </a:r>
            <a:r>
              <a:rPr lang="en-US" b="1" dirty="0"/>
              <a:t>:</a:t>
            </a:r>
          </a:p>
        </p:txBody>
      </p:sp>
      <p:sp>
        <p:nvSpPr>
          <p:cNvPr id="3" name="Content Placeholder 2">
            <a:extLst>
              <a:ext uri="{FF2B5EF4-FFF2-40B4-BE49-F238E27FC236}">
                <a16:creationId xmlns:a16="http://schemas.microsoft.com/office/drawing/2014/main" id="{EA89C1D4-C0EB-5645-A383-1549D351B239}"/>
              </a:ext>
            </a:extLst>
          </p:cNvPr>
          <p:cNvSpPr>
            <a:spLocks noGrp="1"/>
          </p:cNvSpPr>
          <p:nvPr>
            <p:ph idx="4294967295"/>
          </p:nvPr>
        </p:nvSpPr>
        <p:spPr>
          <a:xfrm>
            <a:off x="333829" y="1204913"/>
            <a:ext cx="8229600" cy="4921250"/>
          </a:xfrm>
          <a:prstGeom prst="rect">
            <a:avLst/>
          </a:prstGeom>
        </p:spPr>
        <p:txBody>
          <a:bodyPr/>
          <a:lstStyle/>
          <a:p>
            <a:r>
              <a:rPr lang="en-US" b="1" dirty="0">
                <a:solidFill>
                  <a:srgbClr val="FF0000"/>
                </a:solidFill>
              </a:rPr>
              <a:t>Forma de </a:t>
            </a:r>
            <a:r>
              <a:rPr lang="en-US" b="1" dirty="0" err="1">
                <a:solidFill>
                  <a:srgbClr val="FF0000"/>
                </a:solidFill>
              </a:rPr>
              <a:t>lenguaje</a:t>
            </a:r>
            <a:r>
              <a:rPr lang="en-US" dirty="0"/>
              <a:t>: El “</a:t>
            </a:r>
            <a:r>
              <a:rPr lang="en-US" dirty="0" err="1">
                <a:solidFill>
                  <a:srgbClr val="1225AC"/>
                </a:solidFill>
              </a:rPr>
              <a:t>cómo</a:t>
            </a:r>
            <a:r>
              <a:rPr lang="en-US" dirty="0"/>
              <a:t>” se </a:t>
            </a:r>
            <a:r>
              <a:rPr lang="en-US" dirty="0" err="1"/>
              <a:t>usa</a:t>
            </a:r>
            <a:r>
              <a:rPr lang="en-US" dirty="0"/>
              <a:t> </a:t>
            </a:r>
            <a:r>
              <a:rPr lang="en-US" dirty="0" err="1"/>
              <a:t>el</a:t>
            </a:r>
            <a:r>
              <a:rPr lang="en-US" dirty="0"/>
              <a:t> </a:t>
            </a:r>
            <a:r>
              <a:rPr lang="en-US" dirty="0" err="1"/>
              <a:t>lenguaje</a:t>
            </a:r>
            <a:r>
              <a:rPr lang="en-US" dirty="0"/>
              <a:t> (</a:t>
            </a:r>
            <a:r>
              <a:rPr lang="en-US" dirty="0" err="1"/>
              <a:t>ej</a:t>
            </a:r>
            <a:r>
              <a:rPr lang="en-US" dirty="0"/>
              <a:t>., </a:t>
            </a:r>
            <a:r>
              <a:rPr lang="en-US" dirty="0" err="1"/>
              <a:t>elementos</a:t>
            </a:r>
            <a:r>
              <a:rPr lang="en-US" dirty="0"/>
              <a:t> </a:t>
            </a:r>
            <a:r>
              <a:rPr lang="en-US" dirty="0" err="1"/>
              <a:t>estructurales</a:t>
            </a:r>
            <a:r>
              <a:rPr lang="en-US" dirty="0"/>
              <a:t>)</a:t>
            </a:r>
          </a:p>
          <a:p>
            <a:pPr lvl="1"/>
            <a:r>
              <a:rPr lang="en-US" dirty="0" err="1"/>
              <a:t>Gramática</a:t>
            </a:r>
            <a:endParaRPr lang="en-US" dirty="0"/>
          </a:p>
          <a:p>
            <a:pPr lvl="1"/>
            <a:r>
              <a:rPr lang="en-US" dirty="0" err="1"/>
              <a:t>Sintaxis</a:t>
            </a:r>
            <a:endParaRPr lang="en-US" dirty="0"/>
          </a:p>
          <a:p>
            <a:pPr lvl="1"/>
            <a:r>
              <a:rPr lang="en-US" dirty="0" err="1"/>
              <a:t>Morfología</a:t>
            </a:r>
            <a:endParaRPr lang="en-US" dirty="0"/>
          </a:p>
          <a:p>
            <a:pPr lvl="1"/>
            <a:r>
              <a:rPr lang="en-US" dirty="0" err="1"/>
              <a:t>Fonología</a:t>
            </a:r>
            <a:endParaRPr lang="en-US" dirty="0"/>
          </a:p>
          <a:p>
            <a:r>
              <a:rPr lang="en-US" dirty="0" err="1"/>
              <a:t>Ejemplos</a:t>
            </a:r>
            <a:r>
              <a:rPr lang="en-US" dirty="0"/>
              <a:t>:</a:t>
            </a:r>
          </a:p>
          <a:p>
            <a:pPr lvl="1"/>
            <a:r>
              <a:rPr lang="en-US" dirty="0"/>
              <a:t>”Fui a </a:t>
            </a:r>
            <a:r>
              <a:rPr lang="en-US" u="sng" dirty="0"/>
              <a:t>la casa de mi primo</a:t>
            </a:r>
            <a:r>
              <a:rPr lang="en-US" dirty="0"/>
              <a:t>” (</a:t>
            </a:r>
            <a:r>
              <a:rPr lang="en-US" dirty="0" err="1"/>
              <a:t>Sintaxis</a:t>
            </a:r>
            <a:r>
              <a:rPr lang="en-US" dirty="0"/>
              <a:t>)</a:t>
            </a:r>
          </a:p>
          <a:p>
            <a:pPr lvl="1"/>
            <a:r>
              <a:rPr lang="en-US" u="sng" dirty="0"/>
              <a:t>El </a:t>
            </a:r>
            <a:r>
              <a:rPr lang="en-US" u="sng" dirty="0" err="1"/>
              <a:t>problema</a:t>
            </a:r>
            <a:r>
              <a:rPr lang="en-US" u="sng" dirty="0"/>
              <a:t> </a:t>
            </a:r>
            <a:r>
              <a:rPr lang="en-US" dirty="0"/>
              <a:t>es Complejo (</a:t>
            </a:r>
            <a:r>
              <a:rPr lang="en-US" dirty="0" err="1"/>
              <a:t>Gramática</a:t>
            </a:r>
            <a:r>
              <a:rPr lang="en-US" dirty="0"/>
              <a:t> – </a:t>
            </a:r>
            <a:r>
              <a:rPr lang="en-US" dirty="0" err="1"/>
              <a:t>género</a:t>
            </a:r>
            <a:r>
              <a:rPr lang="en-US" dirty="0"/>
              <a:t> de </a:t>
            </a:r>
            <a:r>
              <a:rPr lang="en-US" dirty="0" err="1"/>
              <a:t>los</a:t>
            </a:r>
            <a:r>
              <a:rPr lang="en-US" dirty="0"/>
              <a:t> </a:t>
            </a:r>
            <a:r>
              <a:rPr lang="en-US" dirty="0" err="1"/>
              <a:t>artículos</a:t>
            </a:r>
            <a:r>
              <a:rPr lang="en-US" dirty="0"/>
              <a:t>)</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874567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sheet with black and yellow text&#10;&#10;AI-generated content may be incorrect.">
            <a:extLst>
              <a:ext uri="{FF2B5EF4-FFF2-40B4-BE49-F238E27FC236}">
                <a16:creationId xmlns:a16="http://schemas.microsoft.com/office/drawing/2014/main" id="{1BC9CFBC-9A19-B943-92D6-BC0F07243D32}"/>
              </a:ext>
            </a:extLst>
          </p:cNvPr>
          <p:cNvPicPr>
            <a:picLocks noChangeAspect="1"/>
          </p:cNvPicPr>
          <p:nvPr/>
        </p:nvPicPr>
        <p:blipFill>
          <a:blip r:embed="rId2"/>
          <a:stretch>
            <a:fillRect/>
          </a:stretch>
        </p:blipFill>
        <p:spPr>
          <a:xfrm>
            <a:off x="205798" y="268014"/>
            <a:ext cx="9102606" cy="6589986"/>
          </a:xfrm>
          <a:prstGeom prst="rect">
            <a:avLst/>
          </a:prstGeom>
        </p:spPr>
      </p:pic>
    </p:spTree>
    <p:extLst>
      <p:ext uri="{BB962C8B-B14F-4D97-AF65-F5344CB8AC3E}">
        <p14:creationId xmlns:p14="http://schemas.microsoft.com/office/powerpoint/2010/main" val="14473949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DAB7E-7000-88A2-6E1D-F70184FE7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32B0F-5757-8ECA-54FB-DF605C82FA17}"/>
              </a:ext>
            </a:extLst>
          </p:cNvPr>
          <p:cNvSpPr>
            <a:spLocks noGrp="1"/>
          </p:cNvSpPr>
          <p:nvPr>
            <p:ph type="title"/>
          </p:nvPr>
        </p:nvSpPr>
        <p:spPr>
          <a:xfrm>
            <a:off x="457200" y="144008"/>
            <a:ext cx="8229600" cy="1143000"/>
          </a:xfrm>
        </p:spPr>
        <p:txBody>
          <a:bodyPr/>
          <a:lstStyle/>
          <a:p>
            <a:r>
              <a:rPr lang="en-US" b="1" dirty="0"/>
              <a:t>La </a:t>
            </a:r>
            <a:r>
              <a:rPr lang="en-US" b="1" dirty="0" err="1"/>
              <a:t>enseñanza</a:t>
            </a:r>
            <a:r>
              <a:rPr lang="en-US" b="1" dirty="0"/>
              <a:t> del </a:t>
            </a:r>
            <a:r>
              <a:rPr lang="en-US" b="1" dirty="0" err="1"/>
              <a:t>lenguaje</a:t>
            </a:r>
            <a:r>
              <a:rPr lang="en-US" b="1" dirty="0"/>
              <a:t>:</a:t>
            </a:r>
          </a:p>
        </p:txBody>
      </p:sp>
      <p:sp>
        <p:nvSpPr>
          <p:cNvPr id="3" name="Content Placeholder 2">
            <a:extLst>
              <a:ext uri="{FF2B5EF4-FFF2-40B4-BE49-F238E27FC236}">
                <a16:creationId xmlns:a16="http://schemas.microsoft.com/office/drawing/2014/main" id="{1FD17DBF-7FC2-03C4-5009-238AF62AE522}"/>
              </a:ext>
            </a:extLst>
          </p:cNvPr>
          <p:cNvSpPr>
            <a:spLocks noGrp="1"/>
          </p:cNvSpPr>
          <p:nvPr>
            <p:ph idx="1"/>
          </p:nvPr>
        </p:nvSpPr>
        <p:spPr>
          <a:xfrm>
            <a:off x="188687" y="914404"/>
            <a:ext cx="8723084" cy="4921477"/>
          </a:xfrm>
        </p:spPr>
        <p:txBody>
          <a:bodyPr/>
          <a:lstStyle/>
          <a:p>
            <a:pPr marL="0" indent="0">
              <a:buNone/>
            </a:pPr>
            <a:r>
              <a:rPr lang="en-US" sz="2800" b="1" dirty="0" err="1">
                <a:solidFill>
                  <a:srgbClr val="FF0000"/>
                </a:solidFill>
              </a:rPr>
              <a:t>Función</a:t>
            </a:r>
            <a:r>
              <a:rPr lang="en-US" sz="2800" b="1" dirty="0">
                <a:solidFill>
                  <a:srgbClr val="FF0000"/>
                </a:solidFill>
              </a:rPr>
              <a:t> del </a:t>
            </a:r>
            <a:r>
              <a:rPr lang="en-US" sz="2800" b="1" dirty="0" err="1">
                <a:solidFill>
                  <a:srgbClr val="FF0000"/>
                </a:solidFill>
              </a:rPr>
              <a:t>lenguaje</a:t>
            </a:r>
            <a:r>
              <a:rPr lang="en-US" sz="2800" dirty="0"/>
              <a:t>: Los </a:t>
            </a:r>
            <a:r>
              <a:rPr lang="en-US" sz="2800" dirty="0" err="1"/>
              <a:t>propósitos</a:t>
            </a:r>
            <a:r>
              <a:rPr lang="en-US" sz="2800" dirty="0"/>
              <a:t> y las </a:t>
            </a:r>
            <a:r>
              <a:rPr lang="en-US" sz="2800" dirty="0" err="1"/>
              <a:t>intenciones</a:t>
            </a:r>
            <a:r>
              <a:rPr lang="en-US" sz="2800" dirty="0"/>
              <a:t> </a:t>
            </a:r>
            <a:r>
              <a:rPr lang="en-US" sz="2800" dirty="0" err="1"/>
              <a:t>en</a:t>
            </a:r>
            <a:r>
              <a:rPr lang="en-US" sz="2800" dirty="0"/>
              <a:t> </a:t>
            </a:r>
            <a:r>
              <a:rPr lang="en-US" sz="2800" dirty="0" err="1"/>
              <a:t>los</a:t>
            </a:r>
            <a:r>
              <a:rPr lang="en-US" sz="2800" dirty="0"/>
              <a:t> </a:t>
            </a:r>
            <a:r>
              <a:rPr lang="en-US" sz="2800" dirty="0" err="1"/>
              <a:t>cuales</a:t>
            </a:r>
            <a:r>
              <a:rPr lang="en-US" sz="2800" dirty="0"/>
              <a:t> se </a:t>
            </a:r>
            <a:r>
              <a:rPr lang="en-US" sz="2800" dirty="0" err="1"/>
              <a:t>usa</a:t>
            </a:r>
            <a:r>
              <a:rPr lang="en-US" sz="2800" dirty="0"/>
              <a:t> </a:t>
            </a:r>
            <a:r>
              <a:rPr lang="en-US" sz="2800" dirty="0" err="1"/>
              <a:t>el</a:t>
            </a:r>
            <a:r>
              <a:rPr lang="en-US" sz="2800" dirty="0"/>
              <a:t> </a:t>
            </a:r>
            <a:r>
              <a:rPr lang="en-US" sz="2800" dirty="0" err="1"/>
              <a:t>lenguaje</a:t>
            </a:r>
            <a:r>
              <a:rPr lang="en-US" sz="2800" dirty="0"/>
              <a:t> – </a:t>
            </a:r>
            <a:r>
              <a:rPr lang="en-US" sz="2800" dirty="0" err="1"/>
              <a:t>el</a:t>
            </a:r>
            <a:r>
              <a:rPr lang="en-US" sz="2800" dirty="0"/>
              <a:t> “</a:t>
            </a:r>
            <a:r>
              <a:rPr lang="en-US" sz="2800" dirty="0" err="1">
                <a:solidFill>
                  <a:srgbClr val="1225AC"/>
                </a:solidFill>
              </a:rPr>
              <a:t>porque</a:t>
            </a:r>
            <a:r>
              <a:rPr lang="en-US" sz="2800" dirty="0"/>
              <a:t>” y </a:t>
            </a:r>
            <a:r>
              <a:rPr lang="en-US" sz="2800" dirty="0" err="1"/>
              <a:t>el</a:t>
            </a:r>
            <a:r>
              <a:rPr lang="en-US" sz="2800" dirty="0"/>
              <a:t> “</a:t>
            </a:r>
            <a:r>
              <a:rPr lang="en-US" sz="2800" dirty="0">
                <a:solidFill>
                  <a:srgbClr val="1225AC"/>
                </a:solidFill>
              </a:rPr>
              <a:t>para que</a:t>
            </a:r>
            <a:r>
              <a:rPr lang="en-US" sz="2800" dirty="0"/>
              <a:t>”</a:t>
            </a:r>
          </a:p>
          <a:p>
            <a:pPr marL="0" indent="0">
              <a:buNone/>
            </a:pPr>
            <a:endParaRPr lang="en-US" sz="2800" dirty="0"/>
          </a:p>
          <a:p>
            <a:pPr marL="0" indent="0">
              <a:buNone/>
            </a:pPr>
            <a:r>
              <a:rPr lang="en-US" sz="2800" dirty="0" err="1"/>
              <a:t>Funciones</a:t>
            </a:r>
            <a:r>
              <a:rPr lang="en-US" sz="2800" dirty="0"/>
              <a:t> </a:t>
            </a:r>
            <a:r>
              <a:rPr lang="en-US" sz="2800" dirty="0" err="1"/>
              <a:t>comunes</a:t>
            </a:r>
            <a:r>
              <a:rPr lang="en-US" sz="2800" dirty="0"/>
              <a:t> de </a:t>
            </a:r>
            <a:r>
              <a:rPr lang="en-US" sz="2800" dirty="0" err="1"/>
              <a:t>lenguaje</a:t>
            </a:r>
            <a:r>
              <a:rPr lang="en-US" sz="2800" dirty="0"/>
              <a:t>:</a:t>
            </a:r>
          </a:p>
          <a:p>
            <a:pPr lvl="1"/>
            <a:r>
              <a:rPr lang="en-US" dirty="0"/>
              <a:t>El </a:t>
            </a:r>
            <a:r>
              <a:rPr lang="en-US" dirty="0" err="1"/>
              <a:t>pedir</a:t>
            </a:r>
            <a:r>
              <a:rPr lang="en-US" dirty="0"/>
              <a:t> algo: </a:t>
            </a:r>
            <a:r>
              <a:rPr lang="en-US" i="1" dirty="0"/>
              <a:t>¿Me </a:t>
            </a:r>
            <a:r>
              <a:rPr lang="en-US" i="1" dirty="0" err="1"/>
              <a:t>puedes</a:t>
            </a:r>
            <a:r>
              <a:rPr lang="en-US" i="1" dirty="0"/>
              <a:t> </a:t>
            </a:r>
            <a:r>
              <a:rPr lang="en-US" i="1" dirty="0" err="1"/>
              <a:t>prestar</a:t>
            </a:r>
            <a:r>
              <a:rPr lang="en-US" i="1" dirty="0"/>
              <a:t> un </a:t>
            </a:r>
            <a:r>
              <a:rPr lang="en-US" i="1" dirty="0" err="1"/>
              <a:t>lápiz</a:t>
            </a:r>
            <a:r>
              <a:rPr lang="en-US" i="1" dirty="0"/>
              <a:t>?</a:t>
            </a:r>
            <a:endParaRPr lang="en-US" dirty="0"/>
          </a:p>
          <a:p>
            <a:pPr lvl="1"/>
            <a:r>
              <a:rPr lang="en-US" dirty="0"/>
              <a:t>El </a:t>
            </a:r>
            <a:r>
              <a:rPr lang="en-US" dirty="0" err="1"/>
              <a:t>disculparte</a:t>
            </a:r>
            <a:r>
              <a:rPr lang="en-US" dirty="0"/>
              <a:t>: </a:t>
            </a:r>
            <a:r>
              <a:rPr lang="en-US" i="1" dirty="0" err="1"/>
              <a:t>Disculpa</a:t>
            </a:r>
            <a:r>
              <a:rPr lang="en-US" i="1" dirty="0"/>
              <a:t> que he </a:t>
            </a:r>
            <a:r>
              <a:rPr lang="en-US" i="1" dirty="0" err="1"/>
              <a:t>llegado</a:t>
            </a:r>
            <a:r>
              <a:rPr lang="en-US" i="1" dirty="0"/>
              <a:t> </a:t>
            </a:r>
            <a:r>
              <a:rPr lang="en-US" i="1" dirty="0" err="1"/>
              <a:t>tarde</a:t>
            </a:r>
            <a:r>
              <a:rPr lang="en-US" i="1" dirty="0"/>
              <a:t>.</a:t>
            </a:r>
          </a:p>
          <a:p>
            <a:pPr lvl="1"/>
            <a:r>
              <a:rPr lang="en-US" dirty="0"/>
              <a:t>El </a:t>
            </a:r>
            <a:r>
              <a:rPr lang="en-US" dirty="0" err="1"/>
              <a:t>describir</a:t>
            </a:r>
            <a:r>
              <a:rPr lang="en-US" dirty="0"/>
              <a:t>: </a:t>
            </a:r>
            <a:r>
              <a:rPr lang="en-US" i="1" dirty="0"/>
              <a:t>Ella es mi </a:t>
            </a:r>
            <a:r>
              <a:rPr lang="en-US" i="1" dirty="0" err="1"/>
              <a:t>compañera</a:t>
            </a:r>
            <a:r>
              <a:rPr lang="en-US" i="1" dirty="0"/>
              <a:t> de </a:t>
            </a:r>
            <a:r>
              <a:rPr lang="en-US" i="1" dirty="0" err="1"/>
              <a:t>trabajo</a:t>
            </a:r>
            <a:r>
              <a:rPr lang="en-US" i="1" dirty="0"/>
              <a:t>.</a:t>
            </a:r>
          </a:p>
          <a:p>
            <a:pPr lvl="1"/>
            <a:r>
              <a:rPr lang="en-US" dirty="0" err="1"/>
              <a:t>Expresar</a:t>
            </a:r>
            <a:r>
              <a:rPr lang="en-US" dirty="0"/>
              <a:t> </a:t>
            </a:r>
            <a:r>
              <a:rPr lang="en-US" dirty="0" err="1"/>
              <a:t>una</a:t>
            </a:r>
            <a:r>
              <a:rPr lang="en-US" dirty="0"/>
              <a:t> </a:t>
            </a:r>
            <a:r>
              <a:rPr lang="en-US" dirty="0" err="1"/>
              <a:t>opinión</a:t>
            </a:r>
            <a:r>
              <a:rPr lang="en-US" dirty="0"/>
              <a:t>: </a:t>
            </a:r>
            <a:r>
              <a:rPr lang="en-US" i="1" dirty="0"/>
              <a:t>Creo que </a:t>
            </a:r>
            <a:r>
              <a:rPr lang="en-US" i="1" dirty="0" err="1"/>
              <a:t>debes</a:t>
            </a:r>
            <a:r>
              <a:rPr lang="en-US" i="1" dirty="0"/>
              <a:t> </a:t>
            </a:r>
            <a:r>
              <a:rPr lang="en-US" i="1" dirty="0" err="1"/>
              <a:t>renunciar</a:t>
            </a:r>
            <a:r>
              <a:rPr lang="en-US" i="1" dirty="0"/>
              <a:t>.</a:t>
            </a:r>
          </a:p>
          <a:p>
            <a:pPr lvl="1"/>
            <a:endParaRPr lang="en-US" dirty="0"/>
          </a:p>
          <a:p>
            <a:pPr marL="0" indent="0">
              <a:buNone/>
            </a:pPr>
            <a:r>
              <a:rPr lang="en-US" sz="2800" b="1" dirty="0"/>
              <a:t>La </a:t>
            </a:r>
            <a:r>
              <a:rPr lang="en-US" sz="2800" b="1" dirty="0" err="1"/>
              <a:t>función</a:t>
            </a:r>
            <a:r>
              <a:rPr lang="en-US" sz="2800" b="1" dirty="0"/>
              <a:t> </a:t>
            </a:r>
            <a:r>
              <a:rPr lang="en-US" sz="2800" b="1" dirty="0" err="1"/>
              <a:t>enfatiza</a:t>
            </a:r>
            <a:r>
              <a:rPr lang="en-US" sz="2800" b="1" dirty="0"/>
              <a:t> lo que </a:t>
            </a:r>
            <a:r>
              <a:rPr lang="en-US" sz="2800" b="1" dirty="0" err="1"/>
              <a:t>el</a:t>
            </a:r>
            <a:r>
              <a:rPr lang="en-US" sz="2800" b="1" dirty="0"/>
              <a:t> </a:t>
            </a:r>
            <a:r>
              <a:rPr lang="en-US" sz="2800" b="1" dirty="0" err="1"/>
              <a:t>hablante</a:t>
            </a:r>
            <a:r>
              <a:rPr lang="en-US" sz="2800" b="1" dirty="0"/>
              <a:t> </a:t>
            </a:r>
            <a:r>
              <a:rPr lang="en-US" sz="2800" b="1" dirty="0" err="1"/>
              <a:t>desea</a:t>
            </a:r>
            <a:r>
              <a:rPr lang="en-US" sz="2800" b="1" dirty="0"/>
              <a:t> </a:t>
            </a:r>
            <a:r>
              <a:rPr lang="en-US" sz="2800" b="1" dirty="0" err="1"/>
              <a:t>lograr</a:t>
            </a:r>
            <a:r>
              <a:rPr lang="en-US" sz="2800" b="1" dirty="0"/>
              <a:t> </a:t>
            </a:r>
            <a:r>
              <a:rPr lang="en-US" sz="2800" b="1" dirty="0" err="1"/>
              <a:t>durante</a:t>
            </a:r>
            <a:r>
              <a:rPr lang="en-US" sz="2800" b="1" dirty="0"/>
              <a:t> la </a:t>
            </a:r>
            <a:r>
              <a:rPr lang="en-US" sz="2800" b="1" dirty="0" err="1"/>
              <a:t>interacción</a:t>
            </a:r>
            <a:r>
              <a:rPr lang="en-US" sz="2800" b="1" dirty="0"/>
              <a:t>.</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6368735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5F174E-63C3-7437-2BF1-D473EEC117B3}"/>
              </a:ext>
            </a:extLst>
          </p:cNvPr>
          <p:cNvSpPr txBox="1"/>
          <p:nvPr/>
        </p:nvSpPr>
        <p:spPr>
          <a:xfrm>
            <a:off x="134199" y="1455578"/>
            <a:ext cx="8691547" cy="2800767"/>
          </a:xfrm>
          <a:prstGeom prst="rect">
            <a:avLst/>
          </a:prstGeom>
          <a:noFill/>
        </p:spPr>
        <p:txBody>
          <a:bodyPr wrap="none" rtlCol="0">
            <a:spAutoFit/>
          </a:bodyPr>
          <a:lstStyle/>
          <a:p>
            <a:pPr algn="ctr"/>
            <a:r>
              <a:rPr lang="en-US" sz="4400" b="1" dirty="0"/>
              <a:t>Al </a:t>
            </a:r>
            <a:r>
              <a:rPr lang="en-US" sz="4400" b="1" dirty="0" err="1"/>
              <a:t>enseñar</a:t>
            </a:r>
            <a:r>
              <a:rPr lang="en-US" sz="4400" b="1" dirty="0"/>
              <a:t> y </a:t>
            </a:r>
            <a:r>
              <a:rPr lang="en-US" sz="4400" b="1" dirty="0" err="1"/>
              <a:t>evaluar</a:t>
            </a:r>
            <a:r>
              <a:rPr lang="en-US" sz="4400" b="1" dirty="0"/>
              <a:t> </a:t>
            </a:r>
            <a:r>
              <a:rPr lang="en-US" sz="4400" b="1" dirty="0" err="1"/>
              <a:t>el</a:t>
            </a:r>
            <a:r>
              <a:rPr lang="en-US" sz="4400" b="1" dirty="0"/>
              <a:t> </a:t>
            </a:r>
            <a:r>
              <a:rPr lang="en-US" sz="4400" b="1" dirty="0" err="1"/>
              <a:t>desarrollo</a:t>
            </a:r>
            <a:r>
              <a:rPr lang="en-US" sz="4400" b="1" dirty="0"/>
              <a:t> de</a:t>
            </a:r>
          </a:p>
          <a:p>
            <a:pPr algn="ctr"/>
            <a:r>
              <a:rPr lang="en-US" sz="4400" b="1" dirty="0" err="1"/>
              <a:t>lenguaje</a:t>
            </a:r>
            <a:r>
              <a:rPr lang="en-US" sz="4400" b="1" dirty="0"/>
              <a:t>, es </a:t>
            </a:r>
            <a:r>
              <a:rPr lang="en-US" sz="4400" b="1" dirty="0" err="1"/>
              <a:t>importante</a:t>
            </a:r>
            <a:r>
              <a:rPr lang="en-US" sz="4400" b="1" dirty="0"/>
              <a:t> </a:t>
            </a:r>
            <a:r>
              <a:rPr lang="en-US" sz="4400" b="1" dirty="0" err="1"/>
              <a:t>enseñar</a:t>
            </a:r>
            <a:endParaRPr lang="en-US" sz="4400" b="1" dirty="0"/>
          </a:p>
          <a:p>
            <a:pPr algn="ctr"/>
            <a:r>
              <a:rPr lang="en-US" sz="4400" b="1" dirty="0"/>
              <a:t>tanto la </a:t>
            </a:r>
            <a:r>
              <a:rPr lang="en-US" sz="4400" b="1" dirty="0">
                <a:solidFill>
                  <a:srgbClr val="FF0000"/>
                </a:solidFill>
              </a:rPr>
              <a:t>forma</a:t>
            </a:r>
            <a:r>
              <a:rPr lang="en-US" sz="4400" b="1" dirty="0"/>
              <a:t> (</a:t>
            </a:r>
            <a:r>
              <a:rPr lang="en-US" sz="4400" b="1" dirty="0" err="1">
                <a:solidFill>
                  <a:srgbClr val="1225AC"/>
                </a:solidFill>
              </a:rPr>
              <a:t>como</a:t>
            </a:r>
            <a:r>
              <a:rPr lang="en-US" sz="4400" b="1" dirty="0"/>
              <a:t>) y la </a:t>
            </a:r>
            <a:r>
              <a:rPr lang="en-US" sz="4400" b="1" dirty="0" err="1">
                <a:solidFill>
                  <a:srgbClr val="FF0000"/>
                </a:solidFill>
              </a:rPr>
              <a:t>función</a:t>
            </a:r>
            <a:endParaRPr lang="en-US" sz="4400" b="1" dirty="0">
              <a:solidFill>
                <a:srgbClr val="FF0000"/>
              </a:solidFill>
            </a:endParaRPr>
          </a:p>
          <a:p>
            <a:pPr algn="ctr"/>
            <a:r>
              <a:rPr lang="en-US" sz="4400" b="1" dirty="0"/>
              <a:t>(</a:t>
            </a:r>
            <a:r>
              <a:rPr lang="en-US" sz="4400" b="1" dirty="0" err="1">
                <a:solidFill>
                  <a:srgbClr val="1225AC"/>
                </a:solidFill>
              </a:rPr>
              <a:t>porque</a:t>
            </a:r>
            <a:r>
              <a:rPr lang="en-US" sz="4400" b="1" dirty="0">
                <a:solidFill>
                  <a:srgbClr val="1225AC"/>
                </a:solidFill>
              </a:rPr>
              <a:t> y para que</a:t>
            </a:r>
            <a:r>
              <a:rPr lang="en-US" sz="4400" b="1" dirty="0"/>
              <a:t>) del </a:t>
            </a:r>
            <a:r>
              <a:rPr lang="en-US" sz="4400" b="1" dirty="0" err="1"/>
              <a:t>lenguaje</a:t>
            </a:r>
            <a:endParaRPr lang="en-US" sz="4400" b="1" dirty="0"/>
          </a:p>
        </p:txBody>
      </p:sp>
    </p:spTree>
    <p:extLst>
      <p:ext uri="{BB962C8B-B14F-4D97-AF65-F5344CB8AC3E}">
        <p14:creationId xmlns:p14="http://schemas.microsoft.com/office/powerpoint/2010/main" val="24306113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EA6498D-D979-DA33-3F5C-BDE0A713B3EC}"/>
              </a:ext>
            </a:extLst>
          </p:cNvPr>
          <p:cNvSpPr>
            <a:spLocks noGrp="1"/>
          </p:cNvSpPr>
          <p:nvPr>
            <p:ph type="ftr" sz="quarter" idx="11"/>
          </p:nvPr>
        </p:nvSpPr>
        <p:spPr/>
        <p:txBody>
          <a:bodyPr/>
          <a:lstStyle/>
          <a:p>
            <a:pPr>
              <a:defRPr/>
            </a:pPr>
            <a:endParaRPr lang="en-US"/>
          </a:p>
        </p:txBody>
      </p:sp>
      <p:sp>
        <p:nvSpPr>
          <p:cNvPr id="7" name="Donut 6">
            <a:extLst>
              <a:ext uri="{FF2B5EF4-FFF2-40B4-BE49-F238E27FC236}">
                <a16:creationId xmlns:a16="http://schemas.microsoft.com/office/drawing/2014/main" id="{7FAC35F0-742A-BD08-62A2-78CADD58BC29}"/>
              </a:ext>
            </a:extLst>
          </p:cNvPr>
          <p:cNvSpPr/>
          <p:nvPr/>
        </p:nvSpPr>
        <p:spPr>
          <a:xfrm>
            <a:off x="972457" y="1103087"/>
            <a:ext cx="4934858" cy="3933370"/>
          </a:xfrm>
          <a:prstGeom prst="donut">
            <a:avLst>
              <a:gd name="adj" fmla="val 4526"/>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Donut 7">
            <a:extLst>
              <a:ext uri="{FF2B5EF4-FFF2-40B4-BE49-F238E27FC236}">
                <a16:creationId xmlns:a16="http://schemas.microsoft.com/office/drawing/2014/main" id="{14D8ADA2-6478-F692-FFDB-1B0EDACF8CCD}"/>
              </a:ext>
            </a:extLst>
          </p:cNvPr>
          <p:cNvSpPr/>
          <p:nvPr/>
        </p:nvSpPr>
        <p:spPr>
          <a:xfrm>
            <a:off x="3606801" y="1255487"/>
            <a:ext cx="4934858" cy="3780970"/>
          </a:xfrm>
          <a:prstGeom prst="donut">
            <a:avLst>
              <a:gd name="adj" fmla="val 491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7FE28F92-CF54-6B6B-2C93-E100ECDF6720}"/>
              </a:ext>
            </a:extLst>
          </p:cNvPr>
          <p:cNvSpPr txBox="1"/>
          <p:nvPr/>
        </p:nvSpPr>
        <p:spPr>
          <a:xfrm>
            <a:off x="1841101" y="2627085"/>
            <a:ext cx="1604927" cy="954107"/>
          </a:xfrm>
          <a:prstGeom prst="rect">
            <a:avLst/>
          </a:prstGeom>
          <a:noFill/>
        </p:spPr>
        <p:txBody>
          <a:bodyPr wrap="none" rtlCol="0">
            <a:spAutoFit/>
          </a:bodyPr>
          <a:lstStyle/>
          <a:p>
            <a:pPr algn="ctr"/>
            <a:r>
              <a:rPr lang="en-US" sz="2800" b="1" dirty="0"/>
              <a:t>Lenguaje </a:t>
            </a:r>
          </a:p>
          <a:p>
            <a:pPr algn="ctr"/>
            <a:r>
              <a:rPr lang="en-US" sz="2800" b="1" dirty="0"/>
              <a:t>social</a:t>
            </a:r>
          </a:p>
        </p:txBody>
      </p:sp>
      <p:sp>
        <p:nvSpPr>
          <p:cNvPr id="10" name="TextBox 9">
            <a:extLst>
              <a:ext uri="{FF2B5EF4-FFF2-40B4-BE49-F238E27FC236}">
                <a16:creationId xmlns:a16="http://schemas.microsoft.com/office/drawing/2014/main" id="{BE4C5353-353B-C660-C1D8-C253D133CA4A}"/>
              </a:ext>
            </a:extLst>
          </p:cNvPr>
          <p:cNvSpPr txBox="1"/>
          <p:nvPr/>
        </p:nvSpPr>
        <p:spPr>
          <a:xfrm>
            <a:off x="3942460" y="2598057"/>
            <a:ext cx="1865575" cy="954107"/>
          </a:xfrm>
          <a:prstGeom prst="rect">
            <a:avLst/>
          </a:prstGeom>
          <a:noFill/>
        </p:spPr>
        <p:txBody>
          <a:bodyPr wrap="none" rtlCol="0">
            <a:spAutoFit/>
          </a:bodyPr>
          <a:lstStyle/>
          <a:p>
            <a:pPr algn="ctr"/>
            <a:r>
              <a:rPr lang="en-US" sz="2800" b="1" dirty="0"/>
              <a:t>Lenguaje</a:t>
            </a:r>
          </a:p>
          <a:p>
            <a:pPr algn="ctr"/>
            <a:r>
              <a:rPr lang="en-US" sz="2800" b="1" dirty="0" err="1"/>
              <a:t>académico</a:t>
            </a:r>
            <a:r>
              <a:rPr lang="en-US" sz="2800" b="1" dirty="0"/>
              <a:t> </a:t>
            </a:r>
          </a:p>
        </p:txBody>
      </p:sp>
      <p:sp>
        <p:nvSpPr>
          <p:cNvPr id="11" name="TextBox 10">
            <a:extLst>
              <a:ext uri="{FF2B5EF4-FFF2-40B4-BE49-F238E27FC236}">
                <a16:creationId xmlns:a16="http://schemas.microsoft.com/office/drawing/2014/main" id="{53E82A08-BB0D-27F5-651C-9DA2CBB8E842}"/>
              </a:ext>
            </a:extLst>
          </p:cNvPr>
          <p:cNvSpPr txBox="1"/>
          <p:nvPr/>
        </p:nvSpPr>
        <p:spPr>
          <a:xfrm>
            <a:off x="5804386" y="2641600"/>
            <a:ext cx="2842894" cy="954107"/>
          </a:xfrm>
          <a:prstGeom prst="rect">
            <a:avLst/>
          </a:prstGeom>
          <a:noFill/>
        </p:spPr>
        <p:txBody>
          <a:bodyPr wrap="none" rtlCol="0">
            <a:spAutoFit/>
          </a:bodyPr>
          <a:lstStyle/>
          <a:p>
            <a:pPr algn="ctr"/>
            <a:r>
              <a:rPr lang="en-US" sz="2800" b="1" dirty="0" err="1"/>
              <a:t>Aprovechamiento</a:t>
            </a:r>
            <a:endParaRPr lang="en-US" sz="2800" b="1" dirty="0"/>
          </a:p>
          <a:p>
            <a:pPr algn="ctr"/>
            <a:r>
              <a:rPr lang="en-US" sz="2800" b="1" dirty="0" err="1"/>
              <a:t>académico</a:t>
            </a:r>
            <a:endParaRPr lang="en-US" sz="2800" b="1" dirty="0"/>
          </a:p>
        </p:txBody>
      </p:sp>
      <p:sp>
        <p:nvSpPr>
          <p:cNvPr id="12" name="Down Arrow 11">
            <a:extLst>
              <a:ext uri="{FF2B5EF4-FFF2-40B4-BE49-F238E27FC236}">
                <a16:creationId xmlns:a16="http://schemas.microsoft.com/office/drawing/2014/main" id="{00F02D23-A483-39EB-B2F6-40664C55E5AA}"/>
              </a:ext>
            </a:extLst>
          </p:cNvPr>
          <p:cNvSpPr/>
          <p:nvPr/>
        </p:nvSpPr>
        <p:spPr>
          <a:xfrm>
            <a:off x="4760686" y="435429"/>
            <a:ext cx="484632" cy="1756228"/>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400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07DDF-7C54-6BC7-D70B-D1CE853A8321}"/>
            </a:ext>
          </a:extLst>
        </p:cNvPr>
        <p:cNvGrpSpPr/>
        <p:nvPr/>
      </p:nvGrpSpPr>
      <p:grpSpPr>
        <a:xfrm>
          <a:off x="0" y="0"/>
          <a:ext cx="0" cy="0"/>
          <a:chOff x="0" y="0"/>
          <a:chExt cx="0" cy="0"/>
        </a:xfrm>
      </p:grpSpPr>
      <p:sp>
        <p:nvSpPr>
          <p:cNvPr id="59393" name="Title 1">
            <a:extLst>
              <a:ext uri="{FF2B5EF4-FFF2-40B4-BE49-F238E27FC236}">
                <a16:creationId xmlns:a16="http://schemas.microsoft.com/office/drawing/2014/main" id="{CCA5249A-755B-11C0-A01E-FB48335F35DA}"/>
              </a:ext>
            </a:extLst>
          </p:cNvPr>
          <p:cNvSpPr>
            <a:spLocks noGrp="1" noChangeArrowheads="1"/>
          </p:cNvSpPr>
          <p:nvPr>
            <p:ph type="title" idx="4294967295"/>
          </p:nvPr>
        </p:nvSpPr>
        <p:spPr bwMode="auto">
          <a:xfrm>
            <a:off x="231648" y="659003"/>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err="1">
                <a:ea typeface="ＭＳ Ｐゴシック" panose="020B0600070205080204" pitchFamily="34" charset="-128"/>
              </a:rPr>
              <a:t>Estos</a:t>
            </a:r>
            <a:r>
              <a:rPr lang="en-US" altLang="en-US" b="1" dirty="0">
                <a:ea typeface="ＭＳ Ｐゴシック" panose="020B0600070205080204" pitchFamily="34" charset="-128"/>
              </a:rPr>
              <a:t> son </a:t>
            </a:r>
            <a:r>
              <a:rPr lang="en-US" altLang="en-US" b="1" dirty="0" err="1">
                <a:ea typeface="ＭＳ Ｐゴシック" panose="020B0600070205080204" pitchFamily="34" charset="-128"/>
              </a:rPr>
              <a:t>los</a:t>
            </a:r>
            <a:r>
              <a:rPr lang="en-US" altLang="en-US" b="1" dirty="0">
                <a:ea typeface="ＭＳ Ｐゴシック" panose="020B0600070205080204" pitchFamily="34" charset="-128"/>
              </a:rPr>
              <a:t> </a:t>
            </a:r>
            <a:r>
              <a:rPr lang="en-US" altLang="en-US" b="1" dirty="0" err="1">
                <a:ea typeface="ＭＳ Ｐゴシック" panose="020B0600070205080204" pitchFamily="34" charset="-128"/>
              </a:rPr>
              <a:t>estudiantes</a:t>
            </a:r>
            <a:r>
              <a:rPr lang="en-US" altLang="en-US" b="1" dirty="0">
                <a:ea typeface="ＭＳ Ｐゴシック" panose="020B0600070205080204" pitchFamily="34" charset="-128"/>
              </a:rPr>
              <a:t> que</a:t>
            </a:r>
            <a:br>
              <a:rPr lang="en-US" altLang="en-US" b="1" dirty="0">
                <a:ea typeface="ＭＳ Ｐゴシック" panose="020B0600070205080204" pitchFamily="34" charset="-128"/>
              </a:rPr>
            </a:br>
            <a:r>
              <a:rPr lang="en-US" altLang="en-US" b="1" dirty="0" err="1">
                <a:ea typeface="ＭＳ Ｐゴシック" panose="020B0600070205080204" pitchFamily="34" charset="-128"/>
              </a:rPr>
              <a:t>ingresan</a:t>
            </a:r>
            <a:r>
              <a:rPr lang="en-US" altLang="en-US" b="1" dirty="0">
                <a:ea typeface="ＭＳ Ｐゴシック" panose="020B0600070205080204" pitchFamily="34" charset="-128"/>
              </a:rPr>
              <a:t> a </a:t>
            </a:r>
            <a:r>
              <a:rPr lang="en-US" altLang="en-US" b="1" dirty="0" err="1">
                <a:ea typeface="ＭＳ Ｐゴシック" panose="020B0600070205080204" pitchFamily="34" charset="-128"/>
              </a:rPr>
              <a:t>los</a:t>
            </a:r>
            <a:r>
              <a:rPr lang="en-US" altLang="en-US" b="1" dirty="0">
                <a:ea typeface="ＭＳ Ｐゴシック" panose="020B0600070205080204" pitchFamily="34" charset="-128"/>
              </a:rPr>
              <a:t> </a:t>
            </a:r>
            <a:r>
              <a:rPr lang="en-US" altLang="en-US" b="1" dirty="0" err="1">
                <a:ea typeface="ＭＳ Ｐゴシック" panose="020B0600070205080204" pitchFamily="34" charset="-128"/>
              </a:rPr>
              <a:t>programas</a:t>
            </a:r>
            <a:r>
              <a:rPr lang="en-US" altLang="en-US" b="1" dirty="0">
                <a:ea typeface="ＭＳ Ｐゴシック" panose="020B0600070205080204" pitchFamily="34" charset="-128"/>
              </a:rPr>
              <a:t> </a:t>
            </a:r>
            <a:r>
              <a:rPr lang="en-US" altLang="en-US" b="1" dirty="0" err="1">
                <a:ea typeface="ＭＳ Ｐゴシック" panose="020B0600070205080204" pitchFamily="34" charset="-128"/>
              </a:rPr>
              <a:t>duales</a:t>
            </a:r>
            <a:br>
              <a:rPr lang="en-US" altLang="en-US" b="1" dirty="0">
                <a:ea typeface="ＭＳ Ｐゴシック" panose="020B0600070205080204" pitchFamily="34" charset="-128"/>
              </a:rPr>
            </a:br>
            <a:r>
              <a:rPr lang="en-US" altLang="en-US" b="1" dirty="0" err="1">
                <a:ea typeface="ＭＳ Ｐゴシック" panose="020B0600070205080204" pitchFamily="34" charset="-128"/>
              </a:rPr>
              <a:t>en</a:t>
            </a:r>
            <a:r>
              <a:rPr lang="en-US" altLang="en-US" b="1" dirty="0">
                <a:ea typeface="ＭＳ Ｐゴシック" panose="020B0600070205080204" pitchFamily="34" charset="-128"/>
              </a:rPr>
              <a:t> kinder o primer </a:t>
            </a:r>
            <a:r>
              <a:rPr lang="en-US" altLang="en-US" b="1" dirty="0" err="1">
                <a:ea typeface="ＭＳ Ｐゴシック" panose="020B0600070205080204" pitchFamily="34" charset="-128"/>
              </a:rPr>
              <a:t>grado</a:t>
            </a:r>
            <a:endParaRPr lang="en-US" altLang="en-US" b="1" dirty="0">
              <a:solidFill>
                <a:srgbClr val="FF0000"/>
              </a:solidFill>
              <a:ea typeface="ＭＳ Ｐゴシック" panose="020B0600070205080204" pitchFamily="34" charset="-128"/>
            </a:endParaRPr>
          </a:p>
        </p:txBody>
      </p:sp>
      <p:sp>
        <p:nvSpPr>
          <p:cNvPr id="7" name="AutoShape 34">
            <a:extLst>
              <a:ext uri="{FF2B5EF4-FFF2-40B4-BE49-F238E27FC236}">
                <a16:creationId xmlns:a16="http://schemas.microsoft.com/office/drawing/2014/main" id="{5119EAE0-E98B-D1F7-BB16-DEC9119C3D30}"/>
              </a:ext>
            </a:extLst>
          </p:cNvPr>
          <p:cNvSpPr>
            <a:spLocks noChangeArrowheads="1"/>
          </p:cNvSpPr>
          <p:nvPr/>
        </p:nvSpPr>
        <p:spPr bwMode="auto">
          <a:xfrm>
            <a:off x="190500" y="3343275"/>
            <a:ext cx="1306513" cy="1201738"/>
          </a:xfrm>
          <a:prstGeom prst="smileyFace">
            <a:avLst>
              <a:gd name="adj" fmla="val 4653"/>
            </a:avLst>
          </a:prstGeom>
          <a:solidFill>
            <a:srgbClr val="008000">
              <a:alpha val="45097"/>
            </a:srgbClr>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9" name="AutoShape 34">
            <a:extLst>
              <a:ext uri="{FF2B5EF4-FFF2-40B4-BE49-F238E27FC236}">
                <a16:creationId xmlns:a16="http://schemas.microsoft.com/office/drawing/2014/main" id="{6F7D73D6-ECB6-A5CD-7862-7BD390523075}"/>
              </a:ext>
            </a:extLst>
          </p:cNvPr>
          <p:cNvSpPr>
            <a:spLocks noChangeArrowheads="1"/>
          </p:cNvSpPr>
          <p:nvPr/>
        </p:nvSpPr>
        <p:spPr bwMode="auto">
          <a:xfrm>
            <a:off x="7983028" y="3402185"/>
            <a:ext cx="1160972" cy="1204740"/>
          </a:xfrm>
          <a:prstGeom prst="smileyFace">
            <a:avLst>
              <a:gd name="adj" fmla="val 4653"/>
            </a:avLst>
          </a:prstGeom>
          <a:solidFill>
            <a:srgbClr val="3366FF">
              <a:alpha val="54901"/>
            </a:srgbClr>
          </a:soli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2" name="AutoShape 37">
            <a:extLst>
              <a:ext uri="{FF2B5EF4-FFF2-40B4-BE49-F238E27FC236}">
                <a16:creationId xmlns:a16="http://schemas.microsoft.com/office/drawing/2014/main" id="{E476737F-D4DD-DEE2-88D6-8136CB5707A0}"/>
              </a:ext>
            </a:extLst>
          </p:cNvPr>
          <p:cNvSpPr>
            <a:spLocks noChangeArrowheads="1"/>
          </p:cNvSpPr>
          <p:nvPr/>
        </p:nvSpPr>
        <p:spPr bwMode="auto">
          <a:xfrm>
            <a:off x="1549701" y="3415134"/>
            <a:ext cx="1191505" cy="1172855"/>
          </a:xfrm>
          <a:prstGeom prst="smileyFace">
            <a:avLst>
              <a:gd name="adj" fmla="val 4653"/>
            </a:avLst>
          </a:prstGeom>
          <a:gradFill flip="none" rotWithShape="1">
            <a:gsLst>
              <a:gs pos="59000">
                <a:srgbClr val="008000">
                  <a:alpha val="59000"/>
                </a:srgbClr>
              </a:gs>
              <a:gs pos="93000">
                <a:srgbClr val="0000FF">
                  <a:alpha val="65000"/>
                </a:srgbClr>
              </a:gs>
            </a:gsLst>
            <a:lin ang="0" scaled="1"/>
            <a:tileRect/>
          </a:gradFill>
          <a:ln w="9525">
            <a:solidFill>
              <a:srgbClr val="000000"/>
            </a:solidFill>
            <a:round/>
            <a:headEnd/>
            <a:tailEnd/>
          </a:ln>
        </p:spPr>
        <p:txBody>
          <a:bodyPr/>
          <a:lstStyle/>
          <a:p>
            <a:pPr>
              <a:defRPr/>
            </a:pPr>
            <a:endParaRPr lang="en-US"/>
          </a:p>
        </p:txBody>
      </p:sp>
      <p:cxnSp>
        <p:nvCxnSpPr>
          <p:cNvPr id="13" name="Straight Arrow Connector 12">
            <a:extLst>
              <a:ext uri="{FF2B5EF4-FFF2-40B4-BE49-F238E27FC236}">
                <a16:creationId xmlns:a16="http://schemas.microsoft.com/office/drawing/2014/main" id="{856ECEF0-A25A-A5A9-D332-58D8DC5B6AA7}"/>
              </a:ext>
            </a:extLst>
          </p:cNvPr>
          <p:cNvCxnSpPr/>
          <p:nvPr/>
        </p:nvCxnSpPr>
        <p:spPr>
          <a:xfrm flipV="1">
            <a:off x="457200" y="4824413"/>
            <a:ext cx="8375650" cy="20637"/>
          </a:xfrm>
          <a:prstGeom prst="straightConnector1">
            <a:avLst/>
          </a:prstGeom>
          <a:ln w="120650" cap="rnd">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59400" name="TextBox 2">
            <a:extLst>
              <a:ext uri="{FF2B5EF4-FFF2-40B4-BE49-F238E27FC236}">
                <a16:creationId xmlns:a16="http://schemas.microsoft.com/office/drawing/2014/main" id="{131FA687-275A-C940-7BED-1CB8B6F5B7FA}"/>
              </a:ext>
            </a:extLst>
          </p:cNvPr>
          <p:cNvSpPr txBox="1">
            <a:spLocks noChangeArrowheads="1"/>
          </p:cNvSpPr>
          <p:nvPr/>
        </p:nvSpPr>
        <p:spPr bwMode="auto">
          <a:xfrm>
            <a:off x="10698163" y="3268663"/>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6" name="AutoShape 37">
            <a:extLst>
              <a:ext uri="{FF2B5EF4-FFF2-40B4-BE49-F238E27FC236}">
                <a16:creationId xmlns:a16="http://schemas.microsoft.com/office/drawing/2014/main" id="{70F63974-1D42-A03E-BAE5-10923B3A5771}"/>
              </a:ext>
            </a:extLst>
          </p:cNvPr>
          <p:cNvSpPr>
            <a:spLocks noChangeArrowheads="1"/>
          </p:cNvSpPr>
          <p:nvPr/>
        </p:nvSpPr>
        <p:spPr bwMode="auto">
          <a:xfrm>
            <a:off x="2844800" y="3343275"/>
            <a:ext cx="1192213" cy="1171575"/>
          </a:xfrm>
          <a:prstGeom prst="smileyFace">
            <a:avLst>
              <a:gd name="adj" fmla="val 4653"/>
            </a:avLst>
          </a:prstGeom>
          <a:gradFill rotWithShape="1">
            <a:gsLst>
              <a:gs pos="0">
                <a:srgbClr val="008000">
                  <a:alpha val="54999"/>
                </a:srgbClr>
              </a:gs>
              <a:gs pos="50000">
                <a:srgbClr val="008000">
                  <a:alpha val="54999"/>
                </a:srgbClr>
              </a:gs>
              <a:gs pos="100000">
                <a:srgbClr val="0000FF">
                  <a:alpha val="54999"/>
                </a:srgbClr>
              </a:gs>
            </a:gsLst>
            <a:lin ang="0" scaled="1"/>
          </a:gradFill>
          <a:ln w="9525">
            <a:solidFill>
              <a:srgbClr val="000000"/>
            </a:solidFill>
            <a:round/>
            <a:headEnd/>
            <a:tailEnd/>
          </a:ln>
        </p:spPr>
        <p:txBody>
          <a:bodyPr/>
          <a:lstStyle>
            <a:lvl1pPr>
              <a:defRPr>
                <a:solidFill>
                  <a:schemeClr val="tx1"/>
                </a:solidFill>
                <a:latin typeface="Calibri" panose="020F0502020204030204" pitchFamily="34" charset="0"/>
                <a:ea typeface="ＭＳ Ｐゴシック" panose="020B0600070205080204" pitchFamily="34" charset="-128"/>
              </a:defRPr>
            </a:lvl1pPr>
            <a:lvl2pPr marL="742950" indent="-285750">
              <a:defRPr>
                <a:solidFill>
                  <a:schemeClr val="tx1"/>
                </a:solidFill>
                <a:latin typeface="Calibri" panose="020F0502020204030204" pitchFamily="34" charset="0"/>
                <a:ea typeface="ＭＳ Ｐゴシック" panose="020B0600070205080204" pitchFamily="34" charset="-128"/>
              </a:defRPr>
            </a:lvl2pPr>
            <a:lvl3pPr marL="1143000" indent="-228600">
              <a:defRPr>
                <a:solidFill>
                  <a:schemeClr val="tx1"/>
                </a:solidFill>
                <a:latin typeface="Calibri" panose="020F0502020204030204" pitchFamily="34" charset="0"/>
                <a:ea typeface="ＭＳ Ｐゴシック" panose="020B0600070205080204" pitchFamily="34" charset="-128"/>
              </a:defRPr>
            </a:lvl3pPr>
            <a:lvl4pPr marL="1600200" indent="-228600">
              <a:defRPr>
                <a:solidFill>
                  <a:schemeClr val="tx1"/>
                </a:solidFill>
                <a:latin typeface="Calibri" panose="020F0502020204030204" pitchFamily="34" charset="0"/>
                <a:ea typeface="ＭＳ Ｐゴシック" panose="020B0600070205080204" pitchFamily="34" charset="-128"/>
              </a:defRPr>
            </a:lvl4pPr>
            <a:lvl5pPr marL="2057400" indent="-22860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ＭＳ Ｐゴシック" panose="020B0600070205080204" pitchFamily="34" charset="-128"/>
              </a:defRPr>
            </a:lvl9pPr>
          </a:lstStyle>
          <a:p>
            <a:endParaRPr lang="en-US" altLang="en-US"/>
          </a:p>
        </p:txBody>
      </p:sp>
      <p:sp>
        <p:nvSpPr>
          <p:cNvPr id="17" name="AutoShape 37">
            <a:extLst>
              <a:ext uri="{FF2B5EF4-FFF2-40B4-BE49-F238E27FC236}">
                <a16:creationId xmlns:a16="http://schemas.microsoft.com/office/drawing/2014/main" id="{1ED288A0-6746-AFCB-C51A-BF264BF475AD}"/>
              </a:ext>
            </a:extLst>
          </p:cNvPr>
          <p:cNvSpPr>
            <a:spLocks noChangeArrowheads="1"/>
          </p:cNvSpPr>
          <p:nvPr/>
        </p:nvSpPr>
        <p:spPr bwMode="auto">
          <a:xfrm>
            <a:off x="4144268" y="3326170"/>
            <a:ext cx="1191505" cy="1172855"/>
          </a:xfrm>
          <a:prstGeom prst="smileyFace">
            <a:avLst>
              <a:gd name="adj" fmla="val 4653"/>
            </a:avLst>
          </a:prstGeom>
          <a:gradFill flip="none" rotWithShape="1">
            <a:gsLst>
              <a:gs pos="49000">
                <a:srgbClr val="008000">
                  <a:alpha val="55000"/>
                </a:srgbClr>
              </a:gs>
              <a:gs pos="60000">
                <a:srgbClr val="0000FF">
                  <a:alpha val="48000"/>
                </a:srgbClr>
              </a:gs>
            </a:gsLst>
            <a:lin ang="0" scaled="1"/>
            <a:tileRect/>
          </a:gradFill>
          <a:ln w="9525">
            <a:solidFill>
              <a:srgbClr val="000000"/>
            </a:solidFill>
            <a:round/>
            <a:headEnd/>
            <a:tailEnd/>
          </a:ln>
        </p:spPr>
        <p:txBody>
          <a:bodyPr/>
          <a:lstStyle/>
          <a:p>
            <a:pPr>
              <a:defRPr/>
            </a:pPr>
            <a:endParaRPr lang="en-US"/>
          </a:p>
        </p:txBody>
      </p:sp>
      <p:sp>
        <p:nvSpPr>
          <p:cNvPr id="18" name="AutoShape 37">
            <a:extLst>
              <a:ext uri="{FF2B5EF4-FFF2-40B4-BE49-F238E27FC236}">
                <a16:creationId xmlns:a16="http://schemas.microsoft.com/office/drawing/2014/main" id="{05BBDC7C-88F2-0553-6813-857EC86019C8}"/>
              </a:ext>
            </a:extLst>
          </p:cNvPr>
          <p:cNvSpPr>
            <a:spLocks noChangeArrowheads="1"/>
          </p:cNvSpPr>
          <p:nvPr/>
        </p:nvSpPr>
        <p:spPr bwMode="auto">
          <a:xfrm>
            <a:off x="5443403" y="3402185"/>
            <a:ext cx="1191505" cy="1172855"/>
          </a:xfrm>
          <a:prstGeom prst="smileyFace">
            <a:avLst>
              <a:gd name="adj" fmla="val 4653"/>
            </a:avLst>
          </a:prstGeom>
          <a:gradFill flip="none" rotWithShape="1">
            <a:gsLst>
              <a:gs pos="26000">
                <a:srgbClr val="008000">
                  <a:alpha val="75000"/>
                </a:srgbClr>
              </a:gs>
              <a:gs pos="45000">
                <a:srgbClr val="0000FF">
                  <a:alpha val="55000"/>
                </a:srgbClr>
              </a:gs>
            </a:gsLst>
            <a:lin ang="0" scaled="1"/>
            <a:tileRect/>
          </a:gradFill>
          <a:ln w="9525">
            <a:solidFill>
              <a:srgbClr val="000000"/>
            </a:solidFill>
            <a:round/>
            <a:headEnd/>
            <a:tailEnd/>
          </a:ln>
        </p:spPr>
        <p:txBody>
          <a:bodyPr/>
          <a:lstStyle/>
          <a:p>
            <a:pPr>
              <a:defRPr/>
            </a:pPr>
            <a:endParaRPr lang="en-US"/>
          </a:p>
        </p:txBody>
      </p:sp>
      <p:sp>
        <p:nvSpPr>
          <p:cNvPr id="19" name="AutoShape 37">
            <a:extLst>
              <a:ext uri="{FF2B5EF4-FFF2-40B4-BE49-F238E27FC236}">
                <a16:creationId xmlns:a16="http://schemas.microsoft.com/office/drawing/2014/main" id="{4AE567C4-3E15-1D3D-F887-EE1332D66C4E}"/>
              </a:ext>
            </a:extLst>
          </p:cNvPr>
          <p:cNvSpPr>
            <a:spLocks noChangeArrowheads="1"/>
          </p:cNvSpPr>
          <p:nvPr/>
        </p:nvSpPr>
        <p:spPr bwMode="auto">
          <a:xfrm>
            <a:off x="6659038" y="3402185"/>
            <a:ext cx="1191505" cy="1172855"/>
          </a:xfrm>
          <a:prstGeom prst="smileyFace">
            <a:avLst>
              <a:gd name="adj" fmla="val 4653"/>
            </a:avLst>
          </a:prstGeom>
          <a:gradFill flip="none" rotWithShape="1">
            <a:gsLst>
              <a:gs pos="14000">
                <a:srgbClr val="008000">
                  <a:alpha val="70000"/>
                </a:srgbClr>
              </a:gs>
              <a:gs pos="30000">
                <a:srgbClr val="0000FF">
                  <a:alpha val="48000"/>
                </a:srgbClr>
              </a:gs>
            </a:gsLst>
            <a:lin ang="0" scaled="1"/>
            <a:tileRect/>
          </a:gradFill>
          <a:ln w="9525">
            <a:solidFill>
              <a:srgbClr val="000000"/>
            </a:solidFill>
            <a:round/>
            <a:headEnd/>
            <a:tailEnd/>
          </a:ln>
        </p:spPr>
        <p:txBody>
          <a:bodyPr/>
          <a:lstStyle/>
          <a:p>
            <a:pPr>
              <a:defRPr/>
            </a:pPr>
            <a:endParaRPr lang="en-US"/>
          </a:p>
        </p:txBody>
      </p:sp>
      <p:pic>
        <p:nvPicPr>
          <p:cNvPr id="59411" name="Picture 13" descr="TeachingforBiliteracy_Gradient_Logo_FINAL.eps">
            <a:extLst>
              <a:ext uri="{FF2B5EF4-FFF2-40B4-BE49-F238E27FC236}">
                <a16:creationId xmlns:a16="http://schemas.microsoft.com/office/drawing/2014/main" id="{F7F84B47-6208-07CA-F074-B8004432FC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0325" y="4992688"/>
            <a:ext cx="14033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0082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xit" presetSubtype="10" fill="hold" grpId="1" nodeType="clickEffect">
                                  <p:stCondLst>
                                    <p:cond delay="0"/>
                                  </p:stCondLst>
                                  <p:childTnLst>
                                    <p:animEffect transition="out" filter="blinds(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xit" presetSubtype="10" fill="hold" grpId="1" nodeType="clickEffect">
                                  <p:stCondLst>
                                    <p:cond delay="0"/>
                                  </p:stCondLst>
                                  <p:childTnLst>
                                    <p:animEffect transition="out" filter="blinds(horizontal)">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dissolve">
                                      <p:cBhvr>
                                        <p:cTn id="37" dur="500"/>
                                        <p:tgtEl>
                                          <p:spTgt spid="1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dissolve">
                                      <p:cBhvr>
                                        <p:cTn id="42" dur="500"/>
                                        <p:tgtEl>
                                          <p:spTgt spid="1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9" grpId="0" animBg="1"/>
      <p:bldP spid="9" grpId="1" animBg="1"/>
      <p:bldP spid="16"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4"/>
          <p:cNvSpPr>
            <a:spLocks noChangeArrowheads="1"/>
          </p:cNvSpPr>
          <p:nvPr/>
        </p:nvSpPr>
        <p:spPr bwMode="auto">
          <a:xfrm>
            <a:off x="52158" y="2633354"/>
            <a:ext cx="1307846" cy="1202702"/>
          </a:xfrm>
          <a:prstGeom prst="smileyFace">
            <a:avLst>
              <a:gd name="adj" fmla="val 4653"/>
            </a:avLst>
          </a:prstGeom>
          <a:solidFill>
            <a:srgbClr val="008000">
              <a:alpha val="47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AutoShape 34"/>
          <p:cNvSpPr>
            <a:spLocks noChangeArrowheads="1"/>
          </p:cNvSpPr>
          <p:nvPr/>
        </p:nvSpPr>
        <p:spPr bwMode="auto">
          <a:xfrm>
            <a:off x="7952495" y="2604166"/>
            <a:ext cx="1191505" cy="1202702"/>
          </a:xfrm>
          <a:prstGeom prst="smileyFace">
            <a:avLst>
              <a:gd name="adj" fmla="val 4653"/>
            </a:avLst>
          </a:prstGeom>
          <a:solidFill>
            <a:srgbClr val="3366FF">
              <a:alpha val="35001"/>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AutoShape 37"/>
          <p:cNvSpPr>
            <a:spLocks noChangeArrowheads="1"/>
          </p:cNvSpPr>
          <p:nvPr/>
        </p:nvSpPr>
        <p:spPr bwMode="auto">
          <a:xfrm>
            <a:off x="1489987" y="2618548"/>
            <a:ext cx="1191505" cy="1172855"/>
          </a:xfrm>
          <a:prstGeom prst="smileyFace">
            <a:avLst>
              <a:gd name="adj" fmla="val 4653"/>
            </a:avLst>
          </a:prstGeom>
          <a:gradFill flip="none" rotWithShape="1">
            <a:gsLst>
              <a:gs pos="64000">
                <a:srgbClr val="008000">
                  <a:alpha val="64000"/>
                </a:srgbClr>
              </a:gs>
              <a:gs pos="83000">
                <a:srgbClr val="0000FF">
                  <a:alpha val="51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3" name="Straight Arrow Connector 12"/>
          <p:cNvCxnSpPr/>
          <p:nvPr/>
        </p:nvCxnSpPr>
        <p:spPr>
          <a:xfrm flipV="1">
            <a:off x="457200" y="4226904"/>
            <a:ext cx="8375515" cy="19454"/>
          </a:xfrm>
          <a:prstGeom prst="straightConnector1">
            <a:avLst/>
          </a:prstGeom>
          <a:ln w="120650" cap="rnd">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3" name="TextBox 2"/>
          <p:cNvSpPr txBox="1"/>
          <p:nvPr/>
        </p:nvSpPr>
        <p:spPr>
          <a:xfrm>
            <a:off x="10698480" y="3268980"/>
            <a:ext cx="184731" cy="369332"/>
          </a:xfrm>
          <a:prstGeom prst="rect">
            <a:avLst/>
          </a:prstGeom>
          <a:noFill/>
        </p:spPr>
        <p:txBody>
          <a:bodyPr wrap="none" rtlCol="0">
            <a:spAutoFit/>
          </a:bodyPr>
          <a:lstStyle/>
          <a:p>
            <a:endParaRPr lang="en-US"/>
          </a:p>
        </p:txBody>
      </p:sp>
      <p:sp>
        <p:nvSpPr>
          <p:cNvPr id="16" name="AutoShape 37"/>
          <p:cNvSpPr>
            <a:spLocks noChangeArrowheads="1"/>
          </p:cNvSpPr>
          <p:nvPr/>
        </p:nvSpPr>
        <p:spPr bwMode="auto">
          <a:xfrm>
            <a:off x="2804027" y="2617331"/>
            <a:ext cx="1191505" cy="1172855"/>
          </a:xfrm>
          <a:prstGeom prst="smileyFace">
            <a:avLst>
              <a:gd name="adj" fmla="val 4653"/>
            </a:avLst>
          </a:prstGeom>
          <a:gradFill flip="none" rotWithShape="1">
            <a:gsLst>
              <a:gs pos="55000">
                <a:srgbClr val="008000">
                  <a:alpha val="64000"/>
                </a:srgbClr>
              </a:gs>
              <a:gs pos="69000">
                <a:srgbClr val="0000FF">
                  <a:alpha val="49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AutoShape 37"/>
          <p:cNvSpPr>
            <a:spLocks noChangeArrowheads="1"/>
          </p:cNvSpPr>
          <p:nvPr/>
        </p:nvSpPr>
        <p:spPr bwMode="auto">
          <a:xfrm>
            <a:off x="4049204" y="2567591"/>
            <a:ext cx="1191505" cy="1172855"/>
          </a:xfrm>
          <a:prstGeom prst="smileyFace">
            <a:avLst>
              <a:gd name="adj" fmla="val 4653"/>
            </a:avLst>
          </a:prstGeom>
          <a:gradFill flip="none" rotWithShape="1">
            <a:gsLst>
              <a:gs pos="44000">
                <a:srgbClr val="008000">
                  <a:alpha val="64000"/>
                </a:srgbClr>
              </a:gs>
              <a:gs pos="57000">
                <a:srgbClr val="0000FF">
                  <a:alpha val="47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AutoShape 37"/>
          <p:cNvSpPr>
            <a:spLocks noChangeArrowheads="1"/>
          </p:cNvSpPr>
          <p:nvPr/>
        </p:nvSpPr>
        <p:spPr bwMode="auto">
          <a:xfrm>
            <a:off x="5398302" y="2604166"/>
            <a:ext cx="1191505" cy="1172855"/>
          </a:xfrm>
          <a:prstGeom prst="smileyFace">
            <a:avLst>
              <a:gd name="adj" fmla="val 4653"/>
            </a:avLst>
          </a:prstGeom>
          <a:gradFill flip="none" rotWithShape="1">
            <a:gsLst>
              <a:gs pos="33000">
                <a:srgbClr val="008000">
                  <a:alpha val="64000"/>
                </a:srgbClr>
              </a:gs>
              <a:gs pos="46000">
                <a:srgbClr val="0000FF">
                  <a:alpha val="50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AutoShape 37"/>
          <p:cNvSpPr>
            <a:spLocks noChangeArrowheads="1"/>
          </p:cNvSpPr>
          <p:nvPr/>
        </p:nvSpPr>
        <p:spPr bwMode="auto">
          <a:xfrm>
            <a:off x="6637528" y="2617330"/>
            <a:ext cx="1191505" cy="1172855"/>
          </a:xfrm>
          <a:prstGeom prst="smileyFace">
            <a:avLst>
              <a:gd name="adj" fmla="val 4653"/>
            </a:avLst>
          </a:prstGeom>
          <a:gradFill flip="none" rotWithShape="1">
            <a:gsLst>
              <a:gs pos="23000">
                <a:srgbClr val="008000">
                  <a:alpha val="64000"/>
                </a:srgbClr>
              </a:gs>
              <a:gs pos="38000">
                <a:srgbClr val="0000FF">
                  <a:alpha val="50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Title 1">
            <a:extLst>
              <a:ext uri="{FF2B5EF4-FFF2-40B4-BE49-F238E27FC236}">
                <a16:creationId xmlns:a16="http://schemas.microsoft.com/office/drawing/2014/main" id="{0B2C2F8F-E71B-944F-9142-7D95746DEF14}"/>
              </a:ext>
            </a:extLst>
          </p:cNvPr>
          <p:cNvSpPr txBox="1">
            <a:spLocks/>
          </p:cNvSpPr>
          <p:nvPr/>
        </p:nvSpPr>
        <p:spPr>
          <a:xfrm>
            <a:off x="26079" y="459221"/>
            <a:ext cx="9091842" cy="1143000"/>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en-US" sz="4800" b="1" dirty="0">
                <a:latin typeface="Calibri"/>
                <a:cs typeface="Calibri"/>
              </a:rPr>
              <a:t>Todos son </a:t>
            </a:r>
            <a:r>
              <a:rPr lang="en-US" sz="4800" b="1" dirty="0" err="1">
                <a:latin typeface="Calibri"/>
                <a:cs typeface="Calibri"/>
              </a:rPr>
              <a:t>bilingües</a:t>
            </a:r>
            <a:r>
              <a:rPr lang="en-US" sz="4800" b="1" dirty="0">
                <a:latin typeface="Calibri"/>
                <a:cs typeface="Calibri"/>
              </a:rPr>
              <a:t> </a:t>
            </a:r>
            <a:r>
              <a:rPr lang="en-US" sz="4800" b="1" dirty="0" err="1">
                <a:latin typeface="Calibri"/>
                <a:cs typeface="Calibri"/>
              </a:rPr>
              <a:t>en</a:t>
            </a:r>
            <a:r>
              <a:rPr lang="en-US" sz="4800" b="1" dirty="0">
                <a:latin typeface="Calibri"/>
                <a:cs typeface="Calibri"/>
              </a:rPr>
              <a:t> </a:t>
            </a:r>
            <a:r>
              <a:rPr lang="en-US" sz="4800" b="1" dirty="0" err="1">
                <a:latin typeface="Calibri"/>
                <a:cs typeface="Calibri"/>
              </a:rPr>
              <a:t>desarollo</a:t>
            </a:r>
            <a:endParaRPr lang="en-US" sz="4800" b="1" dirty="0">
              <a:solidFill>
                <a:srgbClr val="FF0000"/>
              </a:solidFill>
              <a:latin typeface="Calibri"/>
              <a:cs typeface="Calibri"/>
            </a:endParaRPr>
          </a:p>
        </p:txBody>
      </p:sp>
      <p:sp>
        <p:nvSpPr>
          <p:cNvPr id="15" name="Footer Placeholder 2">
            <a:extLst>
              <a:ext uri="{FF2B5EF4-FFF2-40B4-BE49-F238E27FC236}">
                <a16:creationId xmlns:a16="http://schemas.microsoft.com/office/drawing/2014/main" id="{5DB137FE-FBF7-6D4F-BEBD-6E3B70B34D23}"/>
              </a:ext>
            </a:extLst>
          </p:cNvPr>
          <p:cNvSpPr txBox="1">
            <a:spLocks/>
          </p:cNvSpPr>
          <p:nvPr/>
        </p:nvSpPr>
        <p:spPr>
          <a:xfrm>
            <a:off x="0" y="6677027"/>
            <a:ext cx="552199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 Teaching for Biliteracy, LLC</a:t>
            </a:r>
          </a:p>
        </p:txBody>
      </p:sp>
    </p:spTree>
    <p:extLst>
      <p:ext uri="{BB962C8B-B14F-4D97-AF65-F5344CB8AC3E}">
        <p14:creationId xmlns:p14="http://schemas.microsoft.com/office/powerpoint/2010/main" val="22954810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96152-713F-41B3-B17D-698270D82DDE}"/>
            </a:ext>
          </a:extLst>
        </p:cNvPr>
        <p:cNvGrpSpPr/>
        <p:nvPr/>
      </p:nvGrpSpPr>
      <p:grpSpPr>
        <a:xfrm>
          <a:off x="0" y="0"/>
          <a:ext cx="0" cy="0"/>
          <a:chOff x="0" y="0"/>
          <a:chExt cx="0" cy="0"/>
        </a:xfrm>
      </p:grpSpPr>
      <p:sp>
        <p:nvSpPr>
          <p:cNvPr id="7" name="AutoShape 34">
            <a:extLst>
              <a:ext uri="{FF2B5EF4-FFF2-40B4-BE49-F238E27FC236}">
                <a16:creationId xmlns:a16="http://schemas.microsoft.com/office/drawing/2014/main" id="{7342C8BD-0210-5F48-751B-77558A5FAF61}"/>
              </a:ext>
            </a:extLst>
          </p:cNvPr>
          <p:cNvSpPr>
            <a:spLocks noChangeArrowheads="1"/>
          </p:cNvSpPr>
          <p:nvPr/>
        </p:nvSpPr>
        <p:spPr bwMode="auto">
          <a:xfrm>
            <a:off x="52158" y="2633354"/>
            <a:ext cx="1307846" cy="1202702"/>
          </a:xfrm>
          <a:prstGeom prst="smileyFace">
            <a:avLst>
              <a:gd name="adj" fmla="val 4653"/>
            </a:avLst>
          </a:prstGeom>
          <a:solidFill>
            <a:srgbClr val="008000">
              <a:alpha val="47000"/>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AutoShape 34">
            <a:extLst>
              <a:ext uri="{FF2B5EF4-FFF2-40B4-BE49-F238E27FC236}">
                <a16:creationId xmlns:a16="http://schemas.microsoft.com/office/drawing/2014/main" id="{5AE7A566-AAA7-6F58-8715-D04E4011E769}"/>
              </a:ext>
            </a:extLst>
          </p:cNvPr>
          <p:cNvSpPr>
            <a:spLocks noChangeArrowheads="1"/>
          </p:cNvSpPr>
          <p:nvPr/>
        </p:nvSpPr>
        <p:spPr bwMode="auto">
          <a:xfrm>
            <a:off x="7952495" y="2604166"/>
            <a:ext cx="1191505" cy="1202702"/>
          </a:xfrm>
          <a:prstGeom prst="smileyFace">
            <a:avLst>
              <a:gd name="adj" fmla="val 4653"/>
            </a:avLst>
          </a:prstGeom>
          <a:solidFill>
            <a:srgbClr val="3366FF">
              <a:alpha val="35001"/>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AutoShape 37">
            <a:extLst>
              <a:ext uri="{FF2B5EF4-FFF2-40B4-BE49-F238E27FC236}">
                <a16:creationId xmlns:a16="http://schemas.microsoft.com/office/drawing/2014/main" id="{54336B70-071A-D002-4D24-B184502E865B}"/>
              </a:ext>
            </a:extLst>
          </p:cNvPr>
          <p:cNvSpPr>
            <a:spLocks noChangeArrowheads="1"/>
          </p:cNvSpPr>
          <p:nvPr/>
        </p:nvSpPr>
        <p:spPr bwMode="auto">
          <a:xfrm>
            <a:off x="1489987" y="2618548"/>
            <a:ext cx="1191505" cy="1172855"/>
          </a:xfrm>
          <a:prstGeom prst="smileyFace">
            <a:avLst>
              <a:gd name="adj" fmla="val 4653"/>
            </a:avLst>
          </a:prstGeom>
          <a:gradFill flip="none" rotWithShape="1">
            <a:gsLst>
              <a:gs pos="64000">
                <a:srgbClr val="008000">
                  <a:alpha val="64000"/>
                </a:srgbClr>
              </a:gs>
              <a:gs pos="83000">
                <a:srgbClr val="0000FF">
                  <a:alpha val="51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cxnSp>
        <p:nvCxnSpPr>
          <p:cNvPr id="13" name="Straight Arrow Connector 12">
            <a:extLst>
              <a:ext uri="{FF2B5EF4-FFF2-40B4-BE49-F238E27FC236}">
                <a16:creationId xmlns:a16="http://schemas.microsoft.com/office/drawing/2014/main" id="{D170A615-B845-8D58-CF86-E3B1DE43750F}"/>
              </a:ext>
            </a:extLst>
          </p:cNvPr>
          <p:cNvCxnSpPr/>
          <p:nvPr/>
        </p:nvCxnSpPr>
        <p:spPr>
          <a:xfrm flipV="1">
            <a:off x="457200" y="4226904"/>
            <a:ext cx="8375515" cy="19454"/>
          </a:xfrm>
          <a:prstGeom prst="straightConnector1">
            <a:avLst/>
          </a:prstGeom>
          <a:ln w="120650" cap="rnd">
            <a:solidFill>
              <a:schemeClr val="tx1"/>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01F047CE-9578-41A9-254C-998FAAD7C450}"/>
              </a:ext>
            </a:extLst>
          </p:cNvPr>
          <p:cNvSpPr txBox="1"/>
          <p:nvPr/>
        </p:nvSpPr>
        <p:spPr>
          <a:xfrm>
            <a:off x="10698480" y="3268980"/>
            <a:ext cx="184731" cy="369332"/>
          </a:xfrm>
          <a:prstGeom prst="rect">
            <a:avLst/>
          </a:prstGeom>
          <a:noFill/>
        </p:spPr>
        <p:txBody>
          <a:bodyPr wrap="none" rtlCol="0">
            <a:spAutoFit/>
          </a:bodyPr>
          <a:lstStyle/>
          <a:p>
            <a:endParaRPr lang="en-US"/>
          </a:p>
        </p:txBody>
      </p:sp>
      <p:sp>
        <p:nvSpPr>
          <p:cNvPr id="16" name="AutoShape 37">
            <a:extLst>
              <a:ext uri="{FF2B5EF4-FFF2-40B4-BE49-F238E27FC236}">
                <a16:creationId xmlns:a16="http://schemas.microsoft.com/office/drawing/2014/main" id="{B0182383-FEAD-189C-7FC8-E42D0A73CBEE}"/>
              </a:ext>
            </a:extLst>
          </p:cNvPr>
          <p:cNvSpPr>
            <a:spLocks noChangeArrowheads="1"/>
          </p:cNvSpPr>
          <p:nvPr/>
        </p:nvSpPr>
        <p:spPr bwMode="auto">
          <a:xfrm>
            <a:off x="2804027" y="2617331"/>
            <a:ext cx="1191505" cy="1172855"/>
          </a:xfrm>
          <a:prstGeom prst="smileyFace">
            <a:avLst>
              <a:gd name="adj" fmla="val 4653"/>
            </a:avLst>
          </a:prstGeom>
          <a:gradFill flip="none" rotWithShape="1">
            <a:gsLst>
              <a:gs pos="55000">
                <a:srgbClr val="008000">
                  <a:alpha val="64000"/>
                </a:srgbClr>
              </a:gs>
              <a:gs pos="69000">
                <a:srgbClr val="0000FF">
                  <a:alpha val="49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AutoShape 37">
            <a:extLst>
              <a:ext uri="{FF2B5EF4-FFF2-40B4-BE49-F238E27FC236}">
                <a16:creationId xmlns:a16="http://schemas.microsoft.com/office/drawing/2014/main" id="{9D16DB0E-98DB-622B-9DA5-079EF8A5C58D}"/>
              </a:ext>
            </a:extLst>
          </p:cNvPr>
          <p:cNvSpPr>
            <a:spLocks noChangeArrowheads="1"/>
          </p:cNvSpPr>
          <p:nvPr/>
        </p:nvSpPr>
        <p:spPr bwMode="auto">
          <a:xfrm>
            <a:off x="4049204" y="2567591"/>
            <a:ext cx="1191505" cy="1172855"/>
          </a:xfrm>
          <a:prstGeom prst="smileyFace">
            <a:avLst>
              <a:gd name="adj" fmla="val 4653"/>
            </a:avLst>
          </a:prstGeom>
          <a:gradFill flip="none" rotWithShape="1">
            <a:gsLst>
              <a:gs pos="44000">
                <a:srgbClr val="008000">
                  <a:alpha val="64000"/>
                </a:srgbClr>
              </a:gs>
              <a:gs pos="57000">
                <a:srgbClr val="0000FF">
                  <a:alpha val="47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AutoShape 37">
            <a:extLst>
              <a:ext uri="{FF2B5EF4-FFF2-40B4-BE49-F238E27FC236}">
                <a16:creationId xmlns:a16="http://schemas.microsoft.com/office/drawing/2014/main" id="{23DB620F-0705-7659-1E51-5C0ABEE660CB}"/>
              </a:ext>
            </a:extLst>
          </p:cNvPr>
          <p:cNvSpPr>
            <a:spLocks noChangeArrowheads="1"/>
          </p:cNvSpPr>
          <p:nvPr/>
        </p:nvSpPr>
        <p:spPr bwMode="auto">
          <a:xfrm>
            <a:off x="5398302" y="2604166"/>
            <a:ext cx="1191505" cy="1172855"/>
          </a:xfrm>
          <a:prstGeom prst="smileyFace">
            <a:avLst>
              <a:gd name="adj" fmla="val 4653"/>
            </a:avLst>
          </a:prstGeom>
          <a:gradFill flip="none" rotWithShape="1">
            <a:gsLst>
              <a:gs pos="33000">
                <a:srgbClr val="008000">
                  <a:alpha val="64000"/>
                </a:srgbClr>
              </a:gs>
              <a:gs pos="46000">
                <a:srgbClr val="0000FF">
                  <a:alpha val="50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AutoShape 37">
            <a:extLst>
              <a:ext uri="{FF2B5EF4-FFF2-40B4-BE49-F238E27FC236}">
                <a16:creationId xmlns:a16="http://schemas.microsoft.com/office/drawing/2014/main" id="{BF245DF5-005B-89A0-1E20-F611E6664C92}"/>
              </a:ext>
            </a:extLst>
          </p:cNvPr>
          <p:cNvSpPr>
            <a:spLocks noChangeArrowheads="1"/>
          </p:cNvSpPr>
          <p:nvPr/>
        </p:nvSpPr>
        <p:spPr bwMode="auto">
          <a:xfrm>
            <a:off x="6637528" y="2617330"/>
            <a:ext cx="1191505" cy="1172855"/>
          </a:xfrm>
          <a:prstGeom prst="smileyFace">
            <a:avLst>
              <a:gd name="adj" fmla="val 4653"/>
            </a:avLst>
          </a:prstGeom>
          <a:gradFill flip="none" rotWithShape="1">
            <a:gsLst>
              <a:gs pos="23000">
                <a:srgbClr val="008000">
                  <a:alpha val="64000"/>
                </a:srgbClr>
              </a:gs>
              <a:gs pos="38000">
                <a:srgbClr val="0000FF">
                  <a:alpha val="50000"/>
                </a:srgbClr>
              </a:gs>
            </a:gsLst>
            <a:lin ang="0" scaled="1"/>
            <a:tileRect/>
          </a:gra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Title 1">
            <a:extLst>
              <a:ext uri="{FF2B5EF4-FFF2-40B4-BE49-F238E27FC236}">
                <a16:creationId xmlns:a16="http://schemas.microsoft.com/office/drawing/2014/main" id="{9284668A-C4AC-149B-4F38-017429281A95}"/>
              </a:ext>
            </a:extLst>
          </p:cNvPr>
          <p:cNvSpPr txBox="1">
            <a:spLocks/>
          </p:cNvSpPr>
          <p:nvPr/>
        </p:nvSpPr>
        <p:spPr>
          <a:xfrm>
            <a:off x="26079" y="82430"/>
            <a:ext cx="9091842" cy="1143000"/>
          </a:xfrm>
          <a:prstGeom prst="rect">
            <a:avLst/>
          </a:prstGeom>
        </p:spPr>
        <p:txBody>
          <a:bodyPr>
            <a:noAutofit/>
          </a:bodyPr>
          <a:lstStyle>
            <a:lvl1pPr algn="ctr" defTabSz="457200" rtl="0" eaLnBrk="0" fontAlgn="base" hangingPunct="0">
              <a:spcBef>
                <a:spcPct val="0"/>
              </a:spcBef>
              <a:spcAft>
                <a:spcPct val="0"/>
              </a:spcAft>
              <a:defRPr sz="4400" kern="1200">
                <a:solidFill>
                  <a:schemeClr val="tx1"/>
                </a:solidFill>
                <a:latin typeface="+mj-lt"/>
                <a:ea typeface="ＭＳ Ｐゴシック" charset="0"/>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a:lstStyle>
          <a:p>
            <a:r>
              <a:rPr lang="en-US" b="1" dirty="0">
                <a:latin typeface="Calibri"/>
                <a:cs typeface="Calibri"/>
              </a:rPr>
              <a:t>Al </a:t>
            </a:r>
            <a:r>
              <a:rPr lang="en-US" b="1" dirty="0" err="1">
                <a:latin typeface="Calibri"/>
                <a:cs typeface="Calibri"/>
              </a:rPr>
              <a:t>desarrollar</a:t>
            </a:r>
            <a:r>
              <a:rPr lang="en-US" b="1" dirty="0">
                <a:latin typeface="Calibri"/>
                <a:cs typeface="Calibri"/>
              </a:rPr>
              <a:t> sus </a:t>
            </a:r>
            <a:r>
              <a:rPr lang="en-US" b="1" dirty="0" err="1">
                <a:latin typeface="Calibri"/>
                <a:cs typeface="Calibri"/>
              </a:rPr>
              <a:t>lenguajes</a:t>
            </a:r>
            <a:endParaRPr lang="en-US" b="1" dirty="0">
              <a:latin typeface="Calibri"/>
              <a:cs typeface="Calibri"/>
            </a:endParaRPr>
          </a:p>
          <a:p>
            <a:r>
              <a:rPr lang="en-US" b="1" dirty="0" err="1">
                <a:latin typeface="Calibri"/>
                <a:cs typeface="Calibri"/>
              </a:rPr>
              <a:t>utilizarán</a:t>
            </a:r>
            <a:r>
              <a:rPr lang="en-US" b="1" dirty="0">
                <a:latin typeface="Calibri"/>
                <a:cs typeface="Calibri"/>
              </a:rPr>
              <a:t> </a:t>
            </a:r>
            <a:r>
              <a:rPr lang="en-US" b="1" dirty="0" err="1">
                <a:latin typeface="Calibri"/>
                <a:cs typeface="Calibri"/>
              </a:rPr>
              <a:t>el</a:t>
            </a:r>
            <a:r>
              <a:rPr lang="en-US" b="1" dirty="0">
                <a:latin typeface="Calibri"/>
                <a:cs typeface="Calibri"/>
              </a:rPr>
              <a:t> </a:t>
            </a:r>
            <a:r>
              <a:rPr lang="en-US" b="1" dirty="0" err="1">
                <a:latin typeface="Calibri"/>
                <a:cs typeface="Calibri"/>
              </a:rPr>
              <a:t>translenguaje</a:t>
            </a:r>
            <a:endParaRPr lang="en-US" b="1" dirty="0">
              <a:latin typeface="Calibri"/>
              <a:cs typeface="Calibri"/>
            </a:endParaRPr>
          </a:p>
        </p:txBody>
      </p:sp>
      <p:sp>
        <p:nvSpPr>
          <p:cNvPr id="15" name="Footer Placeholder 2">
            <a:extLst>
              <a:ext uri="{FF2B5EF4-FFF2-40B4-BE49-F238E27FC236}">
                <a16:creationId xmlns:a16="http://schemas.microsoft.com/office/drawing/2014/main" id="{BB509DD7-191C-B402-E63F-939D4214997D}"/>
              </a:ext>
            </a:extLst>
          </p:cNvPr>
          <p:cNvSpPr txBox="1">
            <a:spLocks/>
          </p:cNvSpPr>
          <p:nvPr/>
        </p:nvSpPr>
        <p:spPr>
          <a:xfrm>
            <a:off x="0" y="6677027"/>
            <a:ext cx="552199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 Teaching for Biliteracy, LLC</a:t>
            </a:r>
          </a:p>
        </p:txBody>
      </p:sp>
    </p:spTree>
    <p:extLst>
      <p:ext uri="{BB962C8B-B14F-4D97-AF65-F5344CB8AC3E}">
        <p14:creationId xmlns:p14="http://schemas.microsoft.com/office/powerpoint/2010/main" val="4644581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98480" y="3268980"/>
            <a:ext cx="184731" cy="369332"/>
          </a:xfrm>
          <a:prstGeom prst="rect">
            <a:avLst/>
          </a:prstGeom>
          <a:noFill/>
        </p:spPr>
        <p:txBody>
          <a:bodyPr wrap="none" rtlCol="0">
            <a:spAutoFit/>
          </a:bodyPr>
          <a:lstStyle/>
          <a:p>
            <a:endParaRPr lang="en-US"/>
          </a:p>
        </p:txBody>
      </p:sp>
      <p:sp>
        <p:nvSpPr>
          <p:cNvPr id="6" name="Content Placeholder 2"/>
          <p:cNvSpPr txBox="1">
            <a:spLocks/>
          </p:cNvSpPr>
          <p:nvPr/>
        </p:nvSpPr>
        <p:spPr>
          <a:xfrm>
            <a:off x="156117" y="2430965"/>
            <a:ext cx="8835483" cy="4053447"/>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endParaRPr lang="en-US" sz="1200" dirty="0"/>
          </a:p>
          <a:p>
            <a:pPr>
              <a:buFont typeface="Arial"/>
              <a:buNone/>
            </a:pPr>
            <a:endParaRPr lang="en-US" sz="1100" dirty="0"/>
          </a:p>
        </p:txBody>
      </p:sp>
      <p:sp>
        <p:nvSpPr>
          <p:cNvPr id="5" name="Shape 300"/>
          <p:cNvSpPr txBox="1"/>
          <p:nvPr/>
        </p:nvSpPr>
        <p:spPr>
          <a:xfrm>
            <a:off x="110363" y="1538167"/>
            <a:ext cx="8991600" cy="3364870"/>
          </a:xfrm>
          <a:prstGeom prst="rect">
            <a:avLst/>
          </a:prstGeom>
          <a:noFill/>
          <a:ln>
            <a:noFill/>
          </a:ln>
        </p:spPr>
        <p:txBody>
          <a:bodyPr lIns="91425" tIns="91425" rIns="91425" bIns="91425" anchor="t" anchorCtr="0">
            <a:noAutofit/>
          </a:bodyPr>
          <a:lstStyle/>
          <a:p>
            <a:pPr lvl="0">
              <a:buClr>
                <a:schemeClr val="dk1"/>
              </a:buClr>
              <a:buSzPct val="45833"/>
            </a:pPr>
            <a:r>
              <a:rPr lang="en-US" sz="4800" dirty="0"/>
              <a:t>Spanish dominant, native language, first language, L1, and Spanish speaker -  limit our view of students’ linguistic development</a:t>
            </a:r>
            <a:endParaRPr lang="en" sz="4800" dirty="0">
              <a:solidFill>
                <a:schemeClr val="dk1"/>
              </a:solidFill>
              <a:ea typeface="Josefin Sans"/>
              <a:cs typeface="Josefin Sans"/>
              <a:sym typeface="Josefin Sans"/>
            </a:endParaRPr>
          </a:p>
        </p:txBody>
      </p:sp>
      <p:sp>
        <p:nvSpPr>
          <p:cNvPr id="7" name="Shape 300"/>
          <p:cNvSpPr txBox="1"/>
          <p:nvPr/>
        </p:nvSpPr>
        <p:spPr>
          <a:xfrm>
            <a:off x="-152400" y="4637506"/>
            <a:ext cx="9144000" cy="2049026"/>
          </a:xfrm>
          <a:prstGeom prst="rect">
            <a:avLst/>
          </a:prstGeom>
          <a:noFill/>
          <a:ln>
            <a:noFill/>
          </a:ln>
        </p:spPr>
        <p:txBody>
          <a:bodyPr lIns="91425" tIns="91425" rIns="91425" bIns="91425" anchor="t" anchorCtr="0">
            <a:noAutofit/>
          </a:bodyPr>
          <a:lstStyle/>
          <a:p>
            <a:pPr lvl="0" algn="r">
              <a:buClr>
                <a:schemeClr val="dk1"/>
              </a:buClr>
              <a:buSzPct val="45833"/>
            </a:pPr>
            <a:r>
              <a:rPr lang="en-US" sz="4000" b="1" dirty="0"/>
              <a:t>- </a:t>
            </a:r>
            <a:r>
              <a:rPr lang="en-US" sz="4000" dirty="0"/>
              <a:t>Palmer, Cervantes-Soon, Heiman, 2017; Garcia, 2009 </a:t>
            </a:r>
          </a:p>
          <a:p>
            <a:pPr marL="571500" lvl="0" indent="-571500" algn="r">
              <a:buClr>
                <a:schemeClr val="dk1"/>
              </a:buClr>
              <a:buSzPct val="45833"/>
              <a:buFontTx/>
              <a:buChar char="-"/>
            </a:pPr>
            <a:endParaRPr lang="en" sz="4000" dirty="0">
              <a:solidFill>
                <a:schemeClr val="dk1"/>
              </a:solidFill>
              <a:ea typeface="Josefin Sans"/>
              <a:cs typeface="Josefin Sans"/>
              <a:sym typeface="Josefin Sans"/>
            </a:endParaRPr>
          </a:p>
        </p:txBody>
      </p:sp>
      <p:sp>
        <p:nvSpPr>
          <p:cNvPr id="8" name="Title 1">
            <a:extLst>
              <a:ext uri="{FF2B5EF4-FFF2-40B4-BE49-F238E27FC236}">
                <a16:creationId xmlns:a16="http://schemas.microsoft.com/office/drawing/2014/main" id="{7A639F41-12ED-BE4E-8731-E16B2160E438}"/>
              </a:ext>
            </a:extLst>
          </p:cNvPr>
          <p:cNvSpPr txBox="1">
            <a:spLocks/>
          </p:cNvSpPr>
          <p:nvPr/>
        </p:nvSpPr>
        <p:spPr>
          <a:xfrm>
            <a:off x="457200" y="354409"/>
            <a:ext cx="8229600" cy="1143000"/>
          </a:xfrm>
          <a:prstGeom prst="rect">
            <a:avLst/>
          </a:prstGeom>
        </p:spPr>
        <p:txBody>
          <a:bodyP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b="1" dirty="0" err="1">
                <a:solidFill>
                  <a:srgbClr val="FF0000"/>
                </a:solidFill>
              </a:rPr>
              <a:t>Fomentando</a:t>
            </a:r>
            <a:r>
              <a:rPr lang="en-US" b="1" dirty="0">
                <a:solidFill>
                  <a:srgbClr val="FF0000"/>
                </a:solidFill>
              </a:rPr>
              <a:t> la </a:t>
            </a:r>
            <a:r>
              <a:rPr lang="en-US" b="1" dirty="0" err="1">
                <a:solidFill>
                  <a:srgbClr val="FF0000"/>
                </a:solidFill>
              </a:rPr>
              <a:t>identidad</a:t>
            </a:r>
            <a:r>
              <a:rPr lang="en-US" b="1" dirty="0">
                <a:solidFill>
                  <a:srgbClr val="FF0000"/>
                </a:solidFill>
              </a:rPr>
              <a:t> </a:t>
            </a:r>
            <a:r>
              <a:rPr lang="en-US" b="1" dirty="0" err="1">
                <a:solidFill>
                  <a:srgbClr val="FF0000"/>
                </a:solidFill>
              </a:rPr>
              <a:t>bilingüe</a:t>
            </a:r>
            <a:r>
              <a:rPr lang="en-US" b="1" dirty="0">
                <a:solidFill>
                  <a:srgbClr val="FF0000"/>
                </a:solidFill>
              </a:rPr>
              <a:t>…</a:t>
            </a:r>
          </a:p>
        </p:txBody>
      </p:sp>
    </p:spTree>
    <p:extLst>
      <p:ext uri="{BB962C8B-B14F-4D97-AF65-F5344CB8AC3E}">
        <p14:creationId xmlns:p14="http://schemas.microsoft.com/office/powerpoint/2010/main" val="49188566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165723"/>
            <a:ext cx="8229600" cy="1143000"/>
          </a:xfrm>
          <a:prstGeom prst="rect">
            <a:avLst/>
          </a:prstGeom>
        </p:spPr>
        <p:txBody>
          <a:bodyP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b="1" dirty="0">
                <a:solidFill>
                  <a:srgbClr val="FF0000"/>
                </a:solidFill>
              </a:rPr>
              <a:t>Identidad </a:t>
            </a:r>
            <a:r>
              <a:rPr lang="en-US" b="1" dirty="0" err="1">
                <a:solidFill>
                  <a:srgbClr val="FF0000"/>
                </a:solidFill>
              </a:rPr>
              <a:t>bilingüe</a:t>
            </a:r>
            <a:endParaRPr lang="en-US" b="1" dirty="0">
              <a:solidFill>
                <a:srgbClr val="FF0000"/>
              </a:solidFill>
            </a:endParaRPr>
          </a:p>
        </p:txBody>
      </p:sp>
      <p:sp>
        <p:nvSpPr>
          <p:cNvPr id="3" name="Content Placeholder 2"/>
          <p:cNvSpPr txBox="1">
            <a:spLocks/>
          </p:cNvSpPr>
          <p:nvPr/>
        </p:nvSpPr>
        <p:spPr bwMode="auto">
          <a:xfrm>
            <a:off x="0" y="869798"/>
            <a:ext cx="9144000" cy="5876692"/>
          </a:xfrm>
          <a:prstGeom prst="rect">
            <a:avLst/>
          </a:prstGeom>
          <a:solidFill>
            <a:schemeClr val="bg1"/>
          </a:solidFill>
        </p:spPr>
        <p:txBody>
          <a:bodyPr vert="horz" wrap="square" lIns="91440" tIns="45720" rIns="91440" bIns="45720"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ja-JP" sz="4400" dirty="0"/>
              <a:t>Nos </a:t>
            </a:r>
            <a:r>
              <a:rPr lang="en-US" altLang="ja-JP" sz="4400" dirty="0" err="1"/>
              <a:t>referemios</a:t>
            </a:r>
            <a:r>
              <a:rPr lang="en-US" altLang="ja-JP" sz="4400" dirty="0"/>
              <a:t> a </a:t>
            </a:r>
            <a:r>
              <a:rPr lang="en-US" altLang="ja-JP" sz="4400" dirty="0" err="1"/>
              <a:t>los</a:t>
            </a:r>
            <a:r>
              <a:rPr lang="en-US" altLang="ja-JP" sz="4400" dirty="0"/>
              <a:t> </a:t>
            </a:r>
            <a:r>
              <a:rPr lang="en-US" altLang="ja-JP" sz="4400" dirty="0" err="1"/>
              <a:t>estudiantes</a:t>
            </a:r>
            <a:r>
              <a:rPr lang="en-US" altLang="ja-JP" sz="4400" dirty="0"/>
              <a:t> </a:t>
            </a:r>
            <a:r>
              <a:rPr lang="en-US" altLang="ja-JP" sz="4400" dirty="0" err="1"/>
              <a:t>como</a:t>
            </a:r>
            <a:endParaRPr lang="en-US" altLang="ja-JP" sz="4400" dirty="0"/>
          </a:p>
          <a:p>
            <a:pPr lvl="1"/>
            <a:r>
              <a:rPr lang="en-US" altLang="ja-JP" sz="4400" dirty="0"/>
              <a:t> </a:t>
            </a:r>
            <a:r>
              <a:rPr lang="en-US" altLang="ja-JP" sz="4400" dirty="0" err="1"/>
              <a:t>lectores</a:t>
            </a:r>
            <a:endParaRPr lang="en-US" altLang="ja-JP" sz="4400" b="1" dirty="0">
              <a:ea typeface="ＭＳ Ｐゴシック" charset="-128"/>
            </a:endParaRPr>
          </a:p>
          <a:p>
            <a:pPr lvl="1"/>
            <a:r>
              <a:rPr lang="en-US" altLang="x-none" sz="4000" b="1" dirty="0">
                <a:ea typeface="ＭＳ Ｐゴシック" charset="-128"/>
              </a:rPr>
              <a:t> </a:t>
            </a:r>
            <a:r>
              <a:rPr lang="en-US" altLang="x-none" sz="4400" dirty="0" err="1">
                <a:ea typeface="ＭＳ Ｐゴシック" charset="-128"/>
              </a:rPr>
              <a:t>escritores</a:t>
            </a:r>
            <a:endParaRPr lang="en-US" altLang="x-none" sz="4400" dirty="0">
              <a:ea typeface="ＭＳ Ｐゴシック" charset="-128"/>
            </a:endParaRPr>
          </a:p>
          <a:p>
            <a:pPr lvl="1"/>
            <a:r>
              <a:rPr lang="en-US" altLang="x-none" sz="4400" dirty="0">
                <a:ea typeface="ＭＳ Ｐゴシック" charset="-128"/>
              </a:rPr>
              <a:t> </a:t>
            </a:r>
            <a:r>
              <a:rPr lang="en-US" altLang="x-none" sz="4400" dirty="0" err="1">
                <a:ea typeface="ＭＳ Ｐゴシック" charset="-128"/>
              </a:rPr>
              <a:t>investigadores</a:t>
            </a:r>
            <a:r>
              <a:rPr lang="en-US" altLang="x-none" sz="4400" dirty="0">
                <a:ea typeface="ＭＳ Ｐゴシック" charset="-128"/>
              </a:rPr>
              <a:t> (</a:t>
            </a:r>
            <a:r>
              <a:rPr lang="en-US" altLang="x-none" sz="4400" dirty="0" err="1">
                <a:ea typeface="ＭＳ Ｐゴシック" charset="-128"/>
              </a:rPr>
              <a:t>científicos</a:t>
            </a:r>
            <a:r>
              <a:rPr lang="en-US" altLang="x-none" sz="4400" dirty="0">
                <a:ea typeface="ＭＳ Ｐゴシック" charset="-128"/>
              </a:rPr>
              <a:t>,    </a:t>
            </a:r>
            <a:r>
              <a:rPr lang="en-US" altLang="x-none" sz="4400" dirty="0" err="1">
                <a:ea typeface="ＭＳ Ｐゴシック" charset="-128"/>
              </a:rPr>
              <a:t>historiadores</a:t>
            </a:r>
            <a:r>
              <a:rPr lang="en-US" altLang="x-none" sz="4400" dirty="0">
                <a:ea typeface="ＭＳ Ｐゴシック" charset="-128"/>
              </a:rPr>
              <a:t>, </a:t>
            </a:r>
            <a:r>
              <a:rPr lang="en-US" altLang="x-none" sz="4400" dirty="0" err="1">
                <a:ea typeface="ＭＳ Ｐゴシック" charset="-128"/>
              </a:rPr>
              <a:t>matemáticos</a:t>
            </a:r>
            <a:r>
              <a:rPr lang="en-US" altLang="x-none" sz="4400" dirty="0">
                <a:ea typeface="ＭＳ Ｐゴシック" charset="-128"/>
              </a:rPr>
              <a:t>)</a:t>
            </a:r>
          </a:p>
          <a:p>
            <a:pPr lvl="1"/>
            <a:r>
              <a:rPr lang="en-US" altLang="x-none" sz="4400" dirty="0">
                <a:ea typeface="ＭＳ Ｐゴシック" charset="-128"/>
              </a:rPr>
              <a:t> </a:t>
            </a:r>
            <a:r>
              <a:rPr lang="en-US" altLang="x-none" sz="4400" dirty="0" err="1">
                <a:ea typeface="ＭＳ Ｐゴシック" charset="-128"/>
              </a:rPr>
              <a:t>bilingües</a:t>
            </a:r>
            <a:endParaRPr lang="en-US" altLang="x-none" sz="4400" dirty="0">
              <a:ea typeface="ＭＳ Ｐゴシック" charset="-128"/>
            </a:endParaRPr>
          </a:p>
        </p:txBody>
      </p:sp>
    </p:spTree>
    <p:extLst>
      <p:ext uri="{BB962C8B-B14F-4D97-AF65-F5344CB8AC3E}">
        <p14:creationId xmlns:p14="http://schemas.microsoft.com/office/powerpoint/2010/main" val="187345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achingforBiliteracy_Gradient_Logo_FINAL.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528" y="1208537"/>
            <a:ext cx="1440466" cy="1745768"/>
          </a:xfrm>
          <a:prstGeom prst="rect">
            <a:avLst/>
          </a:prstGeom>
        </p:spPr>
      </p:pic>
      <p:sp>
        <p:nvSpPr>
          <p:cNvPr id="9" name="Footer Placeholder 2">
            <a:extLst>
              <a:ext uri="{FF2B5EF4-FFF2-40B4-BE49-F238E27FC236}">
                <a16:creationId xmlns:a16="http://schemas.microsoft.com/office/drawing/2014/main" id="{4C37ED3D-2C85-5F44-AACD-42011EAF9EFE}"/>
              </a:ext>
            </a:extLst>
          </p:cNvPr>
          <p:cNvSpPr txBox="1">
            <a:spLocks/>
          </p:cNvSpPr>
          <p:nvPr/>
        </p:nvSpPr>
        <p:spPr>
          <a:xfrm>
            <a:off x="0" y="6677027"/>
            <a:ext cx="552199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000" dirty="0"/>
              <a:t>© Teaching for Biliteracy, LLC</a:t>
            </a:r>
          </a:p>
        </p:txBody>
      </p:sp>
      <p:sp>
        <p:nvSpPr>
          <p:cNvPr id="10" name="TextBox 9">
            <a:extLst>
              <a:ext uri="{FF2B5EF4-FFF2-40B4-BE49-F238E27FC236}">
                <a16:creationId xmlns:a16="http://schemas.microsoft.com/office/drawing/2014/main" id="{0C9E7852-9F1A-864C-92B3-D755F3E707E1}"/>
              </a:ext>
            </a:extLst>
          </p:cNvPr>
          <p:cNvSpPr txBox="1"/>
          <p:nvPr/>
        </p:nvSpPr>
        <p:spPr>
          <a:xfrm>
            <a:off x="-1" y="233354"/>
            <a:ext cx="9144000" cy="923330"/>
          </a:xfrm>
          <a:prstGeom prst="rect">
            <a:avLst/>
          </a:prstGeom>
          <a:noFill/>
        </p:spPr>
        <p:txBody>
          <a:bodyPr wrap="square" rtlCol="0">
            <a:spAutoFit/>
          </a:bodyPr>
          <a:lstStyle/>
          <a:p>
            <a:pPr algn="ctr"/>
            <a:r>
              <a:rPr lang="en-US" sz="5400" dirty="0">
                <a:latin typeface="Calibri"/>
                <a:cs typeface="Calibri"/>
              </a:rPr>
              <a:t>Si </a:t>
            </a:r>
            <a:r>
              <a:rPr lang="en-US" sz="5400" dirty="0" err="1">
                <a:latin typeface="Calibri"/>
                <a:cs typeface="Calibri"/>
              </a:rPr>
              <a:t>esta</a:t>
            </a:r>
            <a:r>
              <a:rPr lang="en-US" sz="5400" dirty="0">
                <a:latin typeface="Calibri"/>
                <a:cs typeface="Calibri"/>
              </a:rPr>
              <a:t> es la meta…</a:t>
            </a:r>
          </a:p>
        </p:txBody>
      </p:sp>
      <p:sp>
        <p:nvSpPr>
          <p:cNvPr id="5" name="TextBox 4">
            <a:extLst>
              <a:ext uri="{FF2B5EF4-FFF2-40B4-BE49-F238E27FC236}">
                <a16:creationId xmlns:a16="http://schemas.microsoft.com/office/drawing/2014/main" id="{815080E3-4D1D-D742-86EA-3AA8FBE17F47}"/>
              </a:ext>
            </a:extLst>
          </p:cNvPr>
          <p:cNvSpPr txBox="1"/>
          <p:nvPr/>
        </p:nvSpPr>
        <p:spPr>
          <a:xfrm>
            <a:off x="0" y="2798756"/>
            <a:ext cx="9144000" cy="2400657"/>
          </a:xfrm>
          <a:prstGeom prst="rect">
            <a:avLst/>
          </a:prstGeom>
          <a:noFill/>
        </p:spPr>
        <p:txBody>
          <a:bodyPr wrap="square" rtlCol="0">
            <a:spAutoFit/>
          </a:bodyPr>
          <a:lstStyle/>
          <a:p>
            <a:pPr algn="ctr"/>
            <a:r>
              <a:rPr lang="en-US" sz="4200" dirty="0">
                <a:latin typeface="Calibri"/>
                <a:cs typeface="Calibri"/>
              </a:rPr>
              <a:t>No </a:t>
            </a:r>
            <a:r>
              <a:rPr lang="en-US" sz="4200" dirty="0" err="1">
                <a:latin typeface="Calibri"/>
                <a:cs typeface="Calibri"/>
              </a:rPr>
              <a:t>debemos</a:t>
            </a:r>
            <a:r>
              <a:rPr lang="en-US" sz="4200" dirty="0">
                <a:latin typeface="Calibri"/>
                <a:cs typeface="Calibri"/>
              </a:rPr>
              <a:t> </a:t>
            </a:r>
            <a:r>
              <a:rPr lang="en-US" sz="4200" dirty="0" err="1">
                <a:latin typeface="Calibri"/>
                <a:cs typeface="Calibri"/>
              </a:rPr>
              <a:t>tomar</a:t>
            </a:r>
            <a:r>
              <a:rPr lang="en-US" sz="4200" dirty="0">
                <a:latin typeface="Calibri"/>
                <a:cs typeface="Calibri"/>
              </a:rPr>
              <a:t> decisions </a:t>
            </a:r>
            <a:r>
              <a:rPr lang="en-US" sz="4200" dirty="0" err="1">
                <a:latin typeface="Calibri"/>
                <a:cs typeface="Calibri"/>
              </a:rPr>
              <a:t>como</a:t>
            </a:r>
            <a:r>
              <a:rPr lang="en-US" sz="4200" dirty="0">
                <a:latin typeface="Calibri"/>
                <a:cs typeface="Calibri"/>
              </a:rPr>
              <a:t> </a:t>
            </a:r>
            <a:r>
              <a:rPr lang="en-US" sz="4200" dirty="0" err="1">
                <a:latin typeface="Calibri"/>
                <a:cs typeface="Calibri"/>
              </a:rPr>
              <a:t>si</a:t>
            </a:r>
            <a:endParaRPr lang="en-US" sz="4200" dirty="0">
              <a:latin typeface="Calibri"/>
              <a:cs typeface="Calibri"/>
            </a:endParaRPr>
          </a:p>
          <a:p>
            <a:pPr algn="ctr"/>
            <a:r>
              <a:rPr lang="en-US" sz="4200" dirty="0">
                <a:latin typeface="Calibri"/>
                <a:cs typeface="Calibri"/>
              </a:rPr>
              <a:t>fuera </a:t>
            </a:r>
            <a:r>
              <a:rPr lang="en-US" sz="4200" dirty="0" err="1">
                <a:latin typeface="Calibri"/>
                <a:cs typeface="Calibri"/>
              </a:rPr>
              <a:t>esta</a:t>
            </a:r>
            <a:r>
              <a:rPr lang="en-US" sz="4200" dirty="0">
                <a:latin typeface="Calibri"/>
                <a:cs typeface="Calibri"/>
              </a:rPr>
              <a:t> la meta</a:t>
            </a:r>
          </a:p>
          <a:p>
            <a:pPr algn="ctr"/>
            <a:r>
              <a:rPr lang="en-US" sz="6600" dirty="0">
                <a:latin typeface="Calibri"/>
                <a:cs typeface="Calibri"/>
              </a:rPr>
              <a:t>o                 </a:t>
            </a:r>
          </a:p>
        </p:txBody>
      </p:sp>
      <p:sp>
        <p:nvSpPr>
          <p:cNvPr id="6" name="AutoShape 34">
            <a:extLst>
              <a:ext uri="{FF2B5EF4-FFF2-40B4-BE49-F238E27FC236}">
                <a16:creationId xmlns:a16="http://schemas.microsoft.com/office/drawing/2014/main" id="{9DE3EA01-16F1-7148-8E52-8C94603C2BF8}"/>
              </a:ext>
            </a:extLst>
          </p:cNvPr>
          <p:cNvSpPr>
            <a:spLocks noChangeArrowheads="1"/>
          </p:cNvSpPr>
          <p:nvPr/>
        </p:nvSpPr>
        <p:spPr bwMode="auto">
          <a:xfrm>
            <a:off x="1080051" y="4130575"/>
            <a:ext cx="1420813" cy="1417637"/>
          </a:xfrm>
          <a:prstGeom prst="smileyFace">
            <a:avLst>
              <a:gd name="adj" fmla="val 4653"/>
            </a:avLst>
          </a:prstGeom>
          <a:solidFill>
            <a:srgbClr val="0432FF">
              <a:alpha val="79000"/>
            </a:srgbClr>
          </a:solidFill>
          <a:ln w="9525">
            <a:solidFill>
              <a:srgbClr val="000000"/>
            </a:solidFill>
            <a:round/>
            <a:headEnd/>
            <a:tailEnd/>
          </a:ln>
        </p:spPr>
        <p:txBody>
          <a:bodyPr/>
          <a:lstStyle>
            <a:lvl1pPr>
              <a:defRPr sz="2400">
                <a:solidFill>
                  <a:schemeClr val="tx1"/>
                </a:solidFill>
                <a:latin typeface="Calibri" charset="0"/>
                <a:ea typeface="ＭＳ Ｐゴシック" charset="-128"/>
                <a:cs typeface="ＭＳ Ｐゴシック" charset="-128"/>
              </a:defRPr>
            </a:lvl1pPr>
            <a:lvl2pPr marL="742950" indent="-285750">
              <a:defRPr sz="2400">
                <a:solidFill>
                  <a:schemeClr val="tx1"/>
                </a:solidFill>
                <a:latin typeface="Calibri" charset="0"/>
                <a:ea typeface="ＭＳ Ｐゴシック" charset="-128"/>
                <a:cs typeface="ＭＳ Ｐゴシック" charset="-128"/>
              </a:defRPr>
            </a:lvl2pPr>
            <a:lvl3pPr marL="1143000" indent="-228600">
              <a:defRPr sz="2400">
                <a:solidFill>
                  <a:schemeClr val="tx1"/>
                </a:solidFill>
                <a:latin typeface="Calibri" charset="0"/>
                <a:ea typeface="ＭＳ Ｐゴシック" charset="-128"/>
                <a:cs typeface="ＭＳ Ｐゴシック" charset="-128"/>
              </a:defRPr>
            </a:lvl3pPr>
            <a:lvl4pPr marL="1600200" indent="-228600">
              <a:defRPr sz="2400">
                <a:solidFill>
                  <a:schemeClr val="tx1"/>
                </a:solidFill>
                <a:latin typeface="Calibri" charset="0"/>
                <a:ea typeface="ＭＳ Ｐゴシック" charset="-128"/>
                <a:cs typeface="ＭＳ Ｐゴシック" charset="-128"/>
              </a:defRPr>
            </a:lvl4pPr>
            <a:lvl5pPr marL="2057400" indent="-228600">
              <a:defRPr sz="2400">
                <a:solidFill>
                  <a:schemeClr val="tx1"/>
                </a:solidFill>
                <a:latin typeface="Calibri" charset="0"/>
                <a:ea typeface="ＭＳ Ｐゴシック" charset="-128"/>
                <a:cs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9pPr>
          </a:lstStyle>
          <a:p>
            <a:endParaRPr lang="en-US" altLang="en-US" sz="1800"/>
          </a:p>
        </p:txBody>
      </p:sp>
      <p:sp>
        <p:nvSpPr>
          <p:cNvPr id="7" name="AutoShape 34">
            <a:extLst>
              <a:ext uri="{FF2B5EF4-FFF2-40B4-BE49-F238E27FC236}">
                <a16:creationId xmlns:a16="http://schemas.microsoft.com/office/drawing/2014/main" id="{61BCE1F1-1C35-A34E-8F09-E3343AE0C7BE}"/>
              </a:ext>
            </a:extLst>
          </p:cNvPr>
          <p:cNvSpPr>
            <a:spLocks noChangeArrowheads="1"/>
          </p:cNvSpPr>
          <p:nvPr/>
        </p:nvSpPr>
        <p:spPr bwMode="auto">
          <a:xfrm>
            <a:off x="6286780" y="4068626"/>
            <a:ext cx="1420813" cy="1417637"/>
          </a:xfrm>
          <a:prstGeom prst="smileyFace">
            <a:avLst>
              <a:gd name="adj" fmla="val 4653"/>
            </a:avLst>
          </a:prstGeom>
          <a:solidFill>
            <a:srgbClr val="00B050">
              <a:alpha val="65000"/>
            </a:srgbClr>
          </a:solidFill>
          <a:ln w="9525">
            <a:solidFill>
              <a:srgbClr val="000000"/>
            </a:solidFill>
            <a:round/>
            <a:headEnd/>
            <a:tailEnd/>
          </a:ln>
        </p:spPr>
        <p:txBody>
          <a:bodyPr/>
          <a:lstStyle>
            <a:lvl1pPr>
              <a:defRPr sz="2400">
                <a:solidFill>
                  <a:schemeClr val="tx1"/>
                </a:solidFill>
                <a:latin typeface="Calibri" charset="0"/>
                <a:ea typeface="ＭＳ Ｐゴシック" charset="-128"/>
                <a:cs typeface="ＭＳ Ｐゴシック" charset="-128"/>
              </a:defRPr>
            </a:lvl1pPr>
            <a:lvl2pPr marL="742950" indent="-285750">
              <a:defRPr sz="2400">
                <a:solidFill>
                  <a:schemeClr val="tx1"/>
                </a:solidFill>
                <a:latin typeface="Calibri" charset="0"/>
                <a:ea typeface="ＭＳ Ｐゴシック" charset="-128"/>
                <a:cs typeface="ＭＳ Ｐゴシック" charset="-128"/>
              </a:defRPr>
            </a:lvl2pPr>
            <a:lvl3pPr marL="1143000" indent="-228600">
              <a:defRPr sz="2400">
                <a:solidFill>
                  <a:schemeClr val="tx1"/>
                </a:solidFill>
                <a:latin typeface="Calibri" charset="0"/>
                <a:ea typeface="ＭＳ Ｐゴシック" charset="-128"/>
                <a:cs typeface="ＭＳ Ｐゴシック" charset="-128"/>
              </a:defRPr>
            </a:lvl3pPr>
            <a:lvl4pPr marL="1600200" indent="-228600">
              <a:defRPr sz="2400">
                <a:solidFill>
                  <a:schemeClr val="tx1"/>
                </a:solidFill>
                <a:latin typeface="Calibri" charset="0"/>
                <a:ea typeface="ＭＳ Ｐゴシック" charset="-128"/>
                <a:cs typeface="ＭＳ Ｐゴシック" charset="-128"/>
              </a:defRPr>
            </a:lvl4pPr>
            <a:lvl5pPr marL="2057400" indent="-228600">
              <a:defRPr sz="2400">
                <a:solidFill>
                  <a:schemeClr val="tx1"/>
                </a:solidFill>
                <a:latin typeface="Calibri" charset="0"/>
                <a:ea typeface="ＭＳ Ｐゴシック" charset="-128"/>
                <a:cs typeface="ＭＳ Ｐゴシック" charset="-128"/>
              </a:defRPr>
            </a:lvl5pPr>
            <a:lvl6pPr marL="25146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6pPr>
            <a:lvl7pPr marL="29718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7pPr>
            <a:lvl8pPr marL="34290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8pPr>
            <a:lvl9pPr marL="3886200" indent="-228600" defTabSz="457200" eaLnBrk="0" fontAlgn="base" hangingPunct="0">
              <a:spcBef>
                <a:spcPct val="0"/>
              </a:spcBef>
              <a:spcAft>
                <a:spcPct val="0"/>
              </a:spcAft>
              <a:defRPr sz="2400">
                <a:solidFill>
                  <a:schemeClr val="tx1"/>
                </a:solidFill>
                <a:latin typeface="Calibri" charset="0"/>
                <a:ea typeface="ＭＳ Ｐゴシック" charset="-128"/>
                <a:cs typeface="ＭＳ Ｐゴシック" charset="-128"/>
              </a:defRPr>
            </a:lvl9pPr>
          </a:lstStyle>
          <a:p>
            <a:endParaRPr lang="en-US" altLang="en-US" sz="1800"/>
          </a:p>
        </p:txBody>
      </p:sp>
    </p:spTree>
    <p:extLst>
      <p:ext uri="{BB962C8B-B14F-4D97-AF65-F5344CB8AC3E}">
        <p14:creationId xmlns:p14="http://schemas.microsoft.com/office/powerpoint/2010/main" val="175896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dissolve">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dissolv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49018-6ED2-DD4E-8BB6-6368BAC35A96}"/>
              </a:ext>
            </a:extLst>
          </p:cNvPr>
          <p:cNvSpPr>
            <a:spLocks noGrp="1"/>
          </p:cNvSpPr>
          <p:nvPr>
            <p:ph type="title" idx="4294967295"/>
          </p:nvPr>
        </p:nvSpPr>
        <p:spPr>
          <a:xfrm>
            <a:off x="377952" y="152718"/>
            <a:ext cx="8229600" cy="1143000"/>
          </a:xfrm>
          <a:prstGeom prst="rect">
            <a:avLst/>
          </a:prstGeom>
        </p:spPr>
        <p:txBody>
          <a:bodyPr/>
          <a:lstStyle/>
          <a:p>
            <a:r>
              <a:rPr lang="en-US" b="1" dirty="0"/>
              <a:t>Habla con </a:t>
            </a:r>
            <a:r>
              <a:rPr lang="en-US" b="1" dirty="0" err="1"/>
              <a:t>tu</a:t>
            </a:r>
            <a:r>
              <a:rPr lang="en-US" b="1" dirty="0"/>
              <a:t> pareja</a:t>
            </a:r>
          </a:p>
        </p:txBody>
      </p:sp>
      <p:sp>
        <p:nvSpPr>
          <p:cNvPr id="3" name="Content Placeholder 2">
            <a:extLst>
              <a:ext uri="{FF2B5EF4-FFF2-40B4-BE49-F238E27FC236}">
                <a16:creationId xmlns:a16="http://schemas.microsoft.com/office/drawing/2014/main" id="{DF8A8103-C88E-E84D-4D21-74E3FAE1A1FB}"/>
              </a:ext>
            </a:extLst>
          </p:cNvPr>
          <p:cNvSpPr>
            <a:spLocks noGrp="1"/>
          </p:cNvSpPr>
          <p:nvPr>
            <p:ph idx="4294967295"/>
          </p:nvPr>
        </p:nvSpPr>
        <p:spPr>
          <a:xfrm>
            <a:off x="256032" y="1241005"/>
            <a:ext cx="8680704" cy="4525963"/>
          </a:xfrm>
          <a:prstGeom prst="rect">
            <a:avLst/>
          </a:prstGeom>
        </p:spPr>
        <p:txBody>
          <a:bodyPr/>
          <a:lstStyle/>
          <a:p>
            <a:pPr lvl="0"/>
            <a:r>
              <a:rPr lang="en-US" sz="4000" dirty="0"/>
              <a:t>En </a:t>
            </a:r>
            <a:r>
              <a:rPr lang="en-US" sz="4000" dirty="0" err="1"/>
              <a:t>nuestra</a:t>
            </a:r>
            <a:r>
              <a:rPr lang="en-US" sz="4000" dirty="0"/>
              <a:t> </a:t>
            </a:r>
            <a:r>
              <a:rPr lang="en-US" sz="4000" dirty="0" err="1"/>
              <a:t>escuela</a:t>
            </a:r>
            <a:r>
              <a:rPr lang="en-US" sz="4000" dirty="0"/>
              <a:t>/</a:t>
            </a:r>
            <a:r>
              <a:rPr lang="en-US" sz="4000" dirty="0" err="1"/>
              <a:t>distrito</a:t>
            </a:r>
            <a:r>
              <a:rPr lang="en-US" sz="4000" dirty="0"/>
              <a:t>, </a:t>
            </a:r>
            <a:r>
              <a:rPr lang="en-US" sz="4000" dirty="0" err="1"/>
              <a:t>los</a:t>
            </a:r>
            <a:r>
              <a:rPr lang="en-US" sz="4000" dirty="0"/>
              <a:t> </a:t>
            </a:r>
            <a:r>
              <a:rPr lang="en-US" sz="4000" dirty="0" err="1"/>
              <a:t>estudiantes</a:t>
            </a:r>
            <a:r>
              <a:rPr lang="en-US" sz="4000" dirty="0"/>
              <a:t> son_____.</a:t>
            </a:r>
          </a:p>
          <a:p>
            <a:pPr lvl="0"/>
            <a:r>
              <a:rPr lang="en-US" sz="4000" dirty="0"/>
              <a:t>Es </a:t>
            </a:r>
            <a:r>
              <a:rPr lang="en-US" sz="4000" dirty="0" err="1"/>
              <a:t>importante</a:t>
            </a:r>
            <a:r>
              <a:rPr lang="en-US" sz="4000" dirty="0"/>
              <a:t> saber </a:t>
            </a:r>
            <a:r>
              <a:rPr lang="en-US" sz="4000" dirty="0" err="1"/>
              <a:t>si</a:t>
            </a:r>
            <a:r>
              <a:rPr lang="en-US" sz="4000" dirty="0"/>
              <a:t> </a:t>
            </a:r>
            <a:r>
              <a:rPr lang="en-US" sz="4000" dirty="0" err="1"/>
              <a:t>los</a:t>
            </a:r>
            <a:r>
              <a:rPr lang="en-US" sz="4000" dirty="0"/>
              <a:t> </a:t>
            </a:r>
            <a:r>
              <a:rPr lang="en-US" sz="4000" dirty="0" err="1"/>
              <a:t>estudiantes</a:t>
            </a:r>
            <a:r>
              <a:rPr lang="en-US" sz="4000" dirty="0"/>
              <a:t> son </a:t>
            </a:r>
            <a:r>
              <a:rPr lang="en-US" sz="4000" dirty="0" err="1"/>
              <a:t>bilingües</a:t>
            </a:r>
            <a:r>
              <a:rPr lang="en-US" sz="4000" dirty="0"/>
              <a:t> </a:t>
            </a:r>
            <a:r>
              <a:rPr lang="en-US" sz="4000" dirty="0" err="1"/>
              <a:t>simultáneos</a:t>
            </a:r>
            <a:r>
              <a:rPr lang="en-US" sz="4000" dirty="0"/>
              <a:t> o </a:t>
            </a:r>
            <a:r>
              <a:rPr lang="en-US" sz="4000" dirty="0" err="1"/>
              <a:t>secuenciales</a:t>
            </a:r>
            <a:r>
              <a:rPr lang="en-US" sz="4000" dirty="0"/>
              <a:t> </a:t>
            </a:r>
            <a:r>
              <a:rPr lang="en-US" sz="4000" dirty="0" err="1"/>
              <a:t>porque</a:t>
            </a:r>
            <a:r>
              <a:rPr lang="en-US" sz="4000" dirty="0"/>
              <a:t>______________.</a:t>
            </a:r>
          </a:p>
          <a:p>
            <a:pPr lvl="0"/>
            <a:r>
              <a:rPr lang="en-US" sz="4000" dirty="0"/>
              <a:t>Para </a:t>
            </a:r>
            <a:r>
              <a:rPr lang="en-US" sz="4000" dirty="0" err="1"/>
              <a:t>satisfacer</a:t>
            </a:r>
            <a:r>
              <a:rPr lang="en-US" sz="4000" dirty="0"/>
              <a:t> las </a:t>
            </a:r>
            <a:r>
              <a:rPr lang="en-US" sz="4000" dirty="0" err="1"/>
              <a:t>necesidades</a:t>
            </a:r>
            <a:r>
              <a:rPr lang="en-US" sz="4000" dirty="0"/>
              <a:t> de </a:t>
            </a:r>
            <a:r>
              <a:rPr lang="en-US" sz="4000" dirty="0" err="1"/>
              <a:t>los</a:t>
            </a:r>
            <a:r>
              <a:rPr lang="en-US" sz="4000" dirty="0"/>
              <a:t> </a:t>
            </a:r>
            <a:r>
              <a:rPr lang="en-US" sz="4000" dirty="0" err="1"/>
              <a:t>estudiantes</a:t>
            </a:r>
            <a:r>
              <a:rPr lang="en-US" sz="4000" dirty="0"/>
              <a:t> </a:t>
            </a:r>
            <a:r>
              <a:rPr lang="en-US" sz="4000" dirty="0" err="1"/>
              <a:t>bilingües</a:t>
            </a:r>
            <a:r>
              <a:rPr lang="en-US" sz="4000" dirty="0"/>
              <a:t> </a:t>
            </a:r>
            <a:r>
              <a:rPr lang="en-US" sz="4000" dirty="0" err="1"/>
              <a:t>secuenciales</a:t>
            </a:r>
            <a:r>
              <a:rPr lang="en-US" sz="4000" dirty="0"/>
              <a:t> y </a:t>
            </a:r>
            <a:r>
              <a:rPr lang="en-US" sz="4000" dirty="0" err="1"/>
              <a:t>simultáneos</a:t>
            </a:r>
            <a:r>
              <a:rPr lang="en-US" sz="4000" dirty="0"/>
              <a:t>, </a:t>
            </a:r>
            <a:r>
              <a:rPr lang="en-US" sz="4000" dirty="0" err="1"/>
              <a:t>debemos</a:t>
            </a:r>
            <a:r>
              <a:rPr lang="en-US" sz="4000" dirty="0"/>
              <a:t>___.</a:t>
            </a:r>
          </a:p>
          <a:p>
            <a:endParaRPr lang="en-US" dirty="0"/>
          </a:p>
          <a:p>
            <a:endParaRPr lang="en-US" dirty="0"/>
          </a:p>
          <a:p>
            <a:endParaRPr lang="en-US" dirty="0"/>
          </a:p>
          <a:p>
            <a:endParaRPr lang="en-US" dirty="0"/>
          </a:p>
        </p:txBody>
      </p:sp>
      <p:pic>
        <p:nvPicPr>
          <p:cNvPr id="4" name="Picture 3">
            <a:extLst>
              <a:ext uri="{FF2B5EF4-FFF2-40B4-BE49-F238E27FC236}">
                <a16:creationId xmlns:a16="http://schemas.microsoft.com/office/drawing/2014/main" id="{5CBEA5EA-1628-7D42-AA28-3FFF7D9A9542}"/>
              </a:ext>
            </a:extLst>
          </p:cNvPr>
          <p:cNvPicPr>
            <a:picLocks noChangeAspect="1"/>
          </p:cNvPicPr>
          <p:nvPr/>
        </p:nvPicPr>
        <p:blipFill>
          <a:blip r:embed="rId2"/>
          <a:stretch>
            <a:fillRect/>
          </a:stretch>
        </p:blipFill>
        <p:spPr>
          <a:xfrm>
            <a:off x="7603604" y="48120"/>
            <a:ext cx="1497724" cy="1352195"/>
          </a:xfrm>
          <a:prstGeom prst="rect">
            <a:avLst/>
          </a:prstGeom>
        </p:spPr>
      </p:pic>
    </p:spTree>
    <p:extLst>
      <p:ext uri="{BB962C8B-B14F-4D97-AF65-F5344CB8AC3E}">
        <p14:creationId xmlns:p14="http://schemas.microsoft.com/office/powerpoint/2010/main" val="520523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document&#10;&#10;AI-generated content may be incorrect.">
            <a:extLst>
              <a:ext uri="{FF2B5EF4-FFF2-40B4-BE49-F238E27FC236}">
                <a16:creationId xmlns:a16="http://schemas.microsoft.com/office/drawing/2014/main" id="{B31103B9-BF81-57E9-EDD6-A5F4597A63EF}"/>
              </a:ext>
            </a:extLst>
          </p:cNvPr>
          <p:cNvPicPr>
            <a:picLocks noGrp="1" noChangeAspect="1"/>
          </p:cNvPicPr>
          <p:nvPr>
            <p:ph idx="1"/>
          </p:nvPr>
        </p:nvPicPr>
        <p:blipFill>
          <a:blip r:embed="rId2"/>
          <a:stretch>
            <a:fillRect/>
          </a:stretch>
        </p:blipFill>
        <p:spPr>
          <a:xfrm>
            <a:off x="90488" y="1036646"/>
            <a:ext cx="8963025" cy="5064109"/>
          </a:xfrm>
          <a:noFill/>
        </p:spPr>
      </p:pic>
    </p:spTree>
    <p:extLst>
      <p:ext uri="{BB962C8B-B14F-4D97-AF65-F5344CB8AC3E}">
        <p14:creationId xmlns:p14="http://schemas.microsoft.com/office/powerpoint/2010/main" val="23046313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9F62E-67B4-576B-1C24-7809FB628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1CAC31-7434-7131-9521-5FD574C94B0F}"/>
              </a:ext>
            </a:extLst>
          </p:cNvPr>
          <p:cNvSpPr>
            <a:spLocks noGrp="1"/>
          </p:cNvSpPr>
          <p:nvPr>
            <p:ph type="title" idx="4294967295"/>
          </p:nvPr>
        </p:nvSpPr>
        <p:spPr>
          <a:xfrm>
            <a:off x="472384" y="124243"/>
            <a:ext cx="8229600" cy="1143000"/>
          </a:xfrm>
          <a:prstGeom prst="rect">
            <a:avLst/>
          </a:prstGeom>
        </p:spPr>
        <p:txBody>
          <a:bodyPr/>
          <a:lstStyle/>
          <a:p>
            <a:r>
              <a:rPr lang="en-US" sz="4800" b="1" dirty="0"/>
              <a:t>Agenda</a:t>
            </a:r>
          </a:p>
        </p:txBody>
      </p:sp>
      <p:sp>
        <p:nvSpPr>
          <p:cNvPr id="3" name="Content Placeholder 2">
            <a:extLst>
              <a:ext uri="{FF2B5EF4-FFF2-40B4-BE49-F238E27FC236}">
                <a16:creationId xmlns:a16="http://schemas.microsoft.com/office/drawing/2014/main" id="{D629B6BD-161C-971A-7787-9195E9B6E6CC}"/>
              </a:ext>
            </a:extLst>
          </p:cNvPr>
          <p:cNvSpPr>
            <a:spLocks noGrp="1"/>
          </p:cNvSpPr>
          <p:nvPr>
            <p:ph idx="4294967295"/>
          </p:nvPr>
        </p:nvSpPr>
        <p:spPr>
          <a:xfrm>
            <a:off x="58056" y="928914"/>
            <a:ext cx="9144000" cy="5602515"/>
          </a:xfrm>
          <a:prstGeom prst="rect">
            <a:avLst/>
          </a:prstGeom>
        </p:spPr>
        <p:txBody>
          <a:bodyPr/>
          <a:lstStyle/>
          <a:p>
            <a:r>
              <a:rPr lang="en-US" sz="3400" dirty="0"/>
              <a:t>Bienvenida y </a:t>
            </a:r>
            <a:r>
              <a:rPr lang="en-US" sz="3400" dirty="0" err="1"/>
              <a:t>presentaciones</a:t>
            </a:r>
            <a:endParaRPr lang="en-US" sz="3400" dirty="0"/>
          </a:p>
          <a:p>
            <a:r>
              <a:rPr lang="en-US" sz="3400" dirty="0"/>
              <a:t>Las </a:t>
            </a:r>
            <a:r>
              <a:rPr lang="en-US" sz="3400" dirty="0" err="1"/>
              <a:t>metas</a:t>
            </a:r>
            <a:r>
              <a:rPr lang="en-US" sz="3400" dirty="0"/>
              <a:t> y </a:t>
            </a:r>
            <a:r>
              <a:rPr lang="en-US" sz="3400" dirty="0" err="1"/>
              <a:t>los</a:t>
            </a:r>
            <a:r>
              <a:rPr lang="en-US" sz="3400" dirty="0"/>
              <a:t> </a:t>
            </a:r>
            <a:r>
              <a:rPr lang="en-US" sz="3400" dirty="0" err="1"/>
              <a:t>estudiantes</a:t>
            </a:r>
            <a:r>
              <a:rPr lang="en-US" sz="3400" dirty="0"/>
              <a:t> de </a:t>
            </a:r>
            <a:r>
              <a:rPr lang="en-US" sz="3400" dirty="0" err="1"/>
              <a:t>los</a:t>
            </a:r>
            <a:r>
              <a:rPr lang="en-US" sz="3400" dirty="0"/>
              <a:t> </a:t>
            </a:r>
            <a:r>
              <a:rPr lang="en-US" sz="3400" dirty="0" err="1"/>
              <a:t>programas</a:t>
            </a:r>
            <a:r>
              <a:rPr lang="en-US" sz="3400" dirty="0"/>
              <a:t> </a:t>
            </a:r>
            <a:r>
              <a:rPr lang="en-US" sz="3400" dirty="0" err="1"/>
              <a:t>duales</a:t>
            </a:r>
            <a:endParaRPr lang="en-US" sz="3400" dirty="0"/>
          </a:p>
          <a:p>
            <a:r>
              <a:rPr lang="en-US" sz="3400" dirty="0">
                <a:solidFill>
                  <a:srgbClr val="FF0000"/>
                </a:solidFill>
              </a:rPr>
              <a:t>La </a:t>
            </a:r>
            <a:r>
              <a:rPr lang="en-US" sz="3400" dirty="0" err="1">
                <a:solidFill>
                  <a:srgbClr val="FF0000"/>
                </a:solidFill>
              </a:rPr>
              <a:t>lectoescritura</a:t>
            </a:r>
            <a:r>
              <a:rPr lang="en-US" sz="3400" dirty="0">
                <a:solidFill>
                  <a:srgbClr val="FF0000"/>
                </a:solidFill>
              </a:rPr>
              <a:t> </a:t>
            </a:r>
            <a:r>
              <a:rPr lang="en-US" sz="3400" dirty="0" err="1">
                <a:solidFill>
                  <a:srgbClr val="FF0000"/>
                </a:solidFill>
              </a:rPr>
              <a:t>bilingüe</a:t>
            </a:r>
            <a:r>
              <a:rPr lang="en-US" sz="3400" dirty="0">
                <a:solidFill>
                  <a:srgbClr val="FF0000"/>
                </a:solidFill>
              </a:rPr>
              <a:t> y </a:t>
            </a:r>
            <a:r>
              <a:rPr lang="en-US" sz="3400" dirty="0" err="1">
                <a:solidFill>
                  <a:srgbClr val="FF0000"/>
                </a:solidFill>
              </a:rPr>
              <a:t>el</a:t>
            </a:r>
            <a:r>
              <a:rPr lang="en-US" sz="3400" dirty="0">
                <a:solidFill>
                  <a:srgbClr val="FF0000"/>
                </a:solidFill>
              </a:rPr>
              <a:t> BUF (</a:t>
            </a:r>
            <a:r>
              <a:rPr lang="en-US" sz="3400" i="1" dirty="0">
                <a:solidFill>
                  <a:srgbClr val="FF0000"/>
                </a:solidFill>
              </a:rPr>
              <a:t>Biliteracy Unit Framework</a:t>
            </a:r>
            <a:r>
              <a:rPr lang="en-US" sz="3400" dirty="0">
                <a:solidFill>
                  <a:srgbClr val="FF0000"/>
                </a:solidFill>
              </a:rPr>
              <a:t>)</a:t>
            </a:r>
          </a:p>
          <a:p>
            <a:r>
              <a:rPr lang="en-US" sz="3400" dirty="0"/>
              <a:t>La </a:t>
            </a:r>
            <a:r>
              <a:rPr lang="en-US" sz="3400" dirty="0" err="1"/>
              <a:t>perspectiva</a:t>
            </a:r>
            <a:r>
              <a:rPr lang="en-US" sz="3400" dirty="0"/>
              <a:t> </a:t>
            </a:r>
            <a:r>
              <a:rPr lang="en-US" sz="3400" dirty="0" err="1"/>
              <a:t>multilingüe</a:t>
            </a:r>
            <a:r>
              <a:rPr lang="en-US" sz="3400" dirty="0"/>
              <a:t> </a:t>
            </a:r>
          </a:p>
          <a:p>
            <a:r>
              <a:rPr lang="en-US" sz="3400" dirty="0"/>
              <a:t>Los </a:t>
            </a:r>
            <a:r>
              <a:rPr lang="en-US" sz="3400" dirty="0" err="1"/>
              <a:t>tres</a:t>
            </a:r>
            <a:r>
              <a:rPr lang="en-US" sz="3400" dirty="0"/>
              <a:t> </a:t>
            </a:r>
            <a:r>
              <a:rPr lang="en-US" sz="3400" dirty="0" err="1"/>
              <a:t>espacios</a:t>
            </a:r>
            <a:r>
              <a:rPr lang="en-US" sz="3400" dirty="0"/>
              <a:t> </a:t>
            </a:r>
            <a:r>
              <a:rPr lang="en-US" sz="3400" dirty="0" err="1"/>
              <a:t>lingüísticos</a:t>
            </a:r>
            <a:r>
              <a:rPr lang="en-US" sz="3400" dirty="0"/>
              <a:t> y </a:t>
            </a:r>
            <a:r>
              <a:rPr lang="en-US" sz="3400" dirty="0" err="1"/>
              <a:t>el</a:t>
            </a:r>
            <a:r>
              <a:rPr lang="en-US" sz="3400" dirty="0"/>
              <a:t> </a:t>
            </a:r>
            <a:r>
              <a:rPr lang="en-US" sz="3400" dirty="0" err="1"/>
              <a:t>ambiente</a:t>
            </a:r>
            <a:r>
              <a:rPr lang="en-US" sz="3400" dirty="0"/>
              <a:t> </a:t>
            </a:r>
            <a:r>
              <a:rPr lang="en-US" sz="3400" dirty="0" err="1"/>
              <a:t>propicio</a:t>
            </a:r>
            <a:r>
              <a:rPr lang="en-US" sz="3400" dirty="0"/>
              <a:t> para </a:t>
            </a:r>
            <a:r>
              <a:rPr lang="en-US" sz="3400" dirty="0" err="1"/>
              <a:t>el</a:t>
            </a:r>
            <a:r>
              <a:rPr lang="en-US" sz="3400" dirty="0"/>
              <a:t> </a:t>
            </a:r>
            <a:r>
              <a:rPr lang="en-US" sz="3400" dirty="0" err="1"/>
              <a:t>desarrollo</a:t>
            </a:r>
            <a:r>
              <a:rPr lang="en-US" sz="3400" dirty="0"/>
              <a:t> </a:t>
            </a:r>
            <a:r>
              <a:rPr lang="en-US" sz="3400" dirty="0" err="1"/>
              <a:t>óptimo</a:t>
            </a:r>
            <a:r>
              <a:rPr lang="en-US" sz="3400" dirty="0"/>
              <a:t> de la </a:t>
            </a:r>
            <a:r>
              <a:rPr lang="en-US" sz="3400" dirty="0" err="1"/>
              <a:t>lectoescritura</a:t>
            </a:r>
            <a:r>
              <a:rPr lang="en-US" sz="3400" dirty="0"/>
              <a:t> </a:t>
            </a:r>
            <a:r>
              <a:rPr lang="en-US" sz="3400" dirty="0" err="1"/>
              <a:t>bilingüe</a:t>
            </a:r>
            <a:r>
              <a:rPr lang="en-US" sz="3400" dirty="0"/>
              <a:t> </a:t>
            </a:r>
          </a:p>
          <a:p>
            <a:r>
              <a:rPr lang="en-US" sz="3400" dirty="0" err="1"/>
              <a:t>Instrucción</a:t>
            </a:r>
            <a:r>
              <a:rPr lang="en-US" sz="3400" dirty="0"/>
              <a:t> </a:t>
            </a:r>
            <a:r>
              <a:rPr lang="en-US" sz="3400" dirty="0" err="1"/>
              <a:t>modelo</a:t>
            </a:r>
            <a:endParaRPr lang="en-US" sz="3400" dirty="0"/>
          </a:p>
        </p:txBody>
      </p:sp>
      <p:pic>
        <p:nvPicPr>
          <p:cNvPr id="4" name="Picture 3" descr="A green check mark on a white background&#10;&#10;Description automatically generated">
            <a:extLst>
              <a:ext uri="{FF2B5EF4-FFF2-40B4-BE49-F238E27FC236}">
                <a16:creationId xmlns:a16="http://schemas.microsoft.com/office/drawing/2014/main" id="{6961E5F7-2585-16B5-0A01-8CB34189D825}"/>
              </a:ext>
            </a:extLst>
          </p:cNvPr>
          <p:cNvPicPr>
            <a:picLocks noChangeAspect="1"/>
          </p:cNvPicPr>
          <p:nvPr/>
        </p:nvPicPr>
        <p:blipFill>
          <a:blip r:embed="rId3"/>
          <a:stretch>
            <a:fillRect/>
          </a:stretch>
        </p:blipFill>
        <p:spPr>
          <a:xfrm>
            <a:off x="-153733" y="928914"/>
            <a:ext cx="566720" cy="616542"/>
          </a:xfrm>
          <a:prstGeom prst="rect">
            <a:avLst/>
          </a:prstGeom>
        </p:spPr>
      </p:pic>
      <p:pic>
        <p:nvPicPr>
          <p:cNvPr id="5" name="Picture 4" descr="A green check mark on a white background&#10;&#10;Description automatically generated">
            <a:extLst>
              <a:ext uri="{FF2B5EF4-FFF2-40B4-BE49-F238E27FC236}">
                <a16:creationId xmlns:a16="http://schemas.microsoft.com/office/drawing/2014/main" id="{32659CC3-11D6-0143-CA75-FEE942BCBFEC}"/>
              </a:ext>
            </a:extLst>
          </p:cNvPr>
          <p:cNvPicPr>
            <a:picLocks noChangeAspect="1"/>
          </p:cNvPicPr>
          <p:nvPr/>
        </p:nvPicPr>
        <p:blipFill>
          <a:blip r:embed="rId3"/>
          <a:stretch>
            <a:fillRect/>
          </a:stretch>
        </p:blipFill>
        <p:spPr>
          <a:xfrm>
            <a:off x="-94336" y="1694542"/>
            <a:ext cx="566720" cy="616542"/>
          </a:xfrm>
          <a:prstGeom prst="rect">
            <a:avLst/>
          </a:prstGeom>
        </p:spPr>
      </p:pic>
    </p:spTree>
    <p:extLst>
      <p:ext uri="{BB962C8B-B14F-4D97-AF65-F5344CB8AC3E}">
        <p14:creationId xmlns:p14="http://schemas.microsoft.com/office/powerpoint/2010/main" val="4920109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46ECA3-6238-5DCA-026C-F502485DD708}"/>
              </a:ext>
            </a:extLst>
          </p:cNvPr>
          <p:cNvSpPr txBox="1"/>
          <p:nvPr/>
        </p:nvSpPr>
        <p:spPr>
          <a:xfrm>
            <a:off x="7050136" y="539646"/>
            <a:ext cx="2151999" cy="3170099"/>
          </a:xfrm>
          <a:prstGeom prst="rect">
            <a:avLst/>
          </a:prstGeom>
          <a:noFill/>
        </p:spPr>
        <p:txBody>
          <a:bodyPr wrap="none" rtlCol="0">
            <a:spAutoFit/>
          </a:bodyPr>
          <a:lstStyle/>
          <a:p>
            <a:r>
              <a:rPr lang="en-US" sz="4000" b="1" dirty="0">
                <a:highlight>
                  <a:srgbClr val="FFFF00"/>
                </a:highlight>
              </a:rPr>
              <a:t>Página 6</a:t>
            </a:r>
          </a:p>
          <a:p>
            <a:endParaRPr lang="en-US" sz="4000" b="1" dirty="0">
              <a:highlight>
                <a:srgbClr val="FFFF00"/>
              </a:highlight>
            </a:endParaRPr>
          </a:p>
          <a:p>
            <a:r>
              <a:rPr lang="en-US" sz="4000" b="1" dirty="0">
                <a:highlight>
                  <a:srgbClr val="FFFF00"/>
                </a:highlight>
              </a:rPr>
              <a:t>¿</a:t>
            </a:r>
            <a:r>
              <a:rPr lang="en-US" sz="4000" b="1" dirty="0" err="1">
                <a:highlight>
                  <a:srgbClr val="FFFF00"/>
                </a:highlight>
              </a:rPr>
              <a:t>Estás</a:t>
            </a:r>
            <a:r>
              <a:rPr lang="en-US" sz="4000" b="1" dirty="0">
                <a:highlight>
                  <a:srgbClr val="FFFF00"/>
                </a:highlight>
              </a:rPr>
              <a:t> de</a:t>
            </a:r>
          </a:p>
          <a:p>
            <a:r>
              <a:rPr lang="en-US" sz="4000" b="1" dirty="0" err="1">
                <a:highlight>
                  <a:srgbClr val="FFFF00"/>
                </a:highlight>
              </a:rPr>
              <a:t>acuerdo</a:t>
            </a:r>
            <a:endParaRPr lang="en-US" sz="4000" b="1" dirty="0">
              <a:highlight>
                <a:srgbClr val="FFFF00"/>
              </a:highlight>
            </a:endParaRPr>
          </a:p>
          <a:p>
            <a:r>
              <a:rPr lang="en-US" sz="4000" b="1" dirty="0">
                <a:highlight>
                  <a:srgbClr val="FFFF00"/>
                </a:highlight>
              </a:rPr>
              <a:t>o no?</a:t>
            </a:r>
          </a:p>
        </p:txBody>
      </p:sp>
      <p:pic>
        <p:nvPicPr>
          <p:cNvPr id="3" name="Picture 2" descr="A list of text in spanish&#10;&#10;AI-generated content may be incorrect.">
            <a:extLst>
              <a:ext uri="{FF2B5EF4-FFF2-40B4-BE49-F238E27FC236}">
                <a16:creationId xmlns:a16="http://schemas.microsoft.com/office/drawing/2014/main" id="{25D621E9-6668-1206-E295-4FA2C635F9A1}"/>
              </a:ext>
            </a:extLst>
          </p:cNvPr>
          <p:cNvPicPr>
            <a:picLocks noChangeAspect="1"/>
          </p:cNvPicPr>
          <p:nvPr/>
        </p:nvPicPr>
        <p:blipFill>
          <a:blip r:embed="rId3"/>
          <a:stretch>
            <a:fillRect/>
          </a:stretch>
        </p:blipFill>
        <p:spPr>
          <a:xfrm>
            <a:off x="680116" y="0"/>
            <a:ext cx="6085597" cy="6858000"/>
          </a:xfrm>
          <a:prstGeom prst="rect">
            <a:avLst/>
          </a:prstGeom>
        </p:spPr>
      </p:pic>
    </p:spTree>
    <p:extLst>
      <p:ext uri="{BB962C8B-B14F-4D97-AF65-F5344CB8AC3E}">
        <p14:creationId xmlns:p14="http://schemas.microsoft.com/office/powerpoint/2010/main" val="25231007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C5C85-7C65-8F4D-A306-407A21AC50B1}"/>
              </a:ext>
            </a:extLst>
          </p:cNvPr>
          <p:cNvSpPr>
            <a:spLocks noGrp="1"/>
          </p:cNvSpPr>
          <p:nvPr>
            <p:ph type="title" idx="4294967295"/>
          </p:nvPr>
        </p:nvSpPr>
        <p:spPr>
          <a:xfrm>
            <a:off x="457200" y="550404"/>
            <a:ext cx="8229600" cy="741367"/>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b="1" dirty="0"/>
              <a:t>El </a:t>
            </a:r>
            <a:r>
              <a:rPr lang="en-US" b="1" dirty="0" err="1"/>
              <a:t>cerebro</a:t>
            </a:r>
            <a:r>
              <a:rPr lang="en-US" b="1" dirty="0"/>
              <a:t> y </a:t>
            </a:r>
            <a:r>
              <a:rPr lang="en-US" b="1" dirty="0" err="1"/>
              <a:t>el</a:t>
            </a:r>
            <a:r>
              <a:rPr lang="en-US" b="1" dirty="0"/>
              <a:t> </a:t>
            </a:r>
            <a:r>
              <a:rPr lang="en-US" b="1" dirty="0" err="1"/>
              <a:t>aprendizaje</a:t>
            </a:r>
            <a:r>
              <a:rPr lang="en-US" b="1" dirty="0"/>
              <a:t>:</a:t>
            </a:r>
            <a:br>
              <a:rPr lang="en-US" b="1" dirty="0"/>
            </a:br>
            <a:endParaRPr lang="en-US" b="1" dirty="0"/>
          </a:p>
        </p:txBody>
      </p:sp>
      <p:sp>
        <p:nvSpPr>
          <p:cNvPr id="3" name="Content Placeholder 2">
            <a:extLst>
              <a:ext uri="{FF2B5EF4-FFF2-40B4-BE49-F238E27FC236}">
                <a16:creationId xmlns:a16="http://schemas.microsoft.com/office/drawing/2014/main" id="{2DFFA39F-DBAC-9641-885D-D516E4262DE9}"/>
              </a:ext>
            </a:extLst>
          </p:cNvPr>
          <p:cNvSpPr>
            <a:spLocks noGrp="1"/>
          </p:cNvSpPr>
          <p:nvPr>
            <p:ph idx="4294967295"/>
          </p:nvPr>
        </p:nvSpPr>
        <p:spPr>
          <a:xfrm>
            <a:off x="457200" y="1291771"/>
            <a:ext cx="8229600" cy="556622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La </a:t>
            </a:r>
            <a:r>
              <a:rPr lang="en-US" dirty="0" err="1"/>
              <a:t>experiencia</a:t>
            </a:r>
            <a:r>
              <a:rPr lang="en-US" dirty="0"/>
              <a:t> </a:t>
            </a:r>
            <a:r>
              <a:rPr lang="en-US" dirty="0" err="1"/>
              <a:t>esculpe</a:t>
            </a:r>
            <a:r>
              <a:rPr lang="en-US" dirty="0"/>
              <a:t> </a:t>
            </a:r>
            <a:r>
              <a:rPr lang="en-US" dirty="0" err="1"/>
              <a:t>el</a:t>
            </a:r>
            <a:r>
              <a:rPr lang="en-US" dirty="0"/>
              <a:t> </a:t>
            </a:r>
            <a:r>
              <a:rPr lang="en-US" dirty="0" err="1"/>
              <a:t>cerebro</a:t>
            </a:r>
            <a:r>
              <a:rPr lang="en-US" dirty="0"/>
              <a:t>. </a:t>
            </a:r>
          </a:p>
          <a:p>
            <a:r>
              <a:rPr lang="en-US" dirty="0"/>
              <a:t>Si no </a:t>
            </a:r>
            <a:r>
              <a:rPr lang="en-US" dirty="0" err="1"/>
              <a:t>tiene</a:t>
            </a:r>
            <a:r>
              <a:rPr lang="en-US" dirty="0"/>
              <a:t> </a:t>
            </a:r>
            <a:r>
              <a:rPr lang="en-US" dirty="0" err="1"/>
              <a:t>sentido</a:t>
            </a:r>
            <a:r>
              <a:rPr lang="en-US" dirty="0"/>
              <a:t>, </a:t>
            </a:r>
            <a:r>
              <a:rPr lang="en-US" dirty="0" err="1"/>
              <a:t>el</a:t>
            </a:r>
            <a:r>
              <a:rPr lang="en-US" dirty="0"/>
              <a:t> </a:t>
            </a:r>
            <a:r>
              <a:rPr lang="en-US" dirty="0" err="1"/>
              <a:t>cerebro</a:t>
            </a:r>
            <a:r>
              <a:rPr lang="en-US" dirty="0"/>
              <a:t> no lo </a:t>
            </a:r>
            <a:r>
              <a:rPr lang="en-US" dirty="0" err="1"/>
              <a:t>almacenará</a:t>
            </a:r>
            <a:r>
              <a:rPr lang="en-US" dirty="0"/>
              <a:t>. </a:t>
            </a:r>
          </a:p>
          <a:p>
            <a:r>
              <a:rPr lang="en-US" dirty="0"/>
              <a:t>El </a:t>
            </a:r>
            <a:r>
              <a:rPr lang="en-US" dirty="0" err="1"/>
              <a:t>aprendizaje</a:t>
            </a:r>
            <a:r>
              <a:rPr lang="en-US" dirty="0"/>
              <a:t> </a:t>
            </a:r>
            <a:r>
              <a:rPr lang="en-US" dirty="0" err="1"/>
              <a:t>debe</a:t>
            </a:r>
            <a:r>
              <a:rPr lang="en-US" dirty="0"/>
              <a:t> </a:t>
            </a:r>
            <a:r>
              <a:rPr lang="en-US" dirty="0" err="1"/>
              <a:t>tener</a:t>
            </a:r>
            <a:r>
              <a:rPr lang="en-US" dirty="0"/>
              <a:t> </a:t>
            </a:r>
            <a:r>
              <a:rPr lang="en-US" dirty="0" err="1"/>
              <a:t>lugar</a:t>
            </a:r>
            <a:r>
              <a:rPr lang="en-US" dirty="0"/>
              <a:t> </a:t>
            </a:r>
            <a:r>
              <a:rPr lang="en-US" dirty="0" err="1"/>
              <a:t>en</a:t>
            </a:r>
            <a:r>
              <a:rPr lang="en-US" dirty="0"/>
              <a:t> un </a:t>
            </a:r>
            <a:r>
              <a:rPr lang="en-US" dirty="0" err="1"/>
              <a:t>entorno</a:t>
            </a:r>
            <a:r>
              <a:rPr lang="en-US" dirty="0"/>
              <a:t> </a:t>
            </a:r>
            <a:r>
              <a:rPr lang="en-US" dirty="0" err="1"/>
              <a:t>seguro</a:t>
            </a:r>
            <a:r>
              <a:rPr lang="en-US" dirty="0"/>
              <a:t>. </a:t>
            </a:r>
          </a:p>
          <a:p>
            <a:r>
              <a:rPr lang="en-US" dirty="0"/>
              <a:t>El </a:t>
            </a:r>
            <a:r>
              <a:rPr lang="en-US" dirty="0" err="1"/>
              <a:t>aprendizaje</a:t>
            </a:r>
            <a:r>
              <a:rPr lang="en-US" dirty="0"/>
              <a:t> es doble: </a:t>
            </a:r>
            <a:r>
              <a:rPr lang="en-US" dirty="0" err="1"/>
              <a:t>memorístico</a:t>
            </a:r>
            <a:r>
              <a:rPr lang="en-US" dirty="0"/>
              <a:t> (</a:t>
            </a:r>
            <a:r>
              <a:rPr lang="en-US" dirty="0" err="1"/>
              <a:t>repetitivo</a:t>
            </a:r>
            <a:r>
              <a:rPr lang="en-US" dirty="0"/>
              <a:t>) y </a:t>
            </a:r>
            <a:r>
              <a:rPr lang="en-US" dirty="0" err="1"/>
              <a:t>declarativo</a:t>
            </a:r>
            <a:r>
              <a:rPr lang="en-US" dirty="0"/>
              <a:t> (</a:t>
            </a:r>
            <a:r>
              <a:rPr lang="en-US" dirty="0" err="1"/>
              <a:t>pensamiento</a:t>
            </a:r>
            <a:r>
              <a:rPr lang="en-US" dirty="0"/>
              <a:t> </a:t>
            </a:r>
            <a:r>
              <a:rPr lang="en-US" dirty="0" err="1"/>
              <a:t>crítico</a:t>
            </a:r>
            <a:r>
              <a:rPr lang="en-US" dirty="0"/>
              <a:t>). </a:t>
            </a:r>
          </a:p>
          <a:p>
            <a:r>
              <a:rPr lang="en-US" dirty="0"/>
              <a:t>El </a:t>
            </a:r>
            <a:r>
              <a:rPr lang="en-US" dirty="0" err="1"/>
              <a:t>movimiento</a:t>
            </a:r>
            <a:r>
              <a:rPr lang="en-US" dirty="0"/>
              <a:t> es fundamental para </a:t>
            </a:r>
            <a:r>
              <a:rPr lang="en-US" dirty="0" err="1"/>
              <a:t>el</a:t>
            </a:r>
            <a:r>
              <a:rPr lang="en-US" dirty="0"/>
              <a:t> </a:t>
            </a:r>
            <a:r>
              <a:rPr lang="en-US" dirty="0" err="1"/>
              <a:t>cerebro</a:t>
            </a:r>
            <a:r>
              <a:rPr lang="en-US" dirty="0"/>
              <a:t>. ¡</a:t>
            </a:r>
            <a:r>
              <a:rPr lang="en-US" dirty="0" err="1"/>
              <a:t>Levántate</a:t>
            </a:r>
            <a:r>
              <a:rPr lang="en-US" dirty="0"/>
              <a:t> y </a:t>
            </a:r>
            <a:r>
              <a:rPr lang="en-US" dirty="0" err="1"/>
              <a:t>muévete</a:t>
            </a:r>
            <a:r>
              <a:rPr lang="en-US" dirty="0"/>
              <a:t>!</a:t>
            </a:r>
          </a:p>
        </p:txBody>
      </p:sp>
    </p:spTree>
    <p:extLst>
      <p:ext uri="{BB962C8B-B14F-4D97-AF65-F5344CB8AC3E}">
        <p14:creationId xmlns:p14="http://schemas.microsoft.com/office/powerpoint/2010/main" val="4063628986"/>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47BEA6-D852-8D2B-6277-1047E2FF6E86}"/>
              </a:ext>
            </a:extLst>
          </p:cNvPr>
          <p:cNvSpPr txBox="1"/>
          <p:nvPr/>
        </p:nvSpPr>
        <p:spPr>
          <a:xfrm>
            <a:off x="-145414" y="1959429"/>
            <a:ext cx="9699771" cy="2585323"/>
          </a:xfrm>
          <a:prstGeom prst="rect">
            <a:avLst/>
          </a:prstGeom>
          <a:noFill/>
        </p:spPr>
        <p:txBody>
          <a:bodyPr wrap="none" rtlCol="0">
            <a:spAutoFit/>
          </a:bodyPr>
          <a:lstStyle/>
          <a:p>
            <a:pPr algn="ctr"/>
            <a:r>
              <a:rPr lang="en-US" sz="5400" b="1" dirty="0"/>
              <a:t>Nueva </a:t>
            </a:r>
            <a:r>
              <a:rPr lang="en-US" sz="5400" b="1" dirty="0" err="1"/>
              <a:t>configuración</a:t>
            </a:r>
            <a:r>
              <a:rPr lang="en-US" sz="5400" b="1" dirty="0"/>
              <a:t> de parejas:  </a:t>
            </a:r>
          </a:p>
          <a:p>
            <a:pPr algn="ctr"/>
            <a:r>
              <a:rPr lang="en-US" sz="5400" b="1" dirty="0" err="1"/>
              <a:t>Pararse</a:t>
            </a:r>
            <a:r>
              <a:rPr lang="en-US" sz="5400" b="1" dirty="0"/>
              <a:t> y </a:t>
            </a:r>
            <a:r>
              <a:rPr lang="en-US" sz="5400" b="1" dirty="0" err="1"/>
              <a:t>encontrar</a:t>
            </a:r>
            <a:r>
              <a:rPr lang="en-US" sz="5400" b="1" dirty="0"/>
              <a:t> </a:t>
            </a:r>
            <a:r>
              <a:rPr lang="en-US" sz="5400" b="1" dirty="0" err="1"/>
              <a:t>una</a:t>
            </a:r>
            <a:endParaRPr lang="en-US" sz="5400" b="1" dirty="0"/>
          </a:p>
          <a:p>
            <a:pPr algn="ctr"/>
            <a:r>
              <a:rPr lang="en-US" sz="5400" b="1" dirty="0"/>
              <a:t> </a:t>
            </a:r>
            <a:r>
              <a:rPr lang="en-US" sz="5400" b="1" dirty="0" err="1"/>
              <a:t>nueva</a:t>
            </a:r>
            <a:r>
              <a:rPr lang="en-US" sz="5400" b="1" dirty="0"/>
              <a:t> pareja</a:t>
            </a:r>
          </a:p>
        </p:txBody>
      </p:sp>
    </p:spTree>
    <p:extLst>
      <p:ext uri="{BB962C8B-B14F-4D97-AF65-F5344CB8AC3E}">
        <p14:creationId xmlns:p14="http://schemas.microsoft.com/office/powerpoint/2010/main" val="23719489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00DDD-EB41-A3EA-91F8-49C1E688395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9ADF04C-A578-92A3-8627-50DEBC581AA7}"/>
              </a:ext>
            </a:extLst>
          </p:cNvPr>
          <p:cNvSpPr txBox="1"/>
          <p:nvPr/>
        </p:nvSpPr>
        <p:spPr>
          <a:xfrm>
            <a:off x="152400" y="474133"/>
            <a:ext cx="4212948" cy="707886"/>
          </a:xfrm>
          <a:prstGeom prst="rect">
            <a:avLst/>
          </a:prstGeom>
          <a:noFill/>
        </p:spPr>
        <p:txBody>
          <a:bodyPr wrap="none" rtlCol="0">
            <a:spAutoFit/>
          </a:bodyPr>
          <a:lstStyle/>
          <a:p>
            <a:r>
              <a:rPr lang="en-US" sz="4000" b="1" dirty="0">
                <a:latin typeface="+mj-lt"/>
              </a:rPr>
              <a:t>¿</a:t>
            </a:r>
            <a:r>
              <a:rPr lang="en-US" sz="4000" b="1" dirty="0" err="1">
                <a:latin typeface="+mj-lt"/>
              </a:rPr>
              <a:t>Qué</a:t>
            </a:r>
            <a:r>
              <a:rPr lang="en-US" sz="4000" b="1" dirty="0">
                <a:latin typeface="+mj-lt"/>
              </a:rPr>
              <a:t> es la </a:t>
            </a:r>
            <a:r>
              <a:rPr lang="en-US" sz="4000" b="1" dirty="0" err="1">
                <a:latin typeface="+mj-lt"/>
              </a:rPr>
              <a:t>lectura</a:t>
            </a:r>
            <a:r>
              <a:rPr lang="en-US" sz="4000" b="1" dirty="0">
                <a:latin typeface="+mj-lt"/>
              </a:rPr>
              <a:t>?</a:t>
            </a:r>
          </a:p>
        </p:txBody>
      </p:sp>
      <p:sp>
        <p:nvSpPr>
          <p:cNvPr id="5" name="TextBox 4">
            <a:extLst>
              <a:ext uri="{FF2B5EF4-FFF2-40B4-BE49-F238E27FC236}">
                <a16:creationId xmlns:a16="http://schemas.microsoft.com/office/drawing/2014/main" id="{2CFBF6BF-D259-A642-7DC6-AFB8992EB8CB}"/>
              </a:ext>
            </a:extLst>
          </p:cNvPr>
          <p:cNvSpPr txBox="1"/>
          <p:nvPr/>
        </p:nvSpPr>
        <p:spPr>
          <a:xfrm>
            <a:off x="171478" y="2825399"/>
            <a:ext cx="2553584" cy="1292662"/>
          </a:xfrm>
          <a:prstGeom prst="rect">
            <a:avLst/>
          </a:prstGeom>
          <a:solidFill>
            <a:schemeClr val="accent4">
              <a:lumMod val="20000"/>
              <a:lumOff val="80000"/>
            </a:schemeClr>
          </a:solidFill>
        </p:spPr>
        <p:txBody>
          <a:bodyPr wrap="none" rtlCol="0">
            <a:spAutoFit/>
          </a:bodyPr>
          <a:lstStyle/>
          <a:p>
            <a:pPr algn="ctr"/>
            <a:r>
              <a:rPr lang="en-US" sz="2600" b="1" dirty="0" err="1"/>
              <a:t>Reconocimiento</a:t>
            </a:r>
            <a:endParaRPr lang="en-US" sz="2600" b="1" dirty="0"/>
          </a:p>
          <a:p>
            <a:pPr algn="ctr"/>
            <a:r>
              <a:rPr lang="en-US" sz="2600" b="1" dirty="0"/>
              <a:t>de palabras</a:t>
            </a:r>
          </a:p>
          <a:p>
            <a:pPr algn="ctr"/>
            <a:r>
              <a:rPr lang="en-US" sz="2600" b="1" dirty="0"/>
              <a:t>(</a:t>
            </a:r>
            <a:r>
              <a:rPr lang="en-US" sz="2600" b="1" dirty="0" err="1"/>
              <a:t>Descodificación</a:t>
            </a:r>
            <a:r>
              <a:rPr lang="en-US" sz="2600" b="1" dirty="0"/>
              <a:t>)</a:t>
            </a:r>
          </a:p>
        </p:txBody>
      </p:sp>
      <p:sp>
        <p:nvSpPr>
          <p:cNvPr id="6" name="TextBox 5">
            <a:extLst>
              <a:ext uri="{FF2B5EF4-FFF2-40B4-BE49-F238E27FC236}">
                <a16:creationId xmlns:a16="http://schemas.microsoft.com/office/drawing/2014/main" id="{8D3BAD9F-25AF-ED64-B731-5AEB064B1EDE}"/>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8" name="TextBox 7">
            <a:extLst>
              <a:ext uri="{FF2B5EF4-FFF2-40B4-BE49-F238E27FC236}">
                <a16:creationId xmlns:a16="http://schemas.microsoft.com/office/drawing/2014/main" id="{735D8F15-39DA-1CC6-02D2-46AE0A6DB131}"/>
              </a:ext>
            </a:extLst>
          </p:cNvPr>
          <p:cNvSpPr txBox="1"/>
          <p:nvPr/>
        </p:nvSpPr>
        <p:spPr>
          <a:xfrm>
            <a:off x="3952491" y="2845944"/>
            <a:ext cx="2102947" cy="1292662"/>
          </a:xfrm>
          <a:prstGeom prst="rect">
            <a:avLst/>
          </a:prstGeom>
          <a:solidFill>
            <a:srgbClr val="FFFF00"/>
          </a:solidFill>
        </p:spPr>
        <p:txBody>
          <a:bodyPr wrap="none" rtlCol="0">
            <a:spAutoFit/>
          </a:bodyPr>
          <a:lstStyle/>
          <a:p>
            <a:pPr algn="ctr"/>
            <a:r>
              <a:rPr lang="en-US" sz="2600" b="1" dirty="0" err="1"/>
              <a:t>Comprensión</a:t>
            </a:r>
            <a:r>
              <a:rPr lang="en-US" sz="2600" b="1" dirty="0"/>
              <a:t> </a:t>
            </a:r>
          </a:p>
          <a:p>
            <a:pPr algn="ctr"/>
            <a:r>
              <a:rPr lang="en-US" sz="2600" b="1" dirty="0"/>
              <a:t>de</a:t>
            </a:r>
          </a:p>
          <a:p>
            <a:pPr algn="ctr"/>
            <a:r>
              <a:rPr lang="en-US" sz="2600" b="1" dirty="0" err="1"/>
              <a:t>lenguaje</a:t>
            </a:r>
            <a:endParaRPr lang="en-US" sz="2600" b="1" dirty="0"/>
          </a:p>
        </p:txBody>
      </p:sp>
      <p:sp>
        <p:nvSpPr>
          <p:cNvPr id="9" name="TextBox 8">
            <a:extLst>
              <a:ext uri="{FF2B5EF4-FFF2-40B4-BE49-F238E27FC236}">
                <a16:creationId xmlns:a16="http://schemas.microsoft.com/office/drawing/2014/main" id="{826F2596-619F-553F-446E-DECF4E5DACB3}"/>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0F063117-CE62-93E2-CAF3-D69525679CF4}"/>
              </a:ext>
            </a:extLst>
          </p:cNvPr>
          <p:cNvSpPr txBox="1"/>
          <p:nvPr/>
        </p:nvSpPr>
        <p:spPr>
          <a:xfrm>
            <a:off x="7269525" y="3000054"/>
            <a:ext cx="1955600" cy="861774"/>
          </a:xfrm>
          <a:prstGeom prst="rect">
            <a:avLst/>
          </a:prstGeom>
          <a:solidFill>
            <a:srgbClr val="FFC000"/>
          </a:solidFill>
        </p:spPr>
        <p:txBody>
          <a:bodyPr wrap="none" rtlCol="0">
            <a:spAutoFit/>
          </a:bodyPr>
          <a:lstStyle/>
          <a:p>
            <a:pPr algn="ctr"/>
            <a:r>
              <a:rPr lang="en-US" sz="2500" b="1" dirty="0" err="1"/>
              <a:t>Comprensión</a:t>
            </a:r>
            <a:endParaRPr lang="en-US" sz="2500" b="1" dirty="0"/>
          </a:p>
          <a:p>
            <a:pPr algn="ctr"/>
            <a:r>
              <a:rPr lang="en-US" sz="2500" b="1" dirty="0" err="1"/>
              <a:t>lectora</a:t>
            </a:r>
            <a:endParaRPr lang="en-US" sz="2500" b="1" dirty="0"/>
          </a:p>
        </p:txBody>
      </p:sp>
      <p:sp>
        <p:nvSpPr>
          <p:cNvPr id="13" name="Subtitle 12">
            <a:extLst>
              <a:ext uri="{FF2B5EF4-FFF2-40B4-BE49-F238E27FC236}">
                <a16:creationId xmlns:a16="http://schemas.microsoft.com/office/drawing/2014/main" id="{892DABA1-57DA-47DB-A247-FA21E652F4DB}"/>
              </a:ext>
            </a:extLst>
          </p:cNvPr>
          <p:cNvSpPr>
            <a:spLocks noGrp="1"/>
          </p:cNvSpPr>
          <p:nvPr>
            <p:ph type="subTitle" idx="1"/>
          </p:nvPr>
        </p:nvSpPr>
        <p:spPr>
          <a:xfrm>
            <a:off x="1143000" y="5734688"/>
            <a:ext cx="6858000" cy="1023135"/>
          </a:xfrm>
        </p:spPr>
        <p:txBody>
          <a:bodyPr/>
          <a:lstStyle/>
          <a:p>
            <a:r>
              <a:rPr lang="en-US" dirty="0"/>
              <a:t>Gough, P. B., &amp; </a:t>
            </a:r>
            <a:r>
              <a:rPr lang="en-US" dirty="0" err="1"/>
              <a:t>Tunmer</a:t>
            </a:r>
            <a:r>
              <a:rPr lang="en-US" dirty="0"/>
              <a:t>, W. E. (1986).  Decoding, reading, and reading disability.  Remedial and Special Education, 7, 6-10</a:t>
            </a:r>
          </a:p>
        </p:txBody>
      </p:sp>
      <p:sp>
        <p:nvSpPr>
          <p:cNvPr id="3" name="Donut 2">
            <a:extLst>
              <a:ext uri="{FF2B5EF4-FFF2-40B4-BE49-F238E27FC236}">
                <a16:creationId xmlns:a16="http://schemas.microsoft.com/office/drawing/2014/main" id="{9E214F79-9B29-8356-863C-3C022CE801EA}"/>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8401151C-4796-F94A-93D0-307984D1F7A0}"/>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2F585981-E242-D76A-426E-8CBA51D2D596}"/>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066991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101E7B-14B0-B255-1560-04B711279650}"/>
              </a:ext>
            </a:extLst>
          </p:cNvPr>
          <p:cNvSpPr txBox="1"/>
          <p:nvPr/>
        </p:nvSpPr>
        <p:spPr>
          <a:xfrm>
            <a:off x="152400" y="474133"/>
            <a:ext cx="6567760" cy="707886"/>
          </a:xfrm>
          <a:prstGeom prst="rect">
            <a:avLst/>
          </a:prstGeom>
          <a:noFill/>
        </p:spPr>
        <p:txBody>
          <a:bodyPr wrap="none" rtlCol="0">
            <a:spAutoFit/>
          </a:bodyPr>
          <a:lstStyle/>
          <a:p>
            <a:r>
              <a:rPr lang="en-US" sz="4000" b="1" dirty="0">
                <a:latin typeface="+mj-lt"/>
              </a:rPr>
              <a:t>El </a:t>
            </a:r>
            <a:r>
              <a:rPr lang="en-US" sz="4000" b="1" dirty="0" err="1">
                <a:latin typeface="+mj-lt"/>
              </a:rPr>
              <a:t>modelo</a:t>
            </a:r>
            <a:r>
              <a:rPr lang="en-US" sz="4000" b="1" dirty="0">
                <a:latin typeface="+mj-lt"/>
              </a:rPr>
              <a:t> simple de la </a:t>
            </a:r>
            <a:r>
              <a:rPr lang="en-US" sz="4000" b="1" dirty="0" err="1">
                <a:latin typeface="+mj-lt"/>
              </a:rPr>
              <a:t>lectura</a:t>
            </a:r>
            <a:endParaRPr lang="en-US" sz="4000" b="1" dirty="0">
              <a:latin typeface="+mj-lt"/>
            </a:endParaRPr>
          </a:p>
        </p:txBody>
      </p:sp>
      <p:sp>
        <p:nvSpPr>
          <p:cNvPr id="5" name="TextBox 4">
            <a:extLst>
              <a:ext uri="{FF2B5EF4-FFF2-40B4-BE49-F238E27FC236}">
                <a16:creationId xmlns:a16="http://schemas.microsoft.com/office/drawing/2014/main" id="{4BD2A360-84D2-7364-660A-3240F9AF1A1A}"/>
              </a:ext>
            </a:extLst>
          </p:cNvPr>
          <p:cNvSpPr txBox="1"/>
          <p:nvPr/>
        </p:nvSpPr>
        <p:spPr>
          <a:xfrm>
            <a:off x="245682" y="2830285"/>
            <a:ext cx="2339477" cy="1323439"/>
          </a:xfrm>
          <a:prstGeom prst="rect">
            <a:avLst/>
          </a:prstGeom>
          <a:solidFill>
            <a:schemeClr val="accent4">
              <a:lumMod val="20000"/>
              <a:lumOff val="80000"/>
            </a:schemeClr>
          </a:solidFill>
        </p:spPr>
        <p:txBody>
          <a:bodyPr wrap="square" rtlCol="0">
            <a:spAutoFit/>
          </a:bodyPr>
          <a:lstStyle/>
          <a:p>
            <a:pPr algn="ctr"/>
            <a:r>
              <a:rPr lang="en-US" sz="8000" b="1" dirty="0"/>
              <a:t>RP</a:t>
            </a:r>
          </a:p>
        </p:txBody>
      </p:sp>
      <p:sp>
        <p:nvSpPr>
          <p:cNvPr id="6" name="TextBox 5">
            <a:extLst>
              <a:ext uri="{FF2B5EF4-FFF2-40B4-BE49-F238E27FC236}">
                <a16:creationId xmlns:a16="http://schemas.microsoft.com/office/drawing/2014/main" id="{FB200D63-9F64-ADF6-5F53-837A631BBE49}"/>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8" name="TextBox 7">
            <a:extLst>
              <a:ext uri="{FF2B5EF4-FFF2-40B4-BE49-F238E27FC236}">
                <a16:creationId xmlns:a16="http://schemas.microsoft.com/office/drawing/2014/main" id="{FA203786-1688-531A-AADD-0BA6693E84F8}"/>
              </a:ext>
            </a:extLst>
          </p:cNvPr>
          <p:cNvSpPr txBox="1"/>
          <p:nvPr/>
        </p:nvSpPr>
        <p:spPr>
          <a:xfrm>
            <a:off x="3844884" y="2656114"/>
            <a:ext cx="2072797" cy="1323439"/>
          </a:xfrm>
          <a:prstGeom prst="rect">
            <a:avLst/>
          </a:prstGeom>
          <a:solidFill>
            <a:srgbClr val="FFFF00"/>
          </a:solidFill>
        </p:spPr>
        <p:txBody>
          <a:bodyPr wrap="square" rtlCol="0">
            <a:spAutoFit/>
          </a:bodyPr>
          <a:lstStyle/>
          <a:p>
            <a:pPr algn="ctr"/>
            <a:r>
              <a:rPr lang="en-US" sz="8000" b="1" dirty="0"/>
              <a:t>CL</a:t>
            </a:r>
          </a:p>
        </p:txBody>
      </p:sp>
      <p:sp>
        <p:nvSpPr>
          <p:cNvPr id="9" name="TextBox 8">
            <a:extLst>
              <a:ext uri="{FF2B5EF4-FFF2-40B4-BE49-F238E27FC236}">
                <a16:creationId xmlns:a16="http://schemas.microsoft.com/office/drawing/2014/main" id="{FAB9242B-2485-F0D3-89AC-363DFD0EA834}"/>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1" name="TextBox 10">
            <a:extLst>
              <a:ext uri="{FF2B5EF4-FFF2-40B4-BE49-F238E27FC236}">
                <a16:creationId xmlns:a16="http://schemas.microsoft.com/office/drawing/2014/main" id="{B3F17E9D-B87E-89D3-E121-8F2339B8E857}"/>
              </a:ext>
            </a:extLst>
          </p:cNvPr>
          <p:cNvSpPr txBox="1"/>
          <p:nvPr/>
        </p:nvSpPr>
        <p:spPr>
          <a:xfrm>
            <a:off x="7054938" y="3000054"/>
            <a:ext cx="2393861" cy="979499"/>
          </a:xfrm>
          <a:prstGeom prst="rect">
            <a:avLst/>
          </a:prstGeom>
          <a:solidFill>
            <a:srgbClr val="FFC000"/>
          </a:solidFill>
        </p:spPr>
        <p:txBody>
          <a:bodyPr wrap="square" rtlCol="0">
            <a:spAutoFit/>
          </a:bodyPr>
          <a:lstStyle/>
          <a:p>
            <a:pPr algn="ctr"/>
            <a:r>
              <a:rPr lang="en-US" sz="2800" b="1" dirty="0" err="1"/>
              <a:t>Comprensión</a:t>
            </a:r>
            <a:endParaRPr lang="en-US" sz="2800" b="1" dirty="0"/>
          </a:p>
          <a:p>
            <a:pPr algn="ctr"/>
            <a:r>
              <a:rPr lang="en-US" sz="2800" b="1" dirty="0" err="1"/>
              <a:t>lectora</a:t>
            </a:r>
            <a:endParaRPr lang="en-US" sz="2800" b="1" dirty="0"/>
          </a:p>
        </p:txBody>
      </p:sp>
      <p:sp>
        <p:nvSpPr>
          <p:cNvPr id="3" name="Donut 2">
            <a:extLst>
              <a:ext uri="{FF2B5EF4-FFF2-40B4-BE49-F238E27FC236}">
                <a16:creationId xmlns:a16="http://schemas.microsoft.com/office/drawing/2014/main" id="{D90A4C69-9B7D-F1BA-9BC7-9C928924B6AA}"/>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Donut 6">
            <a:extLst>
              <a:ext uri="{FF2B5EF4-FFF2-40B4-BE49-F238E27FC236}">
                <a16:creationId xmlns:a16="http://schemas.microsoft.com/office/drawing/2014/main" id="{BEE92E7F-1C67-DDAA-8F27-43B8A3FA96E8}"/>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Donut 9">
            <a:extLst>
              <a:ext uri="{FF2B5EF4-FFF2-40B4-BE49-F238E27FC236}">
                <a16:creationId xmlns:a16="http://schemas.microsoft.com/office/drawing/2014/main" id="{C34ABF05-4732-FECB-C4F6-B6119484570C}"/>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021262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AFA34-24D4-EE68-BFDA-2461657A4137}"/>
              </a:ext>
            </a:extLst>
          </p:cNvPr>
          <p:cNvSpPr>
            <a:spLocks noGrp="1"/>
          </p:cNvSpPr>
          <p:nvPr>
            <p:ph type="title" idx="4294967295"/>
          </p:nvPr>
        </p:nvSpPr>
        <p:spPr>
          <a:xfrm>
            <a:off x="0" y="274638"/>
            <a:ext cx="8229600" cy="1143000"/>
          </a:xfrm>
          <a:prstGeom prst="rect">
            <a:avLst/>
          </a:prstGeom>
        </p:spPr>
        <p:txBody>
          <a:bodyPr/>
          <a:lstStyle/>
          <a:p>
            <a:r>
              <a:rPr lang="es-ES_tradnl" b="1" dirty="0"/>
              <a:t>El shuco</a:t>
            </a:r>
          </a:p>
        </p:txBody>
      </p:sp>
      <p:sp>
        <p:nvSpPr>
          <p:cNvPr id="3" name="Content Placeholder 2">
            <a:extLst>
              <a:ext uri="{FF2B5EF4-FFF2-40B4-BE49-F238E27FC236}">
                <a16:creationId xmlns:a16="http://schemas.microsoft.com/office/drawing/2014/main" id="{F69429BD-AE1A-079A-09A5-0581B979469C}"/>
              </a:ext>
            </a:extLst>
          </p:cNvPr>
          <p:cNvSpPr>
            <a:spLocks noGrp="1"/>
          </p:cNvSpPr>
          <p:nvPr>
            <p:ph idx="4294967295"/>
          </p:nvPr>
        </p:nvSpPr>
        <p:spPr>
          <a:xfrm>
            <a:off x="404732" y="1104900"/>
            <a:ext cx="8229600" cy="4525963"/>
          </a:xfrm>
          <a:prstGeom prst="rect">
            <a:avLst/>
          </a:prstGeom>
        </p:spPr>
        <p:txBody>
          <a:bodyPr/>
          <a:lstStyle/>
          <a:p>
            <a:pPr marL="0" indent="0">
              <a:buNone/>
            </a:pPr>
            <a:r>
              <a:rPr lang="es-ES_tradnl" dirty="0"/>
              <a:t>     El patojo estaba a punto de comprar un shuco cuando se apareció su prima que es muy shute.  En ese momento cambió de opinión y decidió no comprar el shuco.</a:t>
            </a:r>
          </a:p>
          <a:p>
            <a:pPr marL="0" indent="0">
              <a:buNone/>
            </a:pPr>
            <a:r>
              <a:rPr lang="es-ES_tradnl" dirty="0"/>
              <a:t>-</a:t>
            </a:r>
            <a:r>
              <a:rPr lang="es-ES_tradnl" sz="2600" dirty="0"/>
              <a:t>Mejor compro el güisquil y el perulero para el pepián – se dijo.  </a:t>
            </a:r>
          </a:p>
          <a:p>
            <a:pPr marL="0" indent="0">
              <a:buNone/>
            </a:pPr>
            <a:endParaRPr lang="es-ES_tradnl" sz="2600" dirty="0"/>
          </a:p>
          <a:p>
            <a:r>
              <a:rPr lang="es-ES_tradnl" sz="2600" dirty="0"/>
              <a:t>¿Cuántas sílabas tiene “shuco” y “shute”?</a:t>
            </a:r>
          </a:p>
          <a:p>
            <a:r>
              <a:rPr lang="es-ES_tradnl" sz="2600" dirty="0"/>
              <a:t>¿Por qué no se compró el shuco?</a:t>
            </a:r>
          </a:p>
          <a:p>
            <a:r>
              <a:rPr lang="es-ES_tradnl" sz="2600" dirty="0"/>
              <a:t>Dibuja al patojo, el shuco, la prima shute, y el pepián.</a:t>
            </a:r>
          </a:p>
        </p:txBody>
      </p:sp>
    </p:spTree>
    <p:extLst>
      <p:ext uri="{BB962C8B-B14F-4D97-AF65-F5344CB8AC3E}">
        <p14:creationId xmlns:p14="http://schemas.microsoft.com/office/powerpoint/2010/main" val="196579061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FB3FF-F653-C270-F872-5DD2D4217F1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B32EBEC-E21A-5CF1-9171-86AD91238F3E}"/>
              </a:ext>
            </a:extLst>
          </p:cNvPr>
          <p:cNvSpPr txBox="1"/>
          <p:nvPr/>
        </p:nvSpPr>
        <p:spPr>
          <a:xfrm>
            <a:off x="152400" y="474133"/>
            <a:ext cx="6567760" cy="707886"/>
          </a:xfrm>
          <a:prstGeom prst="rect">
            <a:avLst/>
          </a:prstGeom>
          <a:noFill/>
        </p:spPr>
        <p:txBody>
          <a:bodyPr wrap="none" rtlCol="0">
            <a:spAutoFit/>
          </a:bodyPr>
          <a:lstStyle/>
          <a:p>
            <a:r>
              <a:rPr lang="en-US" sz="4000" b="1" dirty="0">
                <a:latin typeface="+mj-lt"/>
              </a:rPr>
              <a:t>El </a:t>
            </a:r>
            <a:r>
              <a:rPr lang="en-US" sz="4000" b="1" dirty="0" err="1">
                <a:latin typeface="+mj-lt"/>
              </a:rPr>
              <a:t>modelo</a:t>
            </a:r>
            <a:r>
              <a:rPr lang="en-US" sz="4000" b="1" dirty="0">
                <a:latin typeface="+mj-lt"/>
              </a:rPr>
              <a:t> simple de la </a:t>
            </a:r>
            <a:r>
              <a:rPr lang="en-US" sz="4000" b="1" dirty="0" err="1">
                <a:latin typeface="+mj-lt"/>
              </a:rPr>
              <a:t>lectura</a:t>
            </a:r>
            <a:endParaRPr lang="en-US" sz="4000" b="1" dirty="0">
              <a:latin typeface="+mj-lt"/>
            </a:endParaRPr>
          </a:p>
        </p:txBody>
      </p:sp>
      <p:sp>
        <p:nvSpPr>
          <p:cNvPr id="5" name="TextBox 4">
            <a:extLst>
              <a:ext uri="{FF2B5EF4-FFF2-40B4-BE49-F238E27FC236}">
                <a16:creationId xmlns:a16="http://schemas.microsoft.com/office/drawing/2014/main" id="{7A43FCF8-AB99-5BC9-E0B4-19F703DD4394}"/>
              </a:ext>
            </a:extLst>
          </p:cNvPr>
          <p:cNvSpPr txBox="1"/>
          <p:nvPr/>
        </p:nvSpPr>
        <p:spPr>
          <a:xfrm>
            <a:off x="171479" y="2825399"/>
            <a:ext cx="2553584" cy="1692771"/>
          </a:xfrm>
          <a:prstGeom prst="rect">
            <a:avLst/>
          </a:prstGeom>
          <a:solidFill>
            <a:schemeClr val="accent4">
              <a:lumMod val="20000"/>
              <a:lumOff val="80000"/>
            </a:schemeClr>
          </a:solidFill>
        </p:spPr>
        <p:txBody>
          <a:bodyPr wrap="none" rtlCol="0">
            <a:spAutoFit/>
          </a:bodyPr>
          <a:lstStyle/>
          <a:p>
            <a:pPr algn="ctr"/>
            <a:r>
              <a:rPr lang="en-US" sz="2600" b="1" dirty="0" err="1"/>
              <a:t>Reconocimiento</a:t>
            </a:r>
            <a:endParaRPr lang="en-US" sz="2600" b="1" dirty="0"/>
          </a:p>
          <a:p>
            <a:pPr algn="ctr"/>
            <a:r>
              <a:rPr lang="en-US" sz="2600" b="1" dirty="0"/>
              <a:t>de palabras</a:t>
            </a:r>
          </a:p>
          <a:p>
            <a:pPr algn="ctr"/>
            <a:r>
              <a:rPr lang="en-US" sz="2600" b="1" dirty="0"/>
              <a:t>(</a:t>
            </a:r>
            <a:r>
              <a:rPr lang="en-US" sz="2600" b="1" dirty="0" err="1"/>
              <a:t>Descodificación</a:t>
            </a:r>
            <a:r>
              <a:rPr lang="en-US" sz="2600" b="1" dirty="0"/>
              <a:t>)</a:t>
            </a:r>
          </a:p>
          <a:p>
            <a:pPr algn="ctr"/>
            <a:endParaRPr lang="en-US" sz="2600" b="1" dirty="0"/>
          </a:p>
        </p:txBody>
      </p:sp>
      <p:sp>
        <p:nvSpPr>
          <p:cNvPr id="6" name="TextBox 5">
            <a:extLst>
              <a:ext uri="{FF2B5EF4-FFF2-40B4-BE49-F238E27FC236}">
                <a16:creationId xmlns:a16="http://schemas.microsoft.com/office/drawing/2014/main" id="{DB0061E1-AAF9-B109-557C-3FD40E90BB4C}"/>
              </a:ext>
            </a:extLst>
          </p:cNvPr>
          <p:cNvSpPr txBox="1"/>
          <p:nvPr/>
        </p:nvSpPr>
        <p:spPr>
          <a:xfrm>
            <a:off x="2887047" y="3000054"/>
            <a:ext cx="655949" cy="1323439"/>
          </a:xfrm>
          <a:prstGeom prst="rect">
            <a:avLst/>
          </a:prstGeom>
          <a:noFill/>
        </p:spPr>
        <p:txBody>
          <a:bodyPr wrap="none" rtlCol="0">
            <a:spAutoFit/>
          </a:bodyPr>
          <a:lstStyle/>
          <a:p>
            <a:r>
              <a:rPr lang="en-US" sz="8000" b="1" dirty="0"/>
              <a:t>x</a:t>
            </a:r>
          </a:p>
        </p:txBody>
      </p:sp>
      <p:sp>
        <p:nvSpPr>
          <p:cNvPr id="7" name="Donut 6">
            <a:extLst>
              <a:ext uri="{FF2B5EF4-FFF2-40B4-BE49-F238E27FC236}">
                <a16:creationId xmlns:a16="http://schemas.microsoft.com/office/drawing/2014/main" id="{BB7FB022-FEB9-D845-7CE7-347178E12641}"/>
              </a:ext>
            </a:extLst>
          </p:cNvPr>
          <p:cNvSpPr/>
          <p:nvPr/>
        </p:nvSpPr>
        <p:spPr>
          <a:xfrm>
            <a:off x="3491510" y="2186685"/>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TextBox 7">
            <a:extLst>
              <a:ext uri="{FF2B5EF4-FFF2-40B4-BE49-F238E27FC236}">
                <a16:creationId xmlns:a16="http://schemas.microsoft.com/office/drawing/2014/main" id="{87FC47A6-AB72-F292-7D5C-AD7D405F8030}"/>
              </a:ext>
            </a:extLst>
          </p:cNvPr>
          <p:cNvSpPr txBox="1"/>
          <p:nvPr/>
        </p:nvSpPr>
        <p:spPr>
          <a:xfrm>
            <a:off x="3952491" y="2845944"/>
            <a:ext cx="2102947" cy="1292662"/>
          </a:xfrm>
          <a:prstGeom prst="rect">
            <a:avLst/>
          </a:prstGeom>
          <a:solidFill>
            <a:srgbClr val="FFFF00"/>
          </a:solidFill>
        </p:spPr>
        <p:txBody>
          <a:bodyPr wrap="none" rtlCol="0">
            <a:spAutoFit/>
          </a:bodyPr>
          <a:lstStyle/>
          <a:p>
            <a:pPr algn="ctr"/>
            <a:r>
              <a:rPr lang="en-US" sz="2600" b="1" dirty="0" err="1"/>
              <a:t>Comprensión</a:t>
            </a:r>
            <a:r>
              <a:rPr lang="en-US" sz="2600" b="1" dirty="0"/>
              <a:t> </a:t>
            </a:r>
          </a:p>
          <a:p>
            <a:pPr algn="ctr"/>
            <a:r>
              <a:rPr lang="en-US" sz="2600" b="1" dirty="0"/>
              <a:t>de</a:t>
            </a:r>
          </a:p>
          <a:p>
            <a:pPr algn="ctr"/>
            <a:r>
              <a:rPr lang="en-US" sz="2600" b="1" dirty="0" err="1"/>
              <a:t>lenguaje</a:t>
            </a:r>
            <a:endParaRPr lang="en-US" sz="2600" b="1" dirty="0"/>
          </a:p>
        </p:txBody>
      </p:sp>
      <p:sp>
        <p:nvSpPr>
          <p:cNvPr id="9" name="TextBox 8">
            <a:extLst>
              <a:ext uri="{FF2B5EF4-FFF2-40B4-BE49-F238E27FC236}">
                <a16:creationId xmlns:a16="http://schemas.microsoft.com/office/drawing/2014/main" id="{D17C5411-B013-9F63-9A04-9C0531579402}"/>
              </a:ext>
            </a:extLst>
          </p:cNvPr>
          <p:cNvSpPr txBox="1"/>
          <p:nvPr/>
        </p:nvSpPr>
        <p:spPr>
          <a:xfrm>
            <a:off x="6327176" y="3133618"/>
            <a:ext cx="696024" cy="1323439"/>
          </a:xfrm>
          <a:prstGeom prst="rect">
            <a:avLst/>
          </a:prstGeom>
          <a:noFill/>
        </p:spPr>
        <p:txBody>
          <a:bodyPr wrap="none" rtlCol="0">
            <a:spAutoFit/>
          </a:bodyPr>
          <a:lstStyle/>
          <a:p>
            <a:r>
              <a:rPr lang="en-US" sz="8000" dirty="0"/>
              <a:t>=</a:t>
            </a:r>
          </a:p>
        </p:txBody>
      </p:sp>
      <p:sp>
        <p:nvSpPr>
          <p:cNvPr id="10" name="Donut 9">
            <a:extLst>
              <a:ext uri="{FF2B5EF4-FFF2-40B4-BE49-F238E27FC236}">
                <a16:creationId xmlns:a16="http://schemas.microsoft.com/office/drawing/2014/main" id="{CD239D2E-9EEE-0A1C-D1D5-B4BB1FAE9345}"/>
              </a:ext>
            </a:extLst>
          </p:cNvPr>
          <p:cNvSpPr/>
          <p:nvPr/>
        </p:nvSpPr>
        <p:spPr>
          <a:xfrm>
            <a:off x="6901058" y="2339085"/>
            <a:ext cx="2763507"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a16="http://schemas.microsoft.com/office/drawing/2014/main" id="{5BE1AF2E-759D-D801-EB7A-D6D58C8DDDEE}"/>
              </a:ext>
            </a:extLst>
          </p:cNvPr>
          <p:cNvSpPr txBox="1"/>
          <p:nvPr/>
        </p:nvSpPr>
        <p:spPr>
          <a:xfrm>
            <a:off x="7269525" y="3000054"/>
            <a:ext cx="1955600" cy="861774"/>
          </a:xfrm>
          <a:prstGeom prst="rect">
            <a:avLst/>
          </a:prstGeom>
          <a:solidFill>
            <a:srgbClr val="FFC000"/>
          </a:solidFill>
        </p:spPr>
        <p:txBody>
          <a:bodyPr wrap="none" rtlCol="0">
            <a:spAutoFit/>
          </a:bodyPr>
          <a:lstStyle/>
          <a:p>
            <a:pPr algn="ctr"/>
            <a:r>
              <a:rPr lang="en-US" sz="2500" b="1" dirty="0" err="1"/>
              <a:t>Comprensión</a:t>
            </a:r>
            <a:endParaRPr lang="en-US" sz="2500" b="1" dirty="0"/>
          </a:p>
          <a:p>
            <a:pPr algn="ctr"/>
            <a:r>
              <a:rPr lang="en-US" sz="2500" b="1" dirty="0" err="1"/>
              <a:t>lectora</a:t>
            </a:r>
            <a:endParaRPr lang="en-US" sz="2500" b="1" dirty="0"/>
          </a:p>
        </p:txBody>
      </p:sp>
      <p:sp>
        <p:nvSpPr>
          <p:cNvPr id="13" name="Subtitle 12">
            <a:extLst>
              <a:ext uri="{FF2B5EF4-FFF2-40B4-BE49-F238E27FC236}">
                <a16:creationId xmlns:a16="http://schemas.microsoft.com/office/drawing/2014/main" id="{3160C137-CBE7-5338-26CA-F38C27DD0502}"/>
              </a:ext>
            </a:extLst>
          </p:cNvPr>
          <p:cNvSpPr>
            <a:spLocks noGrp="1"/>
          </p:cNvSpPr>
          <p:nvPr>
            <p:ph type="subTitle" idx="1"/>
          </p:nvPr>
        </p:nvSpPr>
        <p:spPr>
          <a:xfrm>
            <a:off x="1143000" y="5734688"/>
            <a:ext cx="6858000" cy="1023135"/>
          </a:xfrm>
        </p:spPr>
        <p:txBody>
          <a:bodyPr/>
          <a:lstStyle/>
          <a:p>
            <a:r>
              <a:rPr lang="en-US" dirty="0"/>
              <a:t>Gough, P. B., &amp; </a:t>
            </a:r>
            <a:r>
              <a:rPr lang="en-US" dirty="0" err="1"/>
              <a:t>Tunmer</a:t>
            </a:r>
            <a:r>
              <a:rPr lang="en-US" dirty="0"/>
              <a:t>, W. E. (1986).  Decoding, reading, and reading disability.  Remedial and Special Education, 7, 6-10</a:t>
            </a:r>
          </a:p>
        </p:txBody>
      </p:sp>
      <p:sp>
        <p:nvSpPr>
          <p:cNvPr id="4" name="&quot;No&quot; Symbol 3">
            <a:extLst>
              <a:ext uri="{FF2B5EF4-FFF2-40B4-BE49-F238E27FC236}">
                <a16:creationId xmlns:a16="http://schemas.microsoft.com/office/drawing/2014/main" id="{B3790ECE-DB99-CCB0-F0FA-B399274CCD23}"/>
              </a:ext>
            </a:extLst>
          </p:cNvPr>
          <p:cNvSpPr/>
          <p:nvPr/>
        </p:nvSpPr>
        <p:spPr>
          <a:xfrm>
            <a:off x="3911463" y="2459650"/>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0000"/>
              </a:solidFill>
            </a:endParaRPr>
          </a:p>
        </p:txBody>
      </p:sp>
      <p:sp>
        <p:nvSpPr>
          <p:cNvPr id="12" name="&quot;No&quot; Symbol 11">
            <a:extLst>
              <a:ext uri="{FF2B5EF4-FFF2-40B4-BE49-F238E27FC236}">
                <a16:creationId xmlns:a16="http://schemas.microsoft.com/office/drawing/2014/main" id="{1D21D795-5D12-5A41-C206-C0764D558ECF}"/>
              </a:ext>
            </a:extLst>
          </p:cNvPr>
          <p:cNvSpPr/>
          <p:nvPr/>
        </p:nvSpPr>
        <p:spPr>
          <a:xfrm>
            <a:off x="7259188" y="2579912"/>
            <a:ext cx="2169388" cy="2163721"/>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3" name="Donut 2">
            <a:extLst>
              <a:ext uri="{FF2B5EF4-FFF2-40B4-BE49-F238E27FC236}">
                <a16:creationId xmlns:a16="http://schemas.microsoft.com/office/drawing/2014/main" id="{EDA6F782-1941-B52A-900B-1F56D079589C}"/>
              </a:ext>
            </a:extLst>
          </p:cNvPr>
          <p:cNvSpPr/>
          <p:nvPr/>
        </p:nvSpPr>
        <p:spPr>
          <a:xfrm>
            <a:off x="-71918" y="2126751"/>
            <a:ext cx="3000053" cy="2794569"/>
          </a:xfrm>
          <a:prstGeom prst="donut">
            <a:avLst>
              <a:gd name="adj" fmla="val 914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8301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94177-8CA5-384D-FC04-FC908D96BC07}"/>
              </a:ext>
            </a:extLst>
          </p:cNvPr>
          <p:cNvSpPr>
            <a:spLocks noGrp="1"/>
          </p:cNvSpPr>
          <p:nvPr>
            <p:ph type="title" idx="4294967295"/>
          </p:nvPr>
        </p:nvSpPr>
        <p:spPr>
          <a:xfrm>
            <a:off x="0" y="274638"/>
            <a:ext cx="8229600" cy="1143000"/>
          </a:xfrm>
          <a:prstGeom prst="rect">
            <a:avLst/>
          </a:prstGeom>
        </p:spPr>
        <p:txBody>
          <a:bodyPr/>
          <a:lstStyle/>
          <a:p>
            <a:r>
              <a:rPr lang="en-US" sz="4800" b="1" dirty="0" err="1"/>
              <a:t>Reconocimiento</a:t>
            </a:r>
            <a:r>
              <a:rPr lang="en-US" sz="4800" b="1" dirty="0"/>
              <a:t> de palabras</a:t>
            </a:r>
            <a:br>
              <a:rPr lang="en-US" sz="4800" dirty="0"/>
            </a:br>
            <a:r>
              <a:rPr lang="en-US" sz="4800" b="1" dirty="0" err="1">
                <a:solidFill>
                  <a:srgbClr val="FF0000"/>
                </a:solidFill>
              </a:rPr>
              <a:t>Limitado</a:t>
            </a:r>
            <a:r>
              <a:rPr lang="en-US" sz="4800" b="1" dirty="0">
                <a:solidFill>
                  <a:srgbClr val="FF0000"/>
                </a:solidFill>
              </a:rPr>
              <a:t> a K-2</a:t>
            </a:r>
          </a:p>
        </p:txBody>
      </p:sp>
      <p:sp>
        <p:nvSpPr>
          <p:cNvPr id="3" name="Content Placeholder 2">
            <a:extLst>
              <a:ext uri="{FF2B5EF4-FFF2-40B4-BE49-F238E27FC236}">
                <a16:creationId xmlns:a16="http://schemas.microsoft.com/office/drawing/2014/main" id="{05D83139-D9E4-9077-CB9A-86985FA36565}"/>
              </a:ext>
            </a:extLst>
          </p:cNvPr>
          <p:cNvSpPr>
            <a:spLocks noGrp="1"/>
          </p:cNvSpPr>
          <p:nvPr>
            <p:ph idx="4294967295"/>
          </p:nvPr>
        </p:nvSpPr>
        <p:spPr>
          <a:xfrm>
            <a:off x="318055" y="2054225"/>
            <a:ext cx="8229600" cy="4071938"/>
          </a:xfrm>
          <a:prstGeom prst="rect">
            <a:avLst/>
          </a:prstGeom>
        </p:spPr>
        <p:txBody>
          <a:bodyPr/>
          <a:lstStyle/>
          <a:p>
            <a:r>
              <a:rPr lang="en-US" sz="5400" dirty="0" err="1"/>
              <a:t>Conciencia</a:t>
            </a:r>
            <a:r>
              <a:rPr lang="en-US" sz="5400" dirty="0"/>
              <a:t> </a:t>
            </a:r>
            <a:r>
              <a:rPr lang="en-US" sz="5400" dirty="0" err="1"/>
              <a:t>fonológica</a:t>
            </a:r>
            <a:endParaRPr lang="en-US" sz="5400" dirty="0"/>
          </a:p>
          <a:p>
            <a:r>
              <a:rPr lang="en-US" sz="5400" dirty="0" err="1"/>
              <a:t>Descodificación</a:t>
            </a:r>
            <a:r>
              <a:rPr lang="en-US" sz="5400" dirty="0"/>
              <a:t> </a:t>
            </a:r>
          </a:p>
          <a:p>
            <a:r>
              <a:rPr lang="en-US" sz="5400" dirty="0" err="1"/>
              <a:t>Reconocimiento</a:t>
            </a:r>
            <a:r>
              <a:rPr lang="en-US" sz="5400" dirty="0"/>
              <a:t> de palabras</a:t>
            </a:r>
          </a:p>
        </p:txBody>
      </p:sp>
    </p:spTree>
    <p:extLst>
      <p:ext uri="{BB962C8B-B14F-4D97-AF65-F5344CB8AC3E}">
        <p14:creationId xmlns:p14="http://schemas.microsoft.com/office/powerpoint/2010/main" val="2893416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E9A-73A0-7774-94D1-6088D10E533E}"/>
              </a:ext>
            </a:extLst>
          </p:cNvPr>
          <p:cNvSpPr>
            <a:spLocks noGrp="1"/>
          </p:cNvSpPr>
          <p:nvPr>
            <p:ph type="title" idx="4294967295"/>
          </p:nvPr>
        </p:nvSpPr>
        <p:spPr>
          <a:xfrm>
            <a:off x="-1" y="274638"/>
            <a:ext cx="8697553" cy="1143000"/>
          </a:xfrm>
          <a:prstGeom prst="rect">
            <a:avLst/>
          </a:prstGeom>
        </p:spPr>
        <p:txBody>
          <a:bodyPr/>
          <a:lstStyle/>
          <a:p>
            <a:r>
              <a:rPr lang="en-US" sz="5400" b="1" dirty="0" err="1"/>
              <a:t>Comprensión</a:t>
            </a:r>
            <a:r>
              <a:rPr lang="en-US" sz="5400" b="1" dirty="0"/>
              <a:t> de </a:t>
            </a:r>
            <a:r>
              <a:rPr lang="en-US" sz="5400" b="1" dirty="0" err="1"/>
              <a:t>lenguaje</a:t>
            </a:r>
            <a:br>
              <a:rPr lang="en-US" b="1" dirty="0"/>
            </a:br>
            <a:r>
              <a:rPr lang="en-US" b="1" dirty="0">
                <a:solidFill>
                  <a:srgbClr val="FF0000"/>
                </a:solidFill>
              </a:rPr>
              <a:t>Sin </a:t>
            </a:r>
            <a:r>
              <a:rPr lang="en-US" b="1" dirty="0" err="1">
                <a:solidFill>
                  <a:srgbClr val="FF0000"/>
                </a:solidFill>
              </a:rPr>
              <a:t>límites</a:t>
            </a:r>
            <a:r>
              <a:rPr lang="en-US" b="1" dirty="0">
                <a:solidFill>
                  <a:srgbClr val="FF0000"/>
                </a:solidFill>
              </a:rPr>
              <a:t> / </a:t>
            </a:r>
            <a:r>
              <a:rPr lang="en-US" b="1" dirty="0" err="1">
                <a:solidFill>
                  <a:srgbClr val="FF0000"/>
                </a:solidFill>
              </a:rPr>
              <a:t>Ilimitado</a:t>
            </a:r>
            <a:endParaRPr lang="en-US" b="1" dirty="0">
              <a:solidFill>
                <a:srgbClr val="FF0000"/>
              </a:solidFill>
            </a:endParaRPr>
          </a:p>
        </p:txBody>
      </p:sp>
      <p:sp>
        <p:nvSpPr>
          <p:cNvPr id="3" name="Content Placeholder 2">
            <a:extLst>
              <a:ext uri="{FF2B5EF4-FFF2-40B4-BE49-F238E27FC236}">
                <a16:creationId xmlns:a16="http://schemas.microsoft.com/office/drawing/2014/main" id="{0E2909AC-9BC1-1237-A8DA-F2E2CAFA71F5}"/>
              </a:ext>
            </a:extLst>
          </p:cNvPr>
          <p:cNvSpPr>
            <a:spLocks noGrp="1"/>
          </p:cNvSpPr>
          <p:nvPr>
            <p:ph idx="4294967295"/>
          </p:nvPr>
        </p:nvSpPr>
        <p:spPr>
          <a:xfrm>
            <a:off x="467953" y="1883665"/>
            <a:ext cx="8229600" cy="4525963"/>
          </a:xfrm>
          <a:prstGeom prst="rect">
            <a:avLst/>
          </a:prstGeom>
        </p:spPr>
        <p:txBody>
          <a:bodyPr/>
          <a:lstStyle/>
          <a:p>
            <a:r>
              <a:rPr lang="en-US" sz="4800" dirty="0" err="1"/>
              <a:t>Vocabulario</a:t>
            </a:r>
            <a:r>
              <a:rPr lang="en-US" sz="4800" dirty="0"/>
              <a:t> </a:t>
            </a:r>
          </a:p>
          <a:p>
            <a:r>
              <a:rPr lang="en-US" sz="4800" dirty="0" err="1"/>
              <a:t>Estructuras</a:t>
            </a:r>
            <a:r>
              <a:rPr lang="en-US" sz="4800" dirty="0"/>
              <a:t> del </a:t>
            </a:r>
            <a:r>
              <a:rPr lang="en-US" sz="4800" dirty="0" err="1"/>
              <a:t>lenguaje</a:t>
            </a:r>
            <a:endParaRPr lang="en-US" sz="4800" dirty="0"/>
          </a:p>
          <a:p>
            <a:r>
              <a:rPr lang="en-US" sz="4800" dirty="0" err="1"/>
              <a:t>Conocimiento</a:t>
            </a:r>
            <a:r>
              <a:rPr lang="en-US" sz="4800" dirty="0"/>
              <a:t> </a:t>
            </a:r>
            <a:r>
              <a:rPr lang="en-US" sz="4800" dirty="0" err="1"/>
              <a:t>previo</a:t>
            </a:r>
            <a:endParaRPr lang="en-US" sz="4800" dirty="0"/>
          </a:p>
          <a:p>
            <a:r>
              <a:rPr lang="en-US" sz="4800" dirty="0" err="1"/>
              <a:t>Conocimiento</a:t>
            </a:r>
            <a:r>
              <a:rPr lang="en-US" sz="4800" dirty="0"/>
              <a:t> de </a:t>
            </a:r>
            <a:r>
              <a:rPr lang="en-US" sz="4800" dirty="0" err="1"/>
              <a:t>estructuras</a:t>
            </a:r>
            <a:r>
              <a:rPr lang="en-US" sz="4800" dirty="0"/>
              <a:t> </a:t>
            </a:r>
            <a:r>
              <a:rPr lang="en-US" sz="4800" dirty="0" err="1"/>
              <a:t>textuales</a:t>
            </a:r>
            <a:r>
              <a:rPr lang="en-US" sz="4800" dirty="0"/>
              <a:t> </a:t>
            </a:r>
          </a:p>
          <a:p>
            <a:r>
              <a:rPr lang="en-US" sz="4800" dirty="0" err="1"/>
              <a:t>Razonamiento</a:t>
            </a:r>
            <a:r>
              <a:rPr lang="en-US" sz="4800" dirty="0"/>
              <a:t> verbal</a:t>
            </a:r>
          </a:p>
        </p:txBody>
      </p:sp>
    </p:spTree>
    <p:extLst>
      <p:ext uri="{BB962C8B-B14F-4D97-AF65-F5344CB8AC3E}">
        <p14:creationId xmlns:p14="http://schemas.microsoft.com/office/powerpoint/2010/main" val="1895868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12802</TotalTime>
  <Words>11919</Words>
  <Application>Microsoft Macintosh PowerPoint</Application>
  <PresentationFormat>On-screen Show (4:3)</PresentationFormat>
  <Paragraphs>1430</Paragraphs>
  <Slides>185</Slides>
  <Notes>97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185</vt:i4>
      </vt:variant>
    </vt:vector>
  </HeadingPairs>
  <TitlesOfParts>
    <vt:vector size="199" baseType="lpstr">
      <vt:lpstr>MS Mincho</vt:lpstr>
      <vt:lpstr>ＭＳ Ｐゴシック</vt:lpstr>
      <vt:lpstr>Aptos</vt:lpstr>
      <vt:lpstr>Arial</vt:lpstr>
      <vt:lpstr>Calibri</vt:lpstr>
      <vt:lpstr>Cambria</vt:lpstr>
      <vt:lpstr>Cambria Math</vt:lpstr>
      <vt:lpstr>Comic Sans MS</vt:lpstr>
      <vt:lpstr>Gill Sans MT</vt:lpstr>
      <vt:lpstr>Josefin Sans</vt:lpstr>
      <vt:lpstr>Tahoma</vt:lpstr>
      <vt:lpstr>Times New Roman</vt:lpstr>
      <vt:lpstr>Wingdings 2</vt:lpstr>
      <vt:lpstr>Office Theme</vt:lpstr>
      <vt:lpstr>PowerPoint Presentation</vt:lpstr>
      <vt:lpstr>PowerPoint Presentation</vt:lpstr>
      <vt:lpstr>PowerPoint Presentation</vt:lpstr>
      <vt:lpstr>Presentaciones</vt:lpstr>
      <vt:lpstr>Presentaciones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Normas de trabajo</vt:lpstr>
      <vt:lpstr>Agenda</vt:lpstr>
      <vt:lpstr>A raíz de la capacitación profesional de hoy, los participantes podrán...</vt:lpstr>
      <vt:lpstr>A raíz de la capacitación profesional de hoy, los participantes podrán...</vt:lpstr>
      <vt:lpstr>Presentaciones en sus mesas</vt:lpstr>
      <vt:lpstr>PowerPoint Presentation</vt:lpstr>
      <vt:lpstr>Las tres premisas socio-culturales de la lectoescritura bilingüe</vt:lpstr>
      <vt:lpstr>Las tres premisas socio-culturales de la lectoescritura bilingüe</vt:lpstr>
      <vt:lpstr> La enseñanza de la lectoescritura bilingüe en los EEUU es única porque… </vt:lpstr>
      <vt:lpstr>Política de lenguaje</vt:lpstr>
      <vt:lpstr>Política de lenguaje</vt:lpstr>
      <vt:lpstr>PowerPoint Presentation</vt:lpstr>
      <vt:lpstr>PowerPoint Presentation</vt:lpstr>
      <vt:lpstr>PowerPoint Presentation</vt:lpstr>
      <vt:lpstr>PowerPoint Presentation</vt:lpstr>
      <vt:lpstr>Apoyos lingüísticos</vt:lpstr>
      <vt:lpstr>Recursos para el español pedagógico </vt:lpstr>
      <vt:lpstr>Recursos para el español pedagógico </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 otras palabras..</vt:lpstr>
      <vt:lpstr>En otras palabras..</vt:lpstr>
      <vt:lpstr>PowerPoint Presentation</vt:lpstr>
      <vt:lpstr>PowerPoint Presentation</vt:lpstr>
      <vt:lpstr>PowerPoint Presentation</vt:lpstr>
      <vt:lpstr>En otras palabras..</vt:lpstr>
      <vt:lpstr>En otras palabras..</vt:lpstr>
      <vt:lpstr>PowerPoint Presentation</vt:lpstr>
      <vt:lpstr>PowerPoint Presentation</vt:lpstr>
      <vt:lpstr>PowerPoint Presentation</vt:lpstr>
      <vt:lpstr>En otras palabras..</vt:lpstr>
      <vt:lpstr>En otras palabras..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Habla con tu pareja…</vt:lpstr>
      <vt:lpstr>PowerPoint Presentation</vt:lpstr>
      <vt:lpstr>PowerPoint Presentation</vt:lpstr>
      <vt:lpstr>Existen diferentes trayectorias para desarrollar el bilingüismo</vt:lpstr>
      <vt:lpstr>Los bilingües secuenciales pasan por etapas predecibles de adquisición del segundo lenguaje (L2)</vt:lpstr>
      <vt:lpstr>PowerPoint Presentation</vt:lpstr>
      <vt:lpstr>PowerPoint Presentation</vt:lpstr>
      <vt:lpstr>Los bilingües secuenciales pasan por etapas predecibles de adquisición del segundo lenguaje (L2)</vt:lpstr>
      <vt:lpstr>Existen diferentes trayectorias hacia el desarrollo bilingüe</vt:lpstr>
      <vt:lpstr>Los bilingües simultáneos aprenden dos idiomas al mismo tiempo</vt:lpstr>
      <vt:lpstr>PowerPoint Presentation</vt:lpstr>
      <vt:lpstr>Dr. Kim Potowski</vt:lpstr>
      <vt:lpstr>Bilingües simultáneos en los EE. UU.:  La mayoría son bilingües emergentes (aprendices de inglés)  </vt:lpstr>
      <vt:lpstr>PowerPoint Presentation</vt:lpstr>
      <vt:lpstr>Trabajo en equipo</vt:lpstr>
      <vt:lpstr>PowerPoint Presentation</vt:lpstr>
      <vt:lpstr>PowerPoint Presentation</vt:lpstr>
      <vt:lpstr>PowerPoint Presentation</vt:lpstr>
      <vt:lpstr>PowerPoint Presentation</vt:lpstr>
      <vt:lpstr>La enseñanza del lenguaje:</vt:lpstr>
      <vt:lpstr>La enseñanza del lenguaje:</vt:lpstr>
      <vt:lpstr>PowerPoint Presentation</vt:lpstr>
      <vt:lpstr>PowerPoint Presentation</vt:lpstr>
      <vt:lpstr>Estos son los estudiantes que ingresan a los programas duales en kinder o primer grado</vt:lpstr>
      <vt:lpstr>PowerPoint Presentation</vt:lpstr>
      <vt:lpstr>PowerPoint Presentation</vt:lpstr>
      <vt:lpstr>PowerPoint Presentation</vt:lpstr>
      <vt:lpstr>PowerPoint Presentation</vt:lpstr>
      <vt:lpstr>PowerPoint Presentation</vt:lpstr>
      <vt:lpstr>Habla con tu pareja</vt:lpstr>
      <vt:lpstr>Agenda</vt:lpstr>
      <vt:lpstr>PowerPoint Presentation</vt:lpstr>
      <vt:lpstr>El cerebro y el aprendizaje: </vt:lpstr>
      <vt:lpstr>PowerPoint Presentation</vt:lpstr>
      <vt:lpstr>PowerPoint Presentation</vt:lpstr>
      <vt:lpstr>PowerPoint Presentation</vt:lpstr>
      <vt:lpstr>El shuco</vt:lpstr>
      <vt:lpstr>PowerPoint Presentation</vt:lpstr>
      <vt:lpstr>Reconocimiento de palabras Limitado a K-2</vt:lpstr>
      <vt:lpstr>Comprensión de lenguaje Sin límites / Ilimitado</vt:lpstr>
      <vt:lpstr>PowerPoint Presentation</vt:lpstr>
      <vt:lpstr>PowerPoint Presentation</vt:lpstr>
      <vt:lpstr>El shuco</vt:lpstr>
      <vt:lpstr>El patojo</vt:lpstr>
      <vt:lpstr>Un shuco</vt:lpstr>
      <vt:lpstr>PowerPoint Presentation</vt:lpstr>
      <vt:lpstr>Una prima muy shute</vt:lpstr>
      <vt:lpstr>El güisquil y el perulero</vt:lpstr>
      <vt:lpstr>El shuco</vt:lpstr>
      <vt:lpstr>Todas las palabras son correctas</vt:lpstr>
      <vt:lpstr>PowerPoint Presentation</vt:lpstr>
      <vt:lpstr>Habla con tu pareja:</vt:lpstr>
      <vt:lpstr>PowerPoint Presentation</vt:lpstr>
      <vt:lpstr>PowerPoint Presentation</vt:lpstr>
      <vt:lpstr>Sally What is the text about? </vt:lpstr>
      <vt:lpstr>Background Knowledge: Sally is trying to get rid of her neighbors.</vt:lpstr>
      <vt:lpstr>PowerPoint Presentation</vt:lpstr>
      <vt:lpstr>Clasificación de palabras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¿Qué es la lectoescritura? La lectoescritura comprensiva</vt:lpstr>
      <vt:lpstr> La lectoescritura comprensiva</vt:lpstr>
      <vt:lpstr> ¿Qué es la lectoescritura bilingüe? La lectoescritura comprensiva  en español y en inglés</vt:lpstr>
      <vt:lpstr>PowerPoint Presentation</vt:lpstr>
      <vt:lpstr>PowerPoint Presentation</vt:lpstr>
      <vt:lpstr>PowerPoint Presentation</vt:lpstr>
      <vt:lpstr>PowerPoint Presentation</vt:lpstr>
      <vt:lpstr>El esquema BUF (Biliteracy Unit Framework)</vt:lpstr>
      <vt:lpstr>PowerPoint Presentation</vt:lpstr>
      <vt:lpstr>PowerPoint Presentation</vt:lpstr>
      <vt:lpstr>PowerPoint Presentation</vt:lpstr>
      <vt:lpstr>El esquema BUF (Biliteracy Unit Framework)</vt:lpstr>
      <vt:lpstr>PowerPoint Presentation</vt:lpstr>
      <vt:lpstr>Habla con tu pareja</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 lectoescritura bilingüe espera el uso bilingüe de los estudiantes, creando estructuras que apoyan su desarrollo de lenguaje</vt:lpstr>
      <vt:lpstr>PowerPoint Presentation</vt:lpstr>
      <vt:lpstr>Las características de las lenguas en contacto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de estudios longitudinales de programas duales bien implementados en cinco distritos.  Enfoque: bilingües emergentes © Wayne P. Thomas and Virginia P. Collier, 2017</vt:lpstr>
      <vt:lpstr>PowerPoint Presentation</vt:lpstr>
      <vt:lpstr>PowerPoint Presentation</vt:lpstr>
      <vt:lpstr>PowerPoint Presentation</vt:lpstr>
      <vt:lpstr>Data de estudios longitudinales de programas duales bien implementados en cinco distritos.  Enfoque: bilingües emergentes © Wayne P. Thomas and Virginia P. Collier, 2017</vt:lpstr>
      <vt:lpstr>PowerPoint Presentation</vt:lpstr>
      <vt:lpstr>PowerPoint Presentation</vt:lpstr>
      <vt:lpstr>PowerPoint Presentation</vt:lpstr>
      <vt:lpstr>Horario de concepto 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Habla con tu pareja:</vt:lpstr>
      <vt:lpstr>Agenda</vt:lpstr>
    </vt:vector>
  </TitlesOfParts>
  <Company>bri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 rueschaw</dc:creator>
  <cp:lastModifiedBy>Karen Beeman</cp:lastModifiedBy>
  <cp:revision>901</cp:revision>
  <cp:lastPrinted>2025-08-04T17:58:33Z</cp:lastPrinted>
  <dcterms:created xsi:type="dcterms:W3CDTF">2014-10-18T22:31:15Z</dcterms:created>
  <dcterms:modified xsi:type="dcterms:W3CDTF">2025-08-14T13:11:58Z</dcterms:modified>
</cp:coreProperties>
</file>