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5" r:id="rId2"/>
  </p:sldMasterIdLst>
  <p:notesMasterIdLst>
    <p:notesMasterId r:id="rId152"/>
  </p:notesMasterIdLst>
  <p:handoutMasterIdLst>
    <p:handoutMasterId r:id="rId153"/>
  </p:handoutMasterIdLst>
  <p:sldIdLst>
    <p:sldId id="5746" r:id="rId3"/>
    <p:sldId id="4581" r:id="rId4"/>
    <p:sldId id="7008" r:id="rId5"/>
    <p:sldId id="7011" r:id="rId6"/>
    <p:sldId id="7012" r:id="rId7"/>
    <p:sldId id="7013" r:id="rId8"/>
    <p:sldId id="7014" r:id="rId9"/>
    <p:sldId id="7015" r:id="rId10"/>
    <p:sldId id="7016" r:id="rId11"/>
    <p:sldId id="6727" r:id="rId12"/>
    <p:sldId id="7017" r:id="rId13"/>
    <p:sldId id="7009" r:id="rId14"/>
    <p:sldId id="6830" r:id="rId15"/>
    <p:sldId id="6770" r:id="rId16"/>
    <p:sldId id="6771" r:id="rId17"/>
    <p:sldId id="6772" r:id="rId18"/>
    <p:sldId id="6773" r:id="rId19"/>
    <p:sldId id="5748" r:id="rId20"/>
    <p:sldId id="3765" r:id="rId21"/>
    <p:sldId id="4133" r:id="rId22"/>
    <p:sldId id="6199" r:id="rId23"/>
    <p:sldId id="3677" r:id="rId24"/>
    <p:sldId id="6074" r:id="rId25"/>
    <p:sldId id="6075" r:id="rId26"/>
    <p:sldId id="7018" r:id="rId27"/>
    <p:sldId id="7019" r:id="rId28"/>
    <p:sldId id="2649" r:id="rId29"/>
    <p:sldId id="3193" r:id="rId30"/>
    <p:sldId id="6051" r:id="rId31"/>
    <p:sldId id="3208" r:id="rId32"/>
    <p:sldId id="3194" r:id="rId33"/>
    <p:sldId id="6790" r:id="rId34"/>
    <p:sldId id="6287" r:id="rId35"/>
    <p:sldId id="369" r:id="rId36"/>
    <p:sldId id="3210" r:id="rId37"/>
    <p:sldId id="370" r:id="rId38"/>
    <p:sldId id="372" r:id="rId39"/>
    <p:sldId id="371" r:id="rId40"/>
    <p:sldId id="7020" r:id="rId41"/>
    <p:sldId id="6288" r:id="rId42"/>
    <p:sldId id="6258" r:id="rId43"/>
    <p:sldId id="6906" r:id="rId44"/>
    <p:sldId id="6908" r:id="rId45"/>
    <p:sldId id="6905" r:id="rId46"/>
    <p:sldId id="6907" r:id="rId47"/>
    <p:sldId id="6909" r:id="rId48"/>
    <p:sldId id="6910" r:id="rId49"/>
    <p:sldId id="6912" r:id="rId50"/>
    <p:sldId id="7021" r:id="rId51"/>
    <p:sldId id="6911" r:id="rId52"/>
    <p:sldId id="6123" r:id="rId53"/>
    <p:sldId id="7022" r:id="rId54"/>
    <p:sldId id="6998" r:id="rId55"/>
    <p:sldId id="6996" r:id="rId56"/>
    <p:sldId id="6999" r:id="rId57"/>
    <p:sldId id="6997" r:id="rId58"/>
    <p:sldId id="7005" r:id="rId59"/>
    <p:sldId id="7006" r:id="rId60"/>
    <p:sldId id="7007" r:id="rId61"/>
    <p:sldId id="7000" r:id="rId62"/>
    <p:sldId id="7001" r:id="rId63"/>
    <p:sldId id="7002" r:id="rId64"/>
    <p:sldId id="7003" r:id="rId65"/>
    <p:sldId id="7004" r:id="rId66"/>
    <p:sldId id="4031" r:id="rId67"/>
    <p:sldId id="4762" r:id="rId68"/>
    <p:sldId id="6077" r:id="rId69"/>
    <p:sldId id="6078" r:id="rId70"/>
    <p:sldId id="5687" r:id="rId71"/>
    <p:sldId id="375" r:id="rId72"/>
    <p:sldId id="3837" r:id="rId73"/>
    <p:sldId id="4763" r:id="rId74"/>
    <p:sldId id="5799" r:id="rId75"/>
    <p:sldId id="6079" r:id="rId76"/>
    <p:sldId id="6080" r:id="rId77"/>
    <p:sldId id="343" r:id="rId78"/>
    <p:sldId id="374" r:id="rId79"/>
    <p:sldId id="4696" r:id="rId80"/>
    <p:sldId id="6065" r:id="rId81"/>
    <p:sldId id="7010" r:id="rId82"/>
    <p:sldId id="5704" r:id="rId83"/>
    <p:sldId id="4572" r:id="rId84"/>
    <p:sldId id="6066" r:id="rId85"/>
    <p:sldId id="6067" r:id="rId86"/>
    <p:sldId id="3825" r:id="rId87"/>
    <p:sldId id="5779" r:id="rId88"/>
    <p:sldId id="5752" r:id="rId89"/>
    <p:sldId id="6068" r:id="rId90"/>
    <p:sldId id="4777" r:id="rId91"/>
    <p:sldId id="3826" r:id="rId92"/>
    <p:sldId id="5780" r:id="rId93"/>
    <p:sldId id="6354" r:id="rId94"/>
    <p:sldId id="5993" r:id="rId95"/>
    <p:sldId id="6355" r:id="rId96"/>
    <p:sldId id="3827" r:id="rId97"/>
    <p:sldId id="5783" r:id="rId98"/>
    <p:sldId id="6356" r:id="rId99"/>
    <p:sldId id="5999" r:id="rId100"/>
    <p:sldId id="6357" r:id="rId101"/>
    <p:sldId id="3828" r:id="rId102"/>
    <p:sldId id="6001" r:id="rId103"/>
    <p:sldId id="6358" r:id="rId104"/>
    <p:sldId id="6002" r:id="rId105"/>
    <p:sldId id="6003" r:id="rId106"/>
    <p:sldId id="6359" r:id="rId107"/>
    <p:sldId id="6008" r:id="rId108"/>
    <p:sldId id="3829" r:id="rId109"/>
    <p:sldId id="6010" r:id="rId110"/>
    <p:sldId id="6360" r:id="rId111"/>
    <p:sldId id="6011" r:id="rId112"/>
    <p:sldId id="6361" r:id="rId113"/>
    <p:sldId id="3830" r:id="rId114"/>
    <p:sldId id="6363" r:id="rId115"/>
    <p:sldId id="6362" r:id="rId116"/>
    <p:sldId id="6017" r:id="rId117"/>
    <p:sldId id="5753" r:id="rId118"/>
    <p:sldId id="6332" r:id="rId119"/>
    <p:sldId id="4663" r:id="rId120"/>
    <p:sldId id="5754" r:id="rId121"/>
    <p:sldId id="5577" r:id="rId122"/>
    <p:sldId id="4672" r:id="rId123"/>
    <p:sldId id="4673" r:id="rId124"/>
    <p:sldId id="6371" r:id="rId125"/>
    <p:sldId id="6335" r:id="rId126"/>
    <p:sldId id="3738" r:id="rId127"/>
    <p:sldId id="5717" r:id="rId128"/>
    <p:sldId id="6386" r:id="rId129"/>
    <p:sldId id="6070" r:id="rId130"/>
    <p:sldId id="6071" r:id="rId131"/>
    <p:sldId id="6027" r:id="rId132"/>
    <p:sldId id="6028" r:id="rId133"/>
    <p:sldId id="6030" r:id="rId134"/>
    <p:sldId id="6031" r:id="rId135"/>
    <p:sldId id="6032" r:id="rId136"/>
    <p:sldId id="6029" r:id="rId137"/>
    <p:sldId id="3763" r:id="rId138"/>
    <p:sldId id="3660" r:id="rId139"/>
    <p:sldId id="6034" r:id="rId140"/>
    <p:sldId id="5719" r:id="rId141"/>
    <p:sldId id="3762" r:id="rId142"/>
    <p:sldId id="3502" r:id="rId143"/>
    <p:sldId id="3770" r:id="rId144"/>
    <p:sldId id="5338" r:id="rId145"/>
    <p:sldId id="3776" r:id="rId146"/>
    <p:sldId id="3777" r:id="rId147"/>
    <p:sldId id="7023" r:id="rId148"/>
    <p:sldId id="7025" r:id="rId149"/>
    <p:sldId id="7026" r:id="rId150"/>
    <p:sldId id="6994" r:id="rId1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3978E0"/>
    <a:srgbClr val="00FDFF"/>
    <a:srgbClr val="0130B2"/>
    <a:srgbClr val="DE58FF"/>
    <a:srgbClr val="FF1F81"/>
    <a:srgbClr val="47A2FF"/>
    <a:srgbClr val="195027"/>
    <a:srgbClr val="122C34"/>
    <a:srgbClr val="20205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1331" autoAdjust="0"/>
    <p:restoredTop sz="77907" autoAdjust="0"/>
  </p:normalViewPr>
  <p:slideViewPr>
    <p:cSldViewPr snapToGrid="0" snapToObjects="1">
      <p:cViewPr varScale="1">
        <p:scale>
          <a:sx n="91" d="100"/>
          <a:sy n="91" d="100"/>
        </p:scale>
        <p:origin x="1424" y="192"/>
      </p:cViewPr>
      <p:guideLst>
        <p:guide orient="horz" pos="2160"/>
        <p:guide pos="2880"/>
      </p:guideLst>
    </p:cSldViewPr>
  </p:slideViewPr>
  <p:outlineViewPr>
    <p:cViewPr>
      <p:scale>
        <a:sx n="33" d="100"/>
        <a:sy n="33" d="100"/>
      </p:scale>
      <p:origin x="0" y="0"/>
    </p:cViewPr>
  </p:outlineViewPr>
  <p:notesTextViewPr>
    <p:cViewPr>
      <p:scale>
        <a:sx n="170" d="100"/>
        <a:sy n="170" d="100"/>
      </p:scale>
      <p:origin x="0" y="0"/>
    </p:cViewPr>
  </p:notesTextViewPr>
  <p:sorterViewPr>
    <p:cViewPr varScale="1">
      <p:scale>
        <a:sx n="1" d="1"/>
        <a:sy n="1" d="1"/>
      </p:scale>
      <p:origin x="0" y="8448"/>
    </p:cViewPr>
  </p:sorterViewPr>
  <p:notesViewPr>
    <p:cSldViewPr snapToGrid="0" snapToObjects="1">
      <p:cViewPr varScale="1">
        <p:scale>
          <a:sx n="96" d="100"/>
          <a:sy n="96" d="100"/>
        </p:scale>
        <p:origin x="4400" y="168"/>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viewProps" Target="viewProps.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theme" Target="theme/theme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handoutMaster" Target="handoutMasters/handoutMaster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presProps" Target="presProps.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976F00A-0D80-6043-895B-9E21959ACE63}" type="datetime1">
              <a:rPr lang="en-US" smtClean="0"/>
              <a:t>6/18/26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a:t>www.TeachingForBiliteracy.com</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9F65AA6-8391-0D43-83EE-6EB8F2668095}" type="slidenum">
              <a:rPr lang="en-US" smtClean="0"/>
              <a:t>‹#›</a:t>
            </a:fld>
            <a:endParaRPr lang="en-US"/>
          </a:p>
        </p:txBody>
      </p:sp>
    </p:spTree>
    <p:extLst>
      <p:ext uri="{BB962C8B-B14F-4D97-AF65-F5344CB8AC3E}">
        <p14:creationId xmlns:p14="http://schemas.microsoft.com/office/powerpoint/2010/main" val="373063231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F0CBE8-D9AD-4B42-A67D-B4322BA6858A}" type="datetime1">
              <a:rPr lang="en-US" smtClean="0"/>
              <a:t>6/18/26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www.TeachingForBiliteracy.com</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7916A0-3C14-D448-BEA8-DBF685636B8F}" type="slidenum">
              <a:rPr lang="en-US" smtClean="0"/>
              <a:t>‹#›</a:t>
            </a:fld>
            <a:endParaRPr lang="en-US"/>
          </a:p>
        </p:txBody>
      </p:sp>
    </p:spTree>
    <p:extLst>
      <p:ext uri="{BB962C8B-B14F-4D97-AF65-F5344CB8AC3E}">
        <p14:creationId xmlns:p14="http://schemas.microsoft.com/office/powerpoint/2010/main" val="3818836874"/>
      </p:ext>
    </p:extLst>
  </p:cSld>
  <p:clrMap bg1="lt1" tx1="dk1" bg2="lt2" tx2="dk2" accent1="accent1" accent2="accent2" accent3="accent3" accent4="accent4" accent5="accent5" accent6="accent6" hlink="hlink" folHlink="folHlink"/>
  <p:hf hd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C9E1F3-B202-B24A-BBCF-5F287F4959D8}" type="slidenum">
              <a:rPr lang="en-US" smtClean="0"/>
              <a:t>1</a:t>
            </a:fld>
            <a:endParaRPr lang="en-US" dirty="0"/>
          </a:p>
        </p:txBody>
      </p:sp>
    </p:spTree>
    <p:extLst>
      <p:ext uri="{BB962C8B-B14F-4D97-AF65-F5344CB8AC3E}">
        <p14:creationId xmlns:p14="http://schemas.microsoft.com/office/powerpoint/2010/main" val="581455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our LEA – do you hear any words in our LEA that have a a a or </a:t>
            </a:r>
            <a:r>
              <a:rPr lang="en-US" dirty="0" err="1"/>
              <a:t>aaaaaaa</a:t>
            </a:r>
            <a:r>
              <a:rPr lang="en-US" dirty="0"/>
              <a:t> in them? Let’s circle them! </a:t>
            </a:r>
          </a:p>
        </p:txBody>
      </p:sp>
      <p:sp>
        <p:nvSpPr>
          <p:cNvPr id="4" name="Slide Number Placeholder 3"/>
          <p:cNvSpPr>
            <a:spLocks noGrp="1"/>
          </p:cNvSpPr>
          <p:nvPr>
            <p:ph type="sldNum" sz="quarter" idx="5"/>
          </p:nvPr>
        </p:nvSpPr>
        <p:spPr/>
        <p:txBody>
          <a:bodyPr/>
          <a:lstStyle/>
          <a:p>
            <a:fld id="{51BDC3FD-9AD7-3841-8C2C-350F614945D9}" type="slidenum">
              <a:rPr lang="en-US" smtClean="0"/>
              <a:t>21</a:t>
            </a:fld>
            <a:endParaRPr lang="en-US"/>
          </a:p>
        </p:txBody>
      </p:sp>
    </p:spTree>
    <p:extLst>
      <p:ext uri="{BB962C8B-B14F-4D97-AF65-F5344CB8AC3E}">
        <p14:creationId xmlns:p14="http://schemas.microsoft.com/office/powerpoint/2010/main" val="11904161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purpose is contrastive analysis. As you noted, this is when the two languages are compared to analyze similarities and differences between the languages. </a:t>
            </a:r>
          </a:p>
          <a:p>
            <a:endParaRPr lang="en-US"/>
          </a:p>
          <a:p>
            <a:r>
              <a:rPr lang="en-US"/>
              <a:t>This can only be done if students have a conceptual understanding of the words they are analyzing. That is why the Bridge happens after the summative assessment and at the end of the unit.</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141</a:t>
            </a:fld>
            <a:endParaRPr lang="en-US"/>
          </a:p>
        </p:txBody>
      </p:sp>
    </p:spTree>
    <p:extLst>
      <p:ext uri="{BB962C8B-B14F-4D97-AF65-F5344CB8AC3E}">
        <p14:creationId xmlns:p14="http://schemas.microsoft.com/office/powerpoint/2010/main" val="305005821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Since there are two purposes, there are two charts.</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142</a:t>
            </a:fld>
            <a:endParaRPr lang="en-US"/>
          </a:p>
        </p:txBody>
      </p:sp>
    </p:spTree>
    <p:extLst>
      <p:ext uri="{BB962C8B-B14F-4D97-AF65-F5344CB8AC3E}">
        <p14:creationId xmlns:p14="http://schemas.microsoft.com/office/powerpoint/2010/main" val="123395594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non-negotiable is that the Bridge happens at the end of the unit. It is not a place to re-teach. It is an instructional moment that has been strategically planned for by the teacher.</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144</a:t>
            </a:fld>
            <a:endParaRPr lang="en-US"/>
          </a:p>
        </p:txBody>
      </p:sp>
    </p:spTree>
    <p:extLst>
      <p:ext uri="{BB962C8B-B14F-4D97-AF65-F5344CB8AC3E}">
        <p14:creationId xmlns:p14="http://schemas.microsoft.com/office/powerpoint/2010/main" val="115940501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third non-negotiable is that it includes high student interaction. This means that the students play an active role in the construction of BOTH charts.</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145</a:t>
            </a:fld>
            <a:endParaRPr lang="en-US"/>
          </a:p>
        </p:txBody>
      </p:sp>
    </p:spTree>
    <p:extLst>
      <p:ext uri="{BB962C8B-B14F-4D97-AF65-F5344CB8AC3E}">
        <p14:creationId xmlns:p14="http://schemas.microsoft.com/office/powerpoint/2010/main" val="4052555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through this?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we are in week 4, I am confident that my students have the oracy from this unit to engage with foundational skills and language study. </a:t>
            </a:r>
          </a:p>
        </p:txBody>
      </p:sp>
      <p:sp>
        <p:nvSpPr>
          <p:cNvPr id="4" name="Slide Number Placeholder 3"/>
          <p:cNvSpPr>
            <a:spLocks noGrp="1"/>
          </p:cNvSpPr>
          <p:nvPr>
            <p:ph type="sldNum" sz="quarter" idx="5"/>
          </p:nvPr>
        </p:nvSpPr>
        <p:spPr/>
        <p:txBody>
          <a:bodyPr/>
          <a:lstStyle/>
          <a:p>
            <a:fld id="{6347E34B-5E0D-D44E-A1F4-65DE6F9E56D9}" type="slidenum">
              <a:rPr lang="en-US" smtClean="0"/>
              <a:t>22</a:t>
            </a:fld>
            <a:endParaRPr lang="en-US"/>
          </a:p>
        </p:txBody>
      </p:sp>
    </p:spTree>
    <p:extLst>
      <p:ext uri="{BB962C8B-B14F-4D97-AF65-F5344CB8AC3E}">
        <p14:creationId xmlns:p14="http://schemas.microsoft.com/office/powerpoint/2010/main" val="172548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what sound our a is making in these words. Circle the a and say the sound. That's short a!</a:t>
            </a:r>
          </a:p>
          <a:p>
            <a:r>
              <a:rPr lang="en-US" dirty="0"/>
              <a:t>BEADS OFF</a:t>
            </a:r>
          </a:p>
        </p:txBody>
      </p:sp>
      <p:sp>
        <p:nvSpPr>
          <p:cNvPr id="4" name="Slide Number Placeholder 3"/>
          <p:cNvSpPr>
            <a:spLocks noGrp="1"/>
          </p:cNvSpPr>
          <p:nvPr>
            <p:ph type="sldNum" sz="quarter" idx="5"/>
          </p:nvPr>
        </p:nvSpPr>
        <p:spPr/>
        <p:txBody>
          <a:bodyPr/>
          <a:lstStyle/>
          <a:p>
            <a:fld id="{6347E34B-5E0D-D44E-A1F4-65DE6F9E56D9}" type="slidenum">
              <a:rPr lang="en-US" smtClean="0"/>
              <a:t>23</a:t>
            </a:fld>
            <a:endParaRPr lang="en-US"/>
          </a:p>
        </p:txBody>
      </p:sp>
    </p:spTree>
    <p:extLst>
      <p:ext uri="{BB962C8B-B14F-4D97-AF65-F5344CB8AC3E}">
        <p14:creationId xmlns:p14="http://schemas.microsoft.com/office/powerpoint/2010/main" val="1384743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BEADS OFF With my students who are ready for more, I may take a small group into an extension of the whole group activity and have them write more, including some of those long a sounds, then circling or highlighting to show what sounds each of the a’s is making. </a:t>
            </a:r>
          </a:p>
        </p:txBody>
      </p:sp>
      <p:sp>
        <p:nvSpPr>
          <p:cNvPr id="4" name="Slide Number Placeholder 3"/>
          <p:cNvSpPr>
            <a:spLocks noGrp="1"/>
          </p:cNvSpPr>
          <p:nvPr>
            <p:ph type="sldNum" sz="quarter" idx="5"/>
          </p:nvPr>
        </p:nvSpPr>
        <p:spPr/>
        <p:txBody>
          <a:bodyPr/>
          <a:lstStyle/>
          <a:p>
            <a:fld id="{6347E34B-5E0D-D44E-A1F4-65DE6F9E56D9}" type="slidenum">
              <a:rPr lang="en-US" smtClean="0"/>
              <a:t>24</a:t>
            </a:fld>
            <a:endParaRPr lang="en-US"/>
          </a:p>
        </p:txBody>
      </p:sp>
    </p:spTree>
    <p:extLst>
      <p:ext uri="{BB962C8B-B14F-4D97-AF65-F5344CB8AC3E}">
        <p14:creationId xmlns:p14="http://schemas.microsoft.com/office/powerpoint/2010/main" val="360106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Slide Image Placeholder 1">
            <a:extLst>
              <a:ext uri="{FF2B5EF4-FFF2-40B4-BE49-F238E27FC236}">
                <a16:creationId xmlns:a16="http://schemas.microsoft.com/office/drawing/2014/main" id="{CE8D1F2E-9351-BF46-84AF-67C2B508E9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8" name="Notes Placeholder 2">
            <a:extLst>
              <a:ext uri="{FF2B5EF4-FFF2-40B4-BE49-F238E27FC236}">
                <a16:creationId xmlns:a16="http://schemas.microsoft.com/office/drawing/2014/main" id="{5A0A59E4-9183-8E4B-B716-981A4E8C9D7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Melody</a:t>
            </a:r>
          </a:p>
        </p:txBody>
      </p:sp>
      <p:sp>
        <p:nvSpPr>
          <p:cNvPr id="167939" name="Slide Number Placeholder 3">
            <a:extLst>
              <a:ext uri="{FF2B5EF4-FFF2-40B4-BE49-F238E27FC236}">
                <a16:creationId xmlns:a16="http://schemas.microsoft.com/office/drawing/2014/main" id="{114E6401-93E4-1947-ABC2-D325C47580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7493C3A1-2F62-5941-90F3-C494D521B4EF}" type="slidenum">
              <a:rPr lang="en-US" altLang="en-US" smtClean="0"/>
              <a:pPr/>
              <a:t>26</a:t>
            </a:fld>
            <a:endParaRPr lang="en-US" altLang="en-US"/>
          </a:p>
        </p:txBody>
      </p:sp>
    </p:spTree>
    <p:extLst>
      <p:ext uri="{BB962C8B-B14F-4D97-AF65-F5344CB8AC3E}">
        <p14:creationId xmlns:p14="http://schemas.microsoft.com/office/powerpoint/2010/main" val="2821181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Slide Image Placeholder 1">
            <a:extLst>
              <a:ext uri="{FF2B5EF4-FFF2-40B4-BE49-F238E27FC236}">
                <a16:creationId xmlns:a16="http://schemas.microsoft.com/office/drawing/2014/main" id="{B211F409-E757-8345-913E-29A33292EA5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6" name="Notes Placeholder 2">
            <a:extLst>
              <a:ext uri="{FF2B5EF4-FFF2-40B4-BE49-F238E27FC236}">
                <a16:creationId xmlns:a16="http://schemas.microsoft.com/office/drawing/2014/main" id="{9FFA3138-96CE-B546-89ED-FABED038ACF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goal – K-12 – each grade's standard is scaffolded developmentally to get here by 12th grade.</a:t>
            </a:r>
          </a:p>
          <a:p>
            <a:endParaRPr lang="en-US" altLang="en-US" dirty="0">
              <a:ea typeface="ＭＳ Ｐゴシック" panose="020B0600070205080204" pitchFamily="34" charset="-128"/>
            </a:endParaRPr>
          </a:p>
        </p:txBody>
      </p:sp>
      <p:sp>
        <p:nvSpPr>
          <p:cNvPr id="169987" name="Slide Number Placeholder 3">
            <a:extLst>
              <a:ext uri="{FF2B5EF4-FFF2-40B4-BE49-F238E27FC236}">
                <a16:creationId xmlns:a16="http://schemas.microsoft.com/office/drawing/2014/main" id="{BDFE447F-B1C9-F048-A136-4BEB0975054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F4AFD763-39C8-144A-A72B-21CC1C4E6BF8}" type="slidenum">
              <a:rPr lang="en-US" altLang="en-US" smtClean="0"/>
              <a:pPr/>
              <a:t>27</a:t>
            </a:fld>
            <a:endParaRPr lang="en-US" altLang="en-US"/>
          </a:p>
        </p:txBody>
      </p:sp>
    </p:spTree>
    <p:extLst>
      <p:ext uri="{BB962C8B-B14F-4D97-AF65-F5344CB8AC3E}">
        <p14:creationId xmlns:p14="http://schemas.microsoft.com/office/powerpoint/2010/main" val="36543387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a:extLst>
              <a:ext uri="{FF2B5EF4-FFF2-40B4-BE49-F238E27FC236}">
                <a16:creationId xmlns:a16="http://schemas.microsoft.com/office/drawing/2014/main" id="{17594B1B-62E0-674C-8271-4D37B9AC80F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4" name="Notes Placeholder 2">
            <a:extLst>
              <a:ext uri="{FF2B5EF4-FFF2-40B4-BE49-F238E27FC236}">
                <a16:creationId xmlns:a16="http://schemas.microsoft.com/office/drawing/2014/main" id="{DD740E85-8181-9C46-8845-FA80FF5B39F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ＭＳ Ｐゴシック" panose="020B0600070205080204" pitchFamily="34" charset="-128"/>
              </a:rPr>
              <a:t>Lets look at K – looks like a list – just go down the list </a:t>
            </a:r>
          </a:p>
        </p:txBody>
      </p:sp>
      <p:sp>
        <p:nvSpPr>
          <p:cNvPr id="172035" name="Slide Number Placeholder 3">
            <a:extLst>
              <a:ext uri="{FF2B5EF4-FFF2-40B4-BE49-F238E27FC236}">
                <a16:creationId xmlns:a16="http://schemas.microsoft.com/office/drawing/2014/main" id="{BA6D20F2-BAFE-4349-A419-5AB7E57A93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334A1375-B16D-BA49-B08D-F67F3385B789}" type="slidenum">
              <a:rPr lang="en-US" altLang="en-US" smtClean="0"/>
              <a:pPr/>
              <a:t>28</a:t>
            </a:fld>
            <a:endParaRPr lang="en-US" altLang="en-US"/>
          </a:p>
        </p:txBody>
      </p:sp>
    </p:spTree>
    <p:extLst>
      <p:ext uri="{BB962C8B-B14F-4D97-AF65-F5344CB8AC3E}">
        <p14:creationId xmlns:p14="http://schemas.microsoft.com/office/powerpoint/2010/main" val="2614420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Throughout the unit we are also working on authentic writing. This might be a student's response. Of course, student work would have phonetic spelling</a:t>
            </a:r>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29</a:t>
            </a:fld>
            <a:endParaRPr lang="en-US"/>
          </a:p>
        </p:txBody>
      </p:sp>
    </p:spTree>
    <p:extLst>
      <p:ext uri="{BB962C8B-B14F-4D97-AF65-F5344CB8AC3E}">
        <p14:creationId xmlns:p14="http://schemas.microsoft.com/office/powerpoint/2010/main" val="33913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a:extLst>
              <a:ext uri="{FF2B5EF4-FFF2-40B4-BE49-F238E27FC236}">
                <a16:creationId xmlns:a16="http://schemas.microsoft.com/office/drawing/2014/main" id="{2AA9D420-99B0-714C-8B7A-FA57051FE5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2" name="Notes Placeholder 2">
            <a:extLst>
              <a:ext uri="{FF2B5EF4-FFF2-40B4-BE49-F238E27FC236}">
                <a16:creationId xmlns:a16="http://schemas.microsoft.com/office/drawing/2014/main" id="{B2F34B52-6E73-1148-94D9-D5249F57BBE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ＭＳ Ｐゴシック" panose="020B0600070205080204" pitchFamily="34" charset="-128"/>
              </a:rPr>
              <a:t>Lets look at K – looks like a list – just go down the list </a:t>
            </a:r>
          </a:p>
        </p:txBody>
      </p:sp>
      <p:sp>
        <p:nvSpPr>
          <p:cNvPr id="174083" name="Slide Number Placeholder 3">
            <a:extLst>
              <a:ext uri="{FF2B5EF4-FFF2-40B4-BE49-F238E27FC236}">
                <a16:creationId xmlns:a16="http://schemas.microsoft.com/office/drawing/2014/main" id="{068E639E-BA70-D743-A0B6-012014CE37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1AFDF8D8-AD7B-4241-9819-08687AECCC88}" type="slidenum">
              <a:rPr lang="en-US" altLang="en-US" smtClean="0"/>
              <a:pPr/>
              <a:t>30</a:t>
            </a:fld>
            <a:endParaRPr lang="en-US" altLang="en-US"/>
          </a:p>
        </p:txBody>
      </p:sp>
    </p:spTree>
    <p:extLst>
      <p:ext uri="{BB962C8B-B14F-4D97-AF65-F5344CB8AC3E}">
        <p14:creationId xmlns:p14="http://schemas.microsoft.com/office/powerpoint/2010/main" val="38579047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writing standards in </a:t>
            </a:r>
            <a:r>
              <a:rPr lang="en-US" dirty="0" err="1"/>
              <a:t>teh</a:t>
            </a:r>
            <a:r>
              <a:rPr lang="en-US" dirty="0"/>
              <a:t> CCSS </a:t>
            </a:r>
            <a:r>
              <a:rPr lang="en-US" dirty="0" err="1"/>
              <a:t>en</a:t>
            </a:r>
            <a:r>
              <a:rPr lang="en-US" dirty="0"/>
              <a:t> Espanol</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For those of you who have heard of priority standards, that was for a different set of standards that were much more plentiful. With these, the guidance is that these 10 ARE the priority. </a:t>
            </a:r>
          </a:p>
          <a:p>
            <a:endParaRPr lang="en-US" dirty="0"/>
          </a:p>
        </p:txBody>
      </p:sp>
      <p:sp>
        <p:nvSpPr>
          <p:cNvPr id="4" name="Slide Number Placeholder 3"/>
          <p:cNvSpPr>
            <a:spLocks noGrp="1"/>
          </p:cNvSpPr>
          <p:nvPr>
            <p:ph type="sldNum" sz="quarter" idx="5"/>
          </p:nvPr>
        </p:nvSpPr>
        <p:spPr/>
        <p:txBody>
          <a:bodyPr/>
          <a:lstStyle/>
          <a:p>
            <a:pPr>
              <a:defRPr/>
            </a:pPr>
            <a:fld id="{BCF3BED2-86FC-504D-AA66-D439EB9B3010}" type="slidenum">
              <a:rPr lang="en-US" altLang="en-US" smtClean="0"/>
              <a:pPr>
                <a:defRPr/>
              </a:pPr>
              <a:t>31</a:t>
            </a:fld>
            <a:endParaRPr lang="en-US" altLang="en-US"/>
          </a:p>
        </p:txBody>
      </p:sp>
    </p:spTree>
    <p:extLst>
      <p:ext uri="{BB962C8B-B14F-4D97-AF65-F5344CB8AC3E}">
        <p14:creationId xmlns:p14="http://schemas.microsoft.com/office/powerpoint/2010/main" val="3833609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BDC3FD-9AD7-3841-8C2C-350F614945D9}" type="slidenum">
              <a:rPr lang="en-US" smtClean="0"/>
              <a:t>2</a:t>
            </a:fld>
            <a:endParaRPr lang="en-US"/>
          </a:p>
        </p:txBody>
      </p:sp>
    </p:spTree>
    <p:extLst>
      <p:ext uri="{BB962C8B-B14F-4D97-AF65-F5344CB8AC3E}">
        <p14:creationId xmlns:p14="http://schemas.microsoft.com/office/powerpoint/2010/main" val="246583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writing standards in </a:t>
            </a:r>
            <a:r>
              <a:rPr lang="en-US" dirty="0" err="1"/>
              <a:t>teh</a:t>
            </a:r>
            <a:r>
              <a:rPr lang="en-US" dirty="0"/>
              <a:t> CCSS </a:t>
            </a:r>
            <a:r>
              <a:rPr lang="en-US" dirty="0" err="1"/>
              <a:t>en</a:t>
            </a:r>
            <a:r>
              <a:rPr lang="en-US" dirty="0"/>
              <a:t> </a:t>
            </a:r>
            <a:r>
              <a:rPr lang="en-US" dirty="0" err="1"/>
              <a:t>Espanol</a:t>
            </a:r>
            <a:endParaRPr lang="en-US" dirty="0"/>
          </a:p>
        </p:txBody>
      </p:sp>
      <p:sp>
        <p:nvSpPr>
          <p:cNvPr id="4" name="Slide Number Placeholder 3"/>
          <p:cNvSpPr>
            <a:spLocks noGrp="1"/>
          </p:cNvSpPr>
          <p:nvPr>
            <p:ph type="sldNum" sz="quarter" idx="5"/>
          </p:nvPr>
        </p:nvSpPr>
        <p:spPr/>
        <p:txBody>
          <a:bodyPr/>
          <a:lstStyle/>
          <a:p>
            <a:pPr>
              <a:defRPr/>
            </a:pPr>
            <a:fld id="{BCF3BED2-86FC-504D-AA66-D439EB9B3010}" type="slidenum">
              <a:rPr lang="en-US" altLang="en-US" smtClean="0"/>
              <a:pPr>
                <a:defRPr/>
              </a:pPr>
              <a:t>33</a:t>
            </a:fld>
            <a:endParaRPr lang="en-US" altLang="en-US"/>
          </a:p>
        </p:txBody>
      </p:sp>
    </p:spTree>
    <p:extLst>
      <p:ext uri="{BB962C8B-B14F-4D97-AF65-F5344CB8AC3E}">
        <p14:creationId xmlns:p14="http://schemas.microsoft.com/office/powerpoint/2010/main" val="106824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Slide Image Placeholder 1">
            <a:extLst>
              <a:ext uri="{FF2B5EF4-FFF2-40B4-BE49-F238E27FC236}">
                <a16:creationId xmlns:a16="http://schemas.microsoft.com/office/drawing/2014/main" id="{481C1350-0F9D-B14F-AE03-FA2BBDDC8A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2" name="Notes Placeholder 2">
            <a:extLst>
              <a:ext uri="{FF2B5EF4-FFF2-40B4-BE49-F238E27FC236}">
                <a16:creationId xmlns:a16="http://schemas.microsoft.com/office/drawing/2014/main" id="{B5F3DCC8-A006-C14F-B71F-7DA62C150E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179203" name="Slide Number Placeholder 3">
            <a:extLst>
              <a:ext uri="{FF2B5EF4-FFF2-40B4-BE49-F238E27FC236}">
                <a16:creationId xmlns:a16="http://schemas.microsoft.com/office/drawing/2014/main" id="{02E5A3D4-0AA7-2C4A-B526-FB5587B8AD3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221581CE-1DE3-0544-87C6-D8D139E40C0D}" type="slidenum">
              <a:rPr lang="en-US" altLang="en-US" smtClean="0"/>
              <a:pPr/>
              <a:t>34</a:t>
            </a:fld>
            <a:endParaRPr lang="en-US" altLang="en-US"/>
          </a:p>
        </p:txBody>
      </p:sp>
    </p:spTree>
    <p:extLst>
      <p:ext uri="{BB962C8B-B14F-4D97-AF65-F5344CB8AC3E}">
        <p14:creationId xmlns:p14="http://schemas.microsoft.com/office/powerpoint/2010/main" val="4266113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Slide Image Placeholder 1">
            <a:extLst>
              <a:ext uri="{FF2B5EF4-FFF2-40B4-BE49-F238E27FC236}">
                <a16:creationId xmlns:a16="http://schemas.microsoft.com/office/drawing/2014/main" id="{08C98510-ED6F-3848-B0A9-D2C85A9C91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0" name="Notes Placeholder 2">
            <a:extLst>
              <a:ext uri="{FF2B5EF4-FFF2-40B4-BE49-F238E27FC236}">
                <a16:creationId xmlns:a16="http://schemas.microsoft.com/office/drawing/2014/main" id="{35DFEAE2-F4AE-8140-B35A-06D41B7A1E0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Lets look at K – looks like a list – just go down the list </a:t>
            </a:r>
          </a:p>
        </p:txBody>
      </p:sp>
      <p:sp>
        <p:nvSpPr>
          <p:cNvPr id="181251" name="Slide Number Placeholder 3">
            <a:extLst>
              <a:ext uri="{FF2B5EF4-FFF2-40B4-BE49-F238E27FC236}">
                <a16:creationId xmlns:a16="http://schemas.microsoft.com/office/drawing/2014/main" id="{07ACDF9D-F07B-9245-AC35-0C678938DC2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CE3E9192-E748-A841-8811-66A182010583}" type="slidenum">
              <a:rPr lang="en-US" altLang="en-US" smtClean="0"/>
              <a:pPr/>
              <a:t>35</a:t>
            </a:fld>
            <a:endParaRPr lang="en-US" altLang="en-US"/>
          </a:p>
        </p:txBody>
      </p:sp>
    </p:spTree>
    <p:extLst>
      <p:ext uri="{BB962C8B-B14F-4D97-AF65-F5344CB8AC3E}">
        <p14:creationId xmlns:p14="http://schemas.microsoft.com/office/powerpoint/2010/main" val="1319511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Slide Image Placeholder 1">
            <a:extLst>
              <a:ext uri="{FF2B5EF4-FFF2-40B4-BE49-F238E27FC236}">
                <a16:creationId xmlns:a16="http://schemas.microsoft.com/office/drawing/2014/main" id="{67B30864-C762-7B48-A59C-5DDAEFE2DA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8" name="Notes Placeholder 2">
            <a:extLst>
              <a:ext uri="{FF2B5EF4-FFF2-40B4-BE49-F238E27FC236}">
                <a16:creationId xmlns:a16="http://schemas.microsoft.com/office/drawing/2014/main" id="{CB9099B0-0F25-0445-8810-1C7FEB4AF8F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standards 4 &amp; 10 begin in grade 3 – but not really</a:t>
            </a:r>
          </a:p>
        </p:txBody>
      </p:sp>
      <p:sp>
        <p:nvSpPr>
          <p:cNvPr id="183299" name="Slide Number Placeholder 3">
            <a:extLst>
              <a:ext uri="{FF2B5EF4-FFF2-40B4-BE49-F238E27FC236}">
                <a16:creationId xmlns:a16="http://schemas.microsoft.com/office/drawing/2014/main" id="{9E980ADB-030C-AB45-BF2B-8CA480CB58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C4A582F3-2C27-8E46-A743-6D346B2C7BD8}" type="slidenum">
              <a:rPr lang="en-US" altLang="en-US" smtClean="0"/>
              <a:pPr/>
              <a:t>36</a:t>
            </a:fld>
            <a:endParaRPr lang="en-US" altLang="en-US"/>
          </a:p>
        </p:txBody>
      </p:sp>
    </p:spTree>
    <p:extLst>
      <p:ext uri="{BB962C8B-B14F-4D97-AF65-F5344CB8AC3E}">
        <p14:creationId xmlns:p14="http://schemas.microsoft.com/office/powerpoint/2010/main" val="3553593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Slide Image Placeholder 1">
            <a:extLst>
              <a:ext uri="{FF2B5EF4-FFF2-40B4-BE49-F238E27FC236}">
                <a16:creationId xmlns:a16="http://schemas.microsoft.com/office/drawing/2014/main" id="{ED5439A9-3FE7-414E-AABE-F912CC6EA33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6" name="Notes Placeholder 2">
            <a:extLst>
              <a:ext uri="{FF2B5EF4-FFF2-40B4-BE49-F238E27FC236}">
                <a16:creationId xmlns:a16="http://schemas.microsoft.com/office/drawing/2014/main" id="{BDC37F8A-6289-1B49-9C89-F6D7C25908F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As you map, to think about the genre within each bucket - how boring that every time they write an opinion piece it is a persuasive paper – they can also do an op ed column – or  personal essay sharing their opinion</a:t>
            </a:r>
          </a:p>
        </p:txBody>
      </p:sp>
      <p:sp>
        <p:nvSpPr>
          <p:cNvPr id="185347" name="Slide Number Placeholder 3">
            <a:extLst>
              <a:ext uri="{FF2B5EF4-FFF2-40B4-BE49-F238E27FC236}">
                <a16:creationId xmlns:a16="http://schemas.microsoft.com/office/drawing/2014/main" id="{FC74070A-ADAA-D048-AA90-090914B2773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AD030308-C8B7-8044-A09A-E9CC5AFD95E0}" type="slidenum">
              <a:rPr lang="en-US" altLang="en-US" smtClean="0"/>
              <a:pPr/>
              <a:t>37</a:t>
            </a:fld>
            <a:endParaRPr lang="en-US" altLang="en-US"/>
          </a:p>
        </p:txBody>
      </p:sp>
    </p:spTree>
    <p:extLst>
      <p:ext uri="{BB962C8B-B14F-4D97-AF65-F5344CB8AC3E}">
        <p14:creationId xmlns:p14="http://schemas.microsoft.com/office/powerpoint/2010/main" val="32300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Slide Image Placeholder 1">
            <a:extLst>
              <a:ext uri="{FF2B5EF4-FFF2-40B4-BE49-F238E27FC236}">
                <a16:creationId xmlns:a16="http://schemas.microsoft.com/office/drawing/2014/main" id="{FE91D84F-5044-2A40-B81C-1C5B624E78F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4" name="Notes Placeholder 2">
            <a:extLst>
              <a:ext uri="{FF2B5EF4-FFF2-40B4-BE49-F238E27FC236}">
                <a16:creationId xmlns:a16="http://schemas.microsoft.com/office/drawing/2014/main" id="{76BE6D3E-E4F8-4844-8510-11569A4FE98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187395" name="Slide Number Placeholder 3">
            <a:extLst>
              <a:ext uri="{FF2B5EF4-FFF2-40B4-BE49-F238E27FC236}">
                <a16:creationId xmlns:a16="http://schemas.microsoft.com/office/drawing/2014/main" id="{B7914383-B7CC-CA4F-BA21-2E6229C7A3C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65FB01EA-7423-234D-AC47-8775C5BF43A8}" type="slidenum">
              <a:rPr lang="en-US" altLang="en-US" smtClean="0"/>
              <a:pPr/>
              <a:t>38</a:t>
            </a:fld>
            <a:endParaRPr lang="en-US" altLang="en-US"/>
          </a:p>
        </p:txBody>
      </p:sp>
    </p:spTree>
    <p:extLst>
      <p:ext uri="{BB962C8B-B14F-4D97-AF65-F5344CB8AC3E}">
        <p14:creationId xmlns:p14="http://schemas.microsoft.com/office/powerpoint/2010/main" val="8312315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Slide Image Placeholder 1">
            <a:extLst>
              <a:ext uri="{FF2B5EF4-FFF2-40B4-BE49-F238E27FC236}">
                <a16:creationId xmlns:a16="http://schemas.microsoft.com/office/drawing/2014/main" id="{CD7CA894-8D5F-0B4F-BE5E-15A60D1454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2" name="Notes Placeholder 2">
            <a:extLst>
              <a:ext uri="{FF2B5EF4-FFF2-40B4-BE49-F238E27FC236}">
                <a16:creationId xmlns:a16="http://schemas.microsoft.com/office/drawing/2014/main" id="{AA85EA40-9B0D-314A-8329-EAE5B59CD46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Within each bucket go the bucket fillers - the standards that help students to achieve quality writing pieces. This may </a:t>
            </a:r>
            <a:r>
              <a:rPr lang="en-US" altLang="en-US" dirty="0" err="1">
                <a:ea typeface="ＭＳ Ｐゴシック" panose="020B0600070205080204" pitchFamily="34" charset="-128"/>
              </a:rPr>
              <a:t>differe</a:t>
            </a:r>
            <a:r>
              <a:rPr lang="en-US" altLang="en-US" dirty="0">
                <a:ea typeface="ＭＳ Ｐゴシック" panose="020B0600070205080204" pitchFamily="34" charset="-128"/>
              </a:rPr>
              <a:t> from unit to unit depending on the purpose of the writing. But all must be covered across the year and within each </a:t>
            </a:r>
            <a:r>
              <a:rPr lang="en-US" altLang="en-US" dirty="0" err="1">
                <a:ea typeface="ＭＳ Ｐゴシック" panose="020B0600070205080204" pitchFamily="34" charset="-128"/>
              </a:rPr>
              <a:t>langauge</a:t>
            </a:r>
            <a:r>
              <a:rPr lang="en-US" altLang="en-US" dirty="0">
                <a:ea typeface="ＭＳ Ｐゴシック" panose="020B0600070205080204" pitchFamily="34" charset="-128"/>
              </a:rPr>
              <a:t> according to the nuances of writing in each respective </a:t>
            </a:r>
            <a:r>
              <a:rPr lang="en-US" altLang="en-US" dirty="0" err="1">
                <a:ea typeface="ＭＳ Ｐゴシック" panose="020B0600070205080204" pitchFamily="34" charset="-128"/>
              </a:rPr>
              <a:t>langauge</a:t>
            </a:r>
            <a:r>
              <a:rPr lang="en-US" altLang="en-US" dirty="0">
                <a:ea typeface="ＭＳ Ｐゴシック" panose="020B0600070205080204" pitchFamily="34" charset="-128"/>
              </a:rPr>
              <a:t>.</a:t>
            </a:r>
          </a:p>
        </p:txBody>
      </p:sp>
      <p:sp>
        <p:nvSpPr>
          <p:cNvPr id="189443" name="Slide Number Placeholder 3">
            <a:extLst>
              <a:ext uri="{FF2B5EF4-FFF2-40B4-BE49-F238E27FC236}">
                <a16:creationId xmlns:a16="http://schemas.microsoft.com/office/drawing/2014/main" id="{645FE710-5C8B-DB49-B143-9FAEF9DAA49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00F37B66-C194-9D47-984D-EAD7C0CADFF8}" type="slidenum">
              <a:rPr lang="en-US" altLang="en-US" smtClean="0"/>
              <a:pPr/>
              <a:t>39</a:t>
            </a:fld>
            <a:endParaRPr lang="en-US" altLang="en-US"/>
          </a:p>
        </p:txBody>
      </p:sp>
    </p:spTree>
    <p:extLst>
      <p:ext uri="{BB962C8B-B14F-4D97-AF65-F5344CB8AC3E}">
        <p14:creationId xmlns:p14="http://schemas.microsoft.com/office/powerpoint/2010/main" val="4130326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3734A-139B-C68B-0E7E-431BCD99939E}"/>
            </a:ext>
          </a:extLst>
        </p:cNvPr>
        <p:cNvGrpSpPr/>
        <p:nvPr/>
      </p:nvGrpSpPr>
      <p:grpSpPr>
        <a:xfrm>
          <a:off x="0" y="0"/>
          <a:ext cx="0" cy="0"/>
          <a:chOff x="0" y="0"/>
          <a:chExt cx="0" cy="0"/>
        </a:xfrm>
      </p:grpSpPr>
      <p:sp>
        <p:nvSpPr>
          <p:cNvPr id="189441" name="Slide Image Placeholder 1">
            <a:extLst>
              <a:ext uri="{FF2B5EF4-FFF2-40B4-BE49-F238E27FC236}">
                <a16:creationId xmlns:a16="http://schemas.microsoft.com/office/drawing/2014/main" id="{16937174-9B69-8E0C-7A3B-31BE5F4AE10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2" name="Notes Placeholder 2">
            <a:extLst>
              <a:ext uri="{FF2B5EF4-FFF2-40B4-BE49-F238E27FC236}">
                <a16:creationId xmlns:a16="http://schemas.microsoft.com/office/drawing/2014/main" id="{A07D6AA5-D417-13C3-C9F9-D7478233D41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Within each bucket go the bucket fillers - the standards that help students to achieve quality writing pieces. This may </a:t>
            </a:r>
            <a:r>
              <a:rPr lang="en-US" altLang="en-US" dirty="0" err="1">
                <a:ea typeface="ＭＳ Ｐゴシック" panose="020B0600070205080204" pitchFamily="34" charset="-128"/>
              </a:rPr>
              <a:t>differe</a:t>
            </a:r>
            <a:r>
              <a:rPr lang="en-US" altLang="en-US" dirty="0">
                <a:ea typeface="ＭＳ Ｐゴシック" panose="020B0600070205080204" pitchFamily="34" charset="-128"/>
              </a:rPr>
              <a:t> from unit to unit depending on the purpose of the writing. But all must be covered across the year and within each </a:t>
            </a:r>
            <a:r>
              <a:rPr lang="en-US" altLang="en-US" dirty="0" err="1">
                <a:ea typeface="ＭＳ Ｐゴシック" panose="020B0600070205080204" pitchFamily="34" charset="-128"/>
              </a:rPr>
              <a:t>langauge</a:t>
            </a:r>
            <a:r>
              <a:rPr lang="en-US" altLang="en-US" dirty="0">
                <a:ea typeface="ＭＳ Ｐゴシック" panose="020B0600070205080204" pitchFamily="34" charset="-128"/>
              </a:rPr>
              <a:t> according to the nuances of writing in each respective </a:t>
            </a:r>
            <a:r>
              <a:rPr lang="en-US" altLang="en-US" dirty="0" err="1">
                <a:ea typeface="ＭＳ Ｐゴシック" panose="020B0600070205080204" pitchFamily="34" charset="-128"/>
              </a:rPr>
              <a:t>langauge</a:t>
            </a:r>
            <a:r>
              <a:rPr lang="en-US" altLang="en-US" dirty="0">
                <a:ea typeface="ＭＳ Ｐゴシック" panose="020B0600070205080204" pitchFamily="34" charset="-128"/>
              </a:rPr>
              <a:t>.</a:t>
            </a:r>
          </a:p>
        </p:txBody>
      </p:sp>
      <p:sp>
        <p:nvSpPr>
          <p:cNvPr id="189443" name="Slide Number Placeholder 3">
            <a:extLst>
              <a:ext uri="{FF2B5EF4-FFF2-40B4-BE49-F238E27FC236}">
                <a16:creationId xmlns:a16="http://schemas.microsoft.com/office/drawing/2014/main" id="{D16D2921-00E5-BC41-641E-EB3AAAF5DA8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00F37B66-C194-9D47-984D-EAD7C0CADFF8}" type="slidenum">
              <a:rPr lang="en-US" altLang="en-US" smtClean="0"/>
              <a:pPr/>
              <a:t>42</a:t>
            </a:fld>
            <a:endParaRPr lang="en-US" altLang="en-US"/>
          </a:p>
        </p:txBody>
      </p:sp>
    </p:spTree>
    <p:extLst>
      <p:ext uri="{BB962C8B-B14F-4D97-AF65-F5344CB8AC3E}">
        <p14:creationId xmlns:p14="http://schemas.microsoft.com/office/powerpoint/2010/main" val="1802544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FE256-96B7-C30C-CB82-630F78714D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43FF2F-FF70-3030-E6CC-A97CEE9E2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EC0E9-6C87-4E52-B0DD-3FB486335F60}"/>
              </a:ext>
            </a:extLst>
          </p:cNvPr>
          <p:cNvSpPr>
            <a:spLocks noGrp="1"/>
          </p:cNvSpPr>
          <p:nvPr>
            <p:ph type="body" idx="1"/>
          </p:nvPr>
        </p:nvSpPr>
        <p:spPr/>
        <p:txBody>
          <a:bodyPr>
            <a:normAutofit/>
          </a:bodyPr>
          <a:lstStyle/>
          <a:p>
            <a:r>
              <a:rPr lang="en-US" dirty="0"/>
              <a:t>Carmen was given a picture and asked to write about it.</a:t>
            </a:r>
          </a:p>
          <a:p>
            <a:endParaRPr lang="en-US" dirty="0"/>
          </a:p>
          <a:p>
            <a:r>
              <a:rPr lang="en-US" dirty="0"/>
              <a:t>”The kids playing in the park. The mom waiting for the kids. And the father is waiting for the kids too. Oh the grandmother waiting for the kids too.”</a:t>
            </a:r>
          </a:p>
          <a:p>
            <a:endParaRPr lang="en-US" dirty="0"/>
          </a:p>
          <a:p>
            <a:r>
              <a:rPr lang="en-US" dirty="0"/>
              <a:t>She knows what she is saying! She is using all her linguistics resources (especially Spanish phonology)</a:t>
            </a:r>
          </a:p>
        </p:txBody>
      </p:sp>
      <p:sp>
        <p:nvSpPr>
          <p:cNvPr id="4" name="Slide Number Placeholder 3">
            <a:extLst>
              <a:ext uri="{FF2B5EF4-FFF2-40B4-BE49-F238E27FC236}">
                <a16:creationId xmlns:a16="http://schemas.microsoft.com/office/drawing/2014/main" id="{67AA8E6B-79A6-A859-9721-7345452CE695}"/>
              </a:ext>
            </a:extLst>
          </p:cNvPr>
          <p:cNvSpPr>
            <a:spLocks noGrp="1"/>
          </p:cNvSpPr>
          <p:nvPr>
            <p:ph type="sldNum" sz="quarter" idx="10"/>
          </p:nvPr>
        </p:nvSpPr>
        <p:spPr/>
        <p:txBody>
          <a:bodyPr/>
          <a:lstStyle/>
          <a:p>
            <a:fld id="{0F22D68F-9643-B144-B8BC-9191DE90922A}" type="slidenum">
              <a:rPr lang="en-US" smtClean="0"/>
              <a:pPr/>
              <a:t>49</a:t>
            </a:fld>
            <a:endParaRPr lang="en-US"/>
          </a:p>
        </p:txBody>
      </p:sp>
    </p:spTree>
    <p:extLst>
      <p:ext uri="{BB962C8B-B14F-4D97-AF65-F5344CB8AC3E}">
        <p14:creationId xmlns:p14="http://schemas.microsoft.com/office/powerpoint/2010/main" val="20383240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Summative assessment- As the unit's culmination, the class engages in charades, where they act out various emotions and justify their guesses by what they see their classmates doing. For example:</a:t>
            </a:r>
          </a:p>
          <a:p>
            <a:r>
              <a:rPr lang="en-US" dirty="0"/>
              <a:t>You are sad! I can tell because you have a frown and are pretending to cry!</a:t>
            </a:r>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51</a:t>
            </a:fld>
            <a:endParaRPr lang="en-US"/>
          </a:p>
        </p:txBody>
      </p:sp>
    </p:spTree>
    <p:extLst>
      <p:ext uri="{BB962C8B-B14F-4D97-AF65-F5344CB8AC3E}">
        <p14:creationId xmlns:p14="http://schemas.microsoft.com/office/powerpoint/2010/main" val="3938434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D7F463B-7333-614E-8123-39C4C965B1D7}" type="slidenum">
              <a:rPr lang="en-US" smtClean="0"/>
              <a:t>3</a:t>
            </a:fld>
            <a:endParaRPr lang="en-US" dirty="0"/>
          </a:p>
        </p:txBody>
      </p:sp>
    </p:spTree>
    <p:extLst>
      <p:ext uri="{BB962C8B-B14F-4D97-AF65-F5344CB8AC3E}">
        <p14:creationId xmlns:p14="http://schemas.microsoft.com/office/powerpoint/2010/main" val="37240367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7B7EA-C637-A79A-4915-C39896690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5FF216-A3DC-AA5B-635D-5F6A63938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79CA62-ABBD-1D77-A9A3-D20B7F559C27}"/>
              </a:ext>
            </a:extLst>
          </p:cNvPr>
          <p:cNvSpPr>
            <a:spLocks noGrp="1"/>
          </p:cNvSpPr>
          <p:nvPr>
            <p:ph type="body" idx="1"/>
          </p:nvPr>
        </p:nvSpPr>
        <p:spPr/>
        <p:txBody>
          <a:bodyPr/>
          <a:lstStyle/>
          <a:p>
            <a:r>
              <a:rPr lang="en-US" dirty="0"/>
              <a:t>The Bridge comes last - AFTER the summative </a:t>
            </a:r>
            <a:r>
              <a:rPr lang="en-US" dirty="0" err="1"/>
              <a:t>assesmsent</a:t>
            </a:r>
            <a:endParaRPr lang="en-US" dirty="0"/>
          </a:p>
        </p:txBody>
      </p:sp>
      <p:sp>
        <p:nvSpPr>
          <p:cNvPr id="4" name="Footer Placeholder 3">
            <a:extLst>
              <a:ext uri="{FF2B5EF4-FFF2-40B4-BE49-F238E27FC236}">
                <a16:creationId xmlns:a16="http://schemas.microsoft.com/office/drawing/2014/main" id="{760A4942-98F1-3BEA-7DAB-06F7907EAF87}"/>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365B080D-4AEE-53AD-684F-D1C7738DDB8C}"/>
              </a:ext>
            </a:extLst>
          </p:cNvPr>
          <p:cNvSpPr>
            <a:spLocks noGrp="1"/>
          </p:cNvSpPr>
          <p:nvPr>
            <p:ph type="sldNum" sz="quarter" idx="5"/>
          </p:nvPr>
        </p:nvSpPr>
        <p:spPr/>
        <p:txBody>
          <a:bodyPr/>
          <a:lstStyle/>
          <a:p>
            <a:fld id="{1F7916A0-3C14-D448-BEA8-DBF685636B8F}" type="slidenum">
              <a:rPr lang="en-US" smtClean="0"/>
              <a:t>53</a:t>
            </a:fld>
            <a:endParaRPr lang="en-US"/>
          </a:p>
        </p:txBody>
      </p:sp>
    </p:spTree>
    <p:extLst>
      <p:ext uri="{BB962C8B-B14F-4D97-AF65-F5344CB8AC3E}">
        <p14:creationId xmlns:p14="http://schemas.microsoft.com/office/powerpoint/2010/main" val="16014216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8B1D1-9F8B-1B02-8B8B-4E6BCE32B0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0DC2AD-3136-82FC-522F-51E114C3B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29A58C-F9C4-ECFA-BC1A-104B120DD106}"/>
              </a:ext>
            </a:extLst>
          </p:cNvPr>
          <p:cNvSpPr>
            <a:spLocks noGrp="1"/>
          </p:cNvSpPr>
          <p:nvPr>
            <p:ph type="body" idx="1"/>
          </p:nvPr>
        </p:nvSpPr>
        <p:spPr/>
        <p:txBody>
          <a:bodyPr/>
          <a:lstStyle/>
          <a:p>
            <a:r>
              <a:rPr lang="en-US" dirty="0"/>
              <a:t>The Bridge comes last - AFTER the summative </a:t>
            </a:r>
            <a:r>
              <a:rPr lang="en-US" dirty="0" err="1"/>
              <a:t>assesmsent</a:t>
            </a:r>
            <a:endParaRPr lang="en-US" dirty="0"/>
          </a:p>
        </p:txBody>
      </p:sp>
      <p:sp>
        <p:nvSpPr>
          <p:cNvPr id="4" name="Footer Placeholder 3">
            <a:extLst>
              <a:ext uri="{FF2B5EF4-FFF2-40B4-BE49-F238E27FC236}">
                <a16:creationId xmlns:a16="http://schemas.microsoft.com/office/drawing/2014/main" id="{B0063426-47D3-1A66-530C-DFF2356E2C38}"/>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51BF538D-0D3E-2815-EB16-7F5BDDB32D56}"/>
              </a:ext>
            </a:extLst>
          </p:cNvPr>
          <p:cNvSpPr>
            <a:spLocks noGrp="1"/>
          </p:cNvSpPr>
          <p:nvPr>
            <p:ph type="sldNum" sz="quarter" idx="5"/>
          </p:nvPr>
        </p:nvSpPr>
        <p:spPr/>
        <p:txBody>
          <a:bodyPr/>
          <a:lstStyle/>
          <a:p>
            <a:fld id="{1F7916A0-3C14-D448-BEA8-DBF685636B8F}" type="slidenum">
              <a:rPr lang="en-US" smtClean="0"/>
              <a:t>54</a:t>
            </a:fld>
            <a:endParaRPr lang="en-US"/>
          </a:p>
        </p:txBody>
      </p:sp>
    </p:spTree>
    <p:extLst>
      <p:ext uri="{BB962C8B-B14F-4D97-AF65-F5344CB8AC3E}">
        <p14:creationId xmlns:p14="http://schemas.microsoft.com/office/powerpoint/2010/main" val="404808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noProof="0" dirty="0"/>
          </a:p>
        </p:txBody>
      </p:sp>
      <p:sp>
        <p:nvSpPr>
          <p:cNvPr id="4" name="Slide Number Placeholder 3"/>
          <p:cNvSpPr>
            <a:spLocks noGrp="1"/>
          </p:cNvSpPr>
          <p:nvPr>
            <p:ph type="sldNum" sz="quarter" idx="5"/>
          </p:nvPr>
        </p:nvSpPr>
        <p:spPr/>
        <p:txBody>
          <a:bodyPr/>
          <a:lstStyle/>
          <a:p>
            <a:fld id="{C0E5ABB9-E8DC-1747-8AA7-95CF3A5EA85E}" type="slidenum">
              <a:rPr lang="en-US" smtClean="0"/>
              <a:t>65</a:t>
            </a:fld>
            <a:endParaRPr lang="en-US"/>
          </a:p>
        </p:txBody>
      </p:sp>
    </p:spTree>
    <p:extLst>
      <p:ext uri="{BB962C8B-B14F-4D97-AF65-F5344CB8AC3E}">
        <p14:creationId xmlns:p14="http://schemas.microsoft.com/office/powerpoint/2010/main" val="1194069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all these pictures! You can notice that we can label all the pictures in the white column. We have a kid who looks CLICK for each:</a:t>
            </a:r>
          </a:p>
          <a:p>
            <a:r>
              <a:rPr lang="en-US" dirty="0"/>
              <a:t>happy (smile)</a:t>
            </a:r>
          </a:p>
          <a:p>
            <a:r>
              <a:rPr lang="en-US" dirty="0"/>
              <a:t>sad (frown)</a:t>
            </a:r>
          </a:p>
          <a:p>
            <a:r>
              <a:rPr lang="en-US" dirty="0"/>
              <a:t>excited (hands up mouth open)</a:t>
            </a:r>
          </a:p>
          <a:p>
            <a:r>
              <a:rPr lang="en-US" dirty="0"/>
              <a:t>mad (grump)</a:t>
            </a:r>
          </a:p>
          <a:p>
            <a:r>
              <a:rPr lang="en-US" dirty="0"/>
              <a:t>nervous (chew nails)</a:t>
            </a:r>
          </a:p>
          <a:p>
            <a:r>
              <a:rPr lang="en-US" dirty="0"/>
              <a:t>These are all EMOTIONS (two hands toward you) CLICK</a:t>
            </a:r>
          </a:p>
          <a:p>
            <a:endParaRPr lang="en-US" dirty="0"/>
          </a:p>
          <a:p>
            <a:r>
              <a:rPr lang="en-US" dirty="0"/>
              <a:t>And everything in the blue column are EVENTS (hands sequence) CLICK that may cause us to feel an emotion. CLICK Like falling, winning, fighting, getting a gift, or going to a new school. Different people may experience different emotions after the same event.</a:t>
            </a:r>
          </a:p>
        </p:txBody>
      </p:sp>
      <p:sp>
        <p:nvSpPr>
          <p:cNvPr id="4" name="Slide Number Placeholder 3"/>
          <p:cNvSpPr>
            <a:spLocks noGrp="1"/>
          </p:cNvSpPr>
          <p:nvPr>
            <p:ph type="sldNum" sz="quarter" idx="5"/>
          </p:nvPr>
        </p:nvSpPr>
        <p:spPr/>
        <p:txBody>
          <a:bodyPr/>
          <a:lstStyle/>
          <a:p>
            <a:fld id="{51BDC3FD-9AD7-3841-8C2C-350F614945D9}" type="slidenum">
              <a:rPr lang="en-US" smtClean="0"/>
              <a:t>66</a:t>
            </a:fld>
            <a:endParaRPr lang="en-US"/>
          </a:p>
        </p:txBody>
      </p:sp>
    </p:spTree>
    <p:extLst>
      <p:ext uri="{BB962C8B-B14F-4D97-AF65-F5344CB8AC3E}">
        <p14:creationId xmlns:p14="http://schemas.microsoft.com/office/powerpoint/2010/main" val="32509921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face and body can show our emotion</a:t>
            </a:r>
          </a:p>
        </p:txBody>
      </p:sp>
      <p:sp>
        <p:nvSpPr>
          <p:cNvPr id="4" name="Slide Number Placeholder 3"/>
          <p:cNvSpPr>
            <a:spLocks noGrp="1"/>
          </p:cNvSpPr>
          <p:nvPr>
            <p:ph type="sldNum" sz="quarter" idx="5"/>
          </p:nvPr>
        </p:nvSpPr>
        <p:spPr/>
        <p:txBody>
          <a:bodyPr/>
          <a:lstStyle/>
          <a:p>
            <a:fld id="{51BDC3FD-9AD7-3841-8C2C-350F614945D9}" type="slidenum">
              <a:rPr lang="en-US" smtClean="0"/>
              <a:t>67</a:t>
            </a:fld>
            <a:endParaRPr lang="en-US"/>
          </a:p>
        </p:txBody>
      </p:sp>
    </p:spTree>
    <p:extLst>
      <p:ext uri="{BB962C8B-B14F-4D97-AF65-F5344CB8AC3E}">
        <p14:creationId xmlns:p14="http://schemas.microsoft.com/office/powerpoint/2010/main" val="35373392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events may cause our emotions to change</a:t>
            </a:r>
          </a:p>
        </p:txBody>
      </p:sp>
      <p:sp>
        <p:nvSpPr>
          <p:cNvPr id="4" name="Slide Number Placeholder 3"/>
          <p:cNvSpPr>
            <a:spLocks noGrp="1"/>
          </p:cNvSpPr>
          <p:nvPr>
            <p:ph type="sldNum" sz="quarter" idx="5"/>
          </p:nvPr>
        </p:nvSpPr>
        <p:spPr/>
        <p:txBody>
          <a:bodyPr/>
          <a:lstStyle/>
          <a:p>
            <a:fld id="{51BDC3FD-9AD7-3841-8C2C-350F614945D9}" type="slidenum">
              <a:rPr lang="en-US" smtClean="0"/>
              <a:t>68</a:t>
            </a:fld>
            <a:endParaRPr lang="en-US"/>
          </a:p>
        </p:txBody>
      </p:sp>
    </p:spTree>
    <p:extLst>
      <p:ext uri="{BB962C8B-B14F-4D97-AF65-F5344CB8AC3E}">
        <p14:creationId xmlns:p14="http://schemas.microsoft.com/office/powerpoint/2010/main" val="24391229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4eb3a6600c_0_1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4eb3a6600c_0_1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g24eb3a6600c_0_11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69</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70</a:t>
            </a:fld>
            <a:endParaRPr lang="en-US"/>
          </a:p>
        </p:txBody>
      </p:sp>
    </p:spTree>
    <p:extLst>
      <p:ext uri="{BB962C8B-B14F-4D97-AF65-F5344CB8AC3E}">
        <p14:creationId xmlns:p14="http://schemas.microsoft.com/office/powerpoint/2010/main" val="18491233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 the Bridge!</a:t>
            </a:r>
          </a:p>
        </p:txBody>
      </p:sp>
      <p:sp>
        <p:nvSpPr>
          <p:cNvPr id="4" name="Slide Number Placeholder 3"/>
          <p:cNvSpPr>
            <a:spLocks noGrp="1"/>
          </p:cNvSpPr>
          <p:nvPr>
            <p:ph type="sldNum" sz="quarter" idx="5"/>
          </p:nvPr>
        </p:nvSpPr>
        <p:spPr/>
        <p:txBody>
          <a:bodyPr/>
          <a:lstStyle/>
          <a:p>
            <a:fld id="{6347E34B-5E0D-D44E-A1F4-65DE6F9E56D9}" type="slidenum">
              <a:rPr lang="en-US" smtClean="0"/>
              <a:t>71</a:t>
            </a:fld>
            <a:endParaRPr lang="en-US"/>
          </a:p>
        </p:txBody>
      </p:sp>
    </p:spTree>
    <p:extLst>
      <p:ext uri="{BB962C8B-B14F-4D97-AF65-F5344CB8AC3E}">
        <p14:creationId xmlns:p14="http://schemas.microsoft.com/office/powerpoint/2010/main" val="25895377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Miran</a:t>
            </a:r>
            <a:r>
              <a:rPr lang="en-US" dirty="0"/>
              <a:t> </a:t>
            </a:r>
            <a:r>
              <a:rPr lang="en-US" dirty="0" err="1"/>
              <a:t>estas</a:t>
            </a:r>
            <a:r>
              <a:rPr lang="en-US" dirty="0"/>
              <a:t> </a:t>
            </a:r>
            <a:r>
              <a:rPr lang="en-US" dirty="0" err="1"/>
              <a:t>fotos</a:t>
            </a:r>
            <a:r>
              <a:rPr lang="en-US" dirty="0"/>
              <a:t>. </a:t>
            </a:r>
            <a:r>
              <a:rPr lang="en-US" dirty="0" err="1"/>
              <a:t>Todas</a:t>
            </a:r>
            <a:r>
              <a:rPr lang="en-US" dirty="0"/>
              <a:t> </a:t>
            </a:r>
            <a:r>
              <a:rPr lang="en-US" dirty="0" err="1"/>
              <a:t>aqui</a:t>
            </a:r>
            <a:r>
              <a:rPr lang="en-US" dirty="0"/>
              <a:t> </a:t>
            </a:r>
            <a:r>
              <a:rPr lang="en-US" dirty="0" err="1"/>
              <a:t>en</a:t>
            </a:r>
            <a:r>
              <a:rPr lang="en-US" dirty="0"/>
              <a:t> la </a:t>
            </a:r>
            <a:r>
              <a:rPr lang="en-US" dirty="0" err="1"/>
              <a:t>columna</a:t>
            </a:r>
            <a:r>
              <a:rPr lang="en-US" dirty="0"/>
              <a:t> </a:t>
            </a:r>
            <a:r>
              <a:rPr lang="en-US" dirty="0" err="1"/>
              <a:t>azul</a:t>
            </a:r>
            <a:r>
              <a:rPr lang="en-US" dirty="0"/>
              <a:t> son </a:t>
            </a:r>
            <a:r>
              <a:rPr lang="en-US" dirty="0" err="1"/>
              <a:t>eventos</a:t>
            </a:r>
            <a:r>
              <a:rPr lang="en-US" dirty="0"/>
              <a:t> que </a:t>
            </a:r>
            <a:r>
              <a:rPr lang="en-US" dirty="0" err="1"/>
              <a:t>puede</a:t>
            </a:r>
            <a:r>
              <a:rPr lang="en-US" dirty="0"/>
              <a:t> </a:t>
            </a:r>
            <a:r>
              <a:rPr lang="en-US" dirty="0" err="1"/>
              <a:t>ocurre</a:t>
            </a:r>
            <a:r>
              <a:rPr lang="en-US" dirty="0"/>
              <a:t> – son </a:t>
            </a:r>
            <a:r>
              <a:rPr lang="en-US" dirty="0" err="1"/>
              <a:t>acontecimientos</a:t>
            </a:r>
            <a:r>
              <a:rPr lang="en-US" dirty="0"/>
              <a:t>. </a:t>
            </a:r>
          </a:p>
          <a:p>
            <a:endParaRPr lang="en-US" dirty="0"/>
          </a:p>
          <a:p>
            <a:r>
              <a:rPr lang="en-US" dirty="0"/>
              <a:t>Y </a:t>
            </a:r>
            <a:r>
              <a:rPr lang="en-US" dirty="0" err="1"/>
              <a:t>en</a:t>
            </a:r>
            <a:r>
              <a:rPr lang="en-US" dirty="0"/>
              <a:t> la </a:t>
            </a:r>
            <a:r>
              <a:rPr lang="en-US" dirty="0" err="1"/>
              <a:t>columna</a:t>
            </a:r>
            <a:r>
              <a:rPr lang="en-US" dirty="0"/>
              <a:t> </a:t>
            </a:r>
            <a:r>
              <a:rPr lang="en-US" dirty="0" err="1"/>
              <a:t>blanca</a:t>
            </a:r>
            <a:r>
              <a:rPr lang="en-US" dirty="0"/>
              <a:t>, hay </a:t>
            </a:r>
            <a:r>
              <a:rPr lang="en-US" dirty="0" err="1"/>
              <a:t>otras</a:t>
            </a:r>
            <a:r>
              <a:rPr lang="en-US" dirty="0"/>
              <a:t> </a:t>
            </a:r>
            <a:r>
              <a:rPr lang="en-US" dirty="0" err="1"/>
              <a:t>fotos</a:t>
            </a:r>
            <a:r>
              <a:rPr lang="en-US" dirty="0"/>
              <a:t>. </a:t>
            </a:r>
            <a:r>
              <a:rPr lang="en-US" dirty="0" err="1"/>
              <a:t>Miren</a:t>
            </a:r>
            <a:r>
              <a:rPr lang="en-US" dirty="0"/>
              <a:t> las personas que se </a:t>
            </a:r>
            <a:r>
              <a:rPr lang="en-US" dirty="0" err="1"/>
              <a:t>sienten</a:t>
            </a:r>
            <a:endParaRPr lang="en-US" dirty="0"/>
          </a:p>
          <a:p>
            <a:r>
              <a:rPr lang="en-US" dirty="0"/>
              <a:t>CLICK for each:</a:t>
            </a:r>
          </a:p>
          <a:p>
            <a:r>
              <a:rPr lang="en-US" dirty="0" err="1"/>
              <a:t>feliz</a:t>
            </a:r>
            <a:r>
              <a:rPr lang="en-US" dirty="0"/>
              <a:t> (smile)</a:t>
            </a:r>
          </a:p>
          <a:p>
            <a:r>
              <a:rPr lang="en-US" dirty="0"/>
              <a:t>triste (frown)</a:t>
            </a:r>
          </a:p>
          <a:p>
            <a:r>
              <a:rPr lang="en-US" dirty="0" err="1"/>
              <a:t>emocionado</a:t>
            </a:r>
            <a:r>
              <a:rPr lang="en-US" dirty="0"/>
              <a:t> (hands up mouth open)</a:t>
            </a:r>
          </a:p>
          <a:p>
            <a:r>
              <a:rPr lang="en-US" dirty="0" err="1"/>
              <a:t>enojada</a:t>
            </a:r>
            <a:r>
              <a:rPr lang="en-US" dirty="0"/>
              <a:t> (grump)</a:t>
            </a:r>
          </a:p>
          <a:p>
            <a:r>
              <a:rPr lang="en-US" dirty="0" err="1"/>
              <a:t>asustado</a:t>
            </a:r>
            <a:r>
              <a:rPr lang="en-US" dirty="0"/>
              <a:t> (chew nails)</a:t>
            </a:r>
          </a:p>
          <a:p>
            <a:r>
              <a:rPr lang="en-US" dirty="0" err="1"/>
              <a:t>Estas</a:t>
            </a:r>
            <a:r>
              <a:rPr lang="en-US" dirty="0"/>
              <a:t> son las </a:t>
            </a:r>
            <a:r>
              <a:rPr lang="en-US" dirty="0" err="1"/>
              <a:t>emociones</a:t>
            </a:r>
            <a:r>
              <a:rPr lang="en-US" dirty="0"/>
              <a:t>. (two hands toward you) CLICK</a:t>
            </a:r>
          </a:p>
          <a:p>
            <a:endParaRPr lang="en-US" dirty="0"/>
          </a:p>
          <a:p>
            <a:r>
              <a:rPr lang="en-US" dirty="0"/>
              <a:t>Las personas </a:t>
            </a:r>
            <a:r>
              <a:rPr lang="en-US" dirty="0" err="1"/>
              <a:t>diferentes</a:t>
            </a:r>
            <a:r>
              <a:rPr lang="en-US" dirty="0"/>
              <a:t> </a:t>
            </a:r>
            <a:r>
              <a:rPr lang="en-US" dirty="0" err="1"/>
              <a:t>pueden</a:t>
            </a:r>
            <a:r>
              <a:rPr lang="en-US" dirty="0"/>
              <a:t> </a:t>
            </a:r>
            <a:r>
              <a:rPr lang="en-US" dirty="0" err="1"/>
              <a:t>tener</a:t>
            </a:r>
            <a:r>
              <a:rPr lang="en-US" dirty="0"/>
              <a:t> </a:t>
            </a:r>
            <a:r>
              <a:rPr lang="en-US" dirty="0" err="1"/>
              <a:t>emociones</a:t>
            </a:r>
            <a:r>
              <a:rPr lang="en-US" dirty="0"/>
              <a:t> </a:t>
            </a:r>
            <a:r>
              <a:rPr lang="en-US" dirty="0" err="1"/>
              <a:t>diferentes</a:t>
            </a:r>
            <a:r>
              <a:rPr lang="en-US" dirty="0"/>
              <a:t> </a:t>
            </a:r>
            <a:r>
              <a:rPr lang="en-US" dirty="0" err="1"/>
              <a:t>despues</a:t>
            </a:r>
            <a:r>
              <a:rPr lang="en-US" dirty="0"/>
              <a:t> del </a:t>
            </a:r>
            <a:r>
              <a:rPr lang="en-US" dirty="0" err="1"/>
              <a:t>mismo</a:t>
            </a:r>
            <a:r>
              <a:rPr lang="en-US" dirty="0"/>
              <a:t> </a:t>
            </a:r>
            <a:r>
              <a:rPr lang="en-US" dirty="0" err="1"/>
              <a:t>acontecimiento</a:t>
            </a:r>
            <a:r>
              <a:rPr lang="en-US" dirty="0"/>
              <a:t>. </a:t>
            </a:r>
          </a:p>
          <a:p>
            <a:r>
              <a:rPr lang="en-US" dirty="0"/>
              <a:t>Different people may experience different emotions after the same event.</a:t>
            </a:r>
          </a:p>
        </p:txBody>
      </p:sp>
      <p:sp>
        <p:nvSpPr>
          <p:cNvPr id="4" name="Slide Number Placeholder 3"/>
          <p:cNvSpPr>
            <a:spLocks noGrp="1"/>
          </p:cNvSpPr>
          <p:nvPr>
            <p:ph type="sldNum" sz="quarter" idx="5"/>
          </p:nvPr>
        </p:nvSpPr>
        <p:spPr/>
        <p:txBody>
          <a:bodyPr/>
          <a:lstStyle/>
          <a:p>
            <a:fld id="{51BDC3FD-9AD7-3841-8C2C-350F614945D9}" type="slidenum">
              <a:rPr lang="en-US" smtClean="0"/>
              <a:t>72</a:t>
            </a:fld>
            <a:endParaRPr lang="en-US"/>
          </a:p>
        </p:txBody>
      </p:sp>
    </p:spTree>
    <p:extLst>
      <p:ext uri="{BB962C8B-B14F-4D97-AF65-F5344CB8AC3E}">
        <p14:creationId xmlns:p14="http://schemas.microsoft.com/office/powerpoint/2010/main" val="1691146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3E02F-2190-AD49-217E-D617BDEB2D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D16600-AABE-AEED-7F5A-2CD64EA30B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A7610A-3828-3FF2-2F71-89A676D0D487}"/>
              </a:ext>
            </a:extLst>
          </p:cNvPr>
          <p:cNvSpPr>
            <a:spLocks noGrp="1"/>
          </p:cNvSpPr>
          <p:nvPr>
            <p:ph type="body" idx="1"/>
          </p:nvPr>
        </p:nvSpPr>
        <p:spPr/>
        <p:txBody>
          <a:bodyPr/>
          <a:lstStyle/>
          <a:p>
            <a:pPr marL="342900" marR="0" lvl="0" indent="-342900">
              <a:spcBef>
                <a:spcPts val="0"/>
              </a:spcBef>
              <a:spcAft>
                <a:spcPts val="0"/>
              </a:spcAft>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764EB0C-9EA8-DB2A-6069-279BAA734E8A}"/>
              </a:ext>
            </a:extLst>
          </p:cNvPr>
          <p:cNvSpPr>
            <a:spLocks noGrp="1"/>
          </p:cNvSpPr>
          <p:nvPr>
            <p:ph type="sldNum" sz="quarter" idx="5"/>
          </p:nvPr>
        </p:nvSpPr>
        <p:spPr/>
        <p:txBody>
          <a:bodyPr/>
          <a:lstStyle/>
          <a:p>
            <a:fld id="{7D7F463B-7333-614E-8123-39C4C965B1D7}" type="slidenum">
              <a:rPr lang="en-US" smtClean="0"/>
              <a:t>12</a:t>
            </a:fld>
            <a:endParaRPr lang="en-US" dirty="0"/>
          </a:p>
        </p:txBody>
      </p:sp>
    </p:spTree>
    <p:extLst>
      <p:ext uri="{BB962C8B-B14F-4D97-AF65-F5344CB8AC3E}">
        <p14:creationId xmlns:p14="http://schemas.microsoft.com/office/powerpoint/2010/main" val="32759153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all these pictures! You can notice that we can label all the pictures in the white column. We have a kid who looks CLICK for each:</a:t>
            </a:r>
          </a:p>
          <a:p>
            <a:r>
              <a:rPr lang="en-US" dirty="0"/>
              <a:t>happy (smile)</a:t>
            </a:r>
          </a:p>
          <a:p>
            <a:r>
              <a:rPr lang="en-US" dirty="0"/>
              <a:t>sad (frown)</a:t>
            </a:r>
          </a:p>
          <a:p>
            <a:r>
              <a:rPr lang="en-US" dirty="0"/>
              <a:t>excited (hands up mouth open)</a:t>
            </a:r>
          </a:p>
          <a:p>
            <a:r>
              <a:rPr lang="en-US" dirty="0"/>
              <a:t>mad (grump)</a:t>
            </a:r>
          </a:p>
          <a:p>
            <a:r>
              <a:rPr lang="en-US" dirty="0"/>
              <a:t>nervous (chew nails)</a:t>
            </a:r>
          </a:p>
          <a:p>
            <a:r>
              <a:rPr lang="en-US" dirty="0"/>
              <a:t>These are all EMOTIONS (two hands toward you) CLICK</a:t>
            </a:r>
          </a:p>
          <a:p>
            <a:endParaRPr lang="en-US" dirty="0"/>
          </a:p>
          <a:p>
            <a:r>
              <a:rPr lang="en-US" dirty="0"/>
              <a:t>And everything in the blue column are EVENTS (hands sequence) CLICK that may cause us to feel an emotion. CLICK Like falling, winning, fighting, getting a gift, or going to a new school. Different people may experience different emotions after the same event.</a:t>
            </a:r>
          </a:p>
        </p:txBody>
      </p:sp>
      <p:sp>
        <p:nvSpPr>
          <p:cNvPr id="4" name="Slide Number Placeholder 3"/>
          <p:cNvSpPr>
            <a:spLocks noGrp="1"/>
          </p:cNvSpPr>
          <p:nvPr>
            <p:ph type="sldNum" sz="quarter" idx="5"/>
          </p:nvPr>
        </p:nvSpPr>
        <p:spPr/>
        <p:txBody>
          <a:bodyPr/>
          <a:lstStyle/>
          <a:p>
            <a:fld id="{51BDC3FD-9AD7-3841-8C2C-350F614945D9}" type="slidenum">
              <a:rPr lang="en-US" smtClean="0"/>
              <a:t>73</a:t>
            </a:fld>
            <a:endParaRPr lang="en-US"/>
          </a:p>
        </p:txBody>
      </p:sp>
    </p:spTree>
    <p:extLst>
      <p:ext uri="{BB962C8B-B14F-4D97-AF65-F5344CB8AC3E}">
        <p14:creationId xmlns:p14="http://schemas.microsoft.com/office/powerpoint/2010/main" val="8174738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face and body can show our emotion</a:t>
            </a:r>
          </a:p>
        </p:txBody>
      </p:sp>
      <p:sp>
        <p:nvSpPr>
          <p:cNvPr id="4" name="Slide Number Placeholder 3"/>
          <p:cNvSpPr>
            <a:spLocks noGrp="1"/>
          </p:cNvSpPr>
          <p:nvPr>
            <p:ph type="sldNum" sz="quarter" idx="5"/>
          </p:nvPr>
        </p:nvSpPr>
        <p:spPr/>
        <p:txBody>
          <a:bodyPr/>
          <a:lstStyle/>
          <a:p>
            <a:fld id="{51BDC3FD-9AD7-3841-8C2C-350F614945D9}" type="slidenum">
              <a:rPr lang="en-US" smtClean="0"/>
              <a:t>74</a:t>
            </a:fld>
            <a:endParaRPr lang="en-US"/>
          </a:p>
        </p:txBody>
      </p:sp>
    </p:spTree>
    <p:extLst>
      <p:ext uri="{BB962C8B-B14F-4D97-AF65-F5344CB8AC3E}">
        <p14:creationId xmlns:p14="http://schemas.microsoft.com/office/powerpoint/2010/main" val="33033957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events may cause our emotions to change</a:t>
            </a:r>
          </a:p>
          <a:p>
            <a:r>
              <a:rPr lang="en-US" dirty="0"/>
              <a:t>Los </a:t>
            </a:r>
            <a:r>
              <a:rPr lang="en-US" dirty="0" err="1"/>
              <a:t>eventos</a:t>
            </a:r>
            <a:r>
              <a:rPr lang="en-US" dirty="0"/>
              <a:t> </a:t>
            </a:r>
            <a:r>
              <a:rPr lang="en-US" dirty="0" err="1"/>
              <a:t>pueden</a:t>
            </a:r>
            <a:r>
              <a:rPr lang="en-US" dirty="0"/>
              <a:t> </a:t>
            </a:r>
            <a:r>
              <a:rPr lang="en-US" dirty="0" err="1"/>
              <a:t>causar</a:t>
            </a:r>
            <a:r>
              <a:rPr lang="en-US" dirty="0"/>
              <a:t> </a:t>
            </a:r>
            <a:r>
              <a:rPr lang="en-US" dirty="0" err="1"/>
              <a:t>cambios</a:t>
            </a:r>
            <a:r>
              <a:rPr lang="en-US" dirty="0"/>
              <a:t> </a:t>
            </a:r>
            <a:r>
              <a:rPr lang="en-US" dirty="0" err="1"/>
              <a:t>en</a:t>
            </a:r>
            <a:r>
              <a:rPr lang="en-US" dirty="0"/>
              <a:t> </a:t>
            </a:r>
            <a:r>
              <a:rPr lang="en-US" dirty="0" err="1"/>
              <a:t>en</a:t>
            </a:r>
            <a:r>
              <a:rPr lang="en-US" dirty="0"/>
              <a:t> </a:t>
            </a:r>
            <a:r>
              <a:rPr lang="en-US" dirty="0" err="1"/>
              <a:t>nuestras</a:t>
            </a:r>
            <a:r>
              <a:rPr lang="en-US" dirty="0"/>
              <a:t> </a:t>
            </a:r>
            <a:r>
              <a:rPr lang="en-US" dirty="0" err="1"/>
              <a:t>emociones</a:t>
            </a:r>
            <a:r>
              <a:rPr lang="en-US" dirty="0"/>
              <a:t>.</a:t>
            </a:r>
          </a:p>
        </p:txBody>
      </p:sp>
      <p:sp>
        <p:nvSpPr>
          <p:cNvPr id="4" name="Slide Number Placeholder 3"/>
          <p:cNvSpPr>
            <a:spLocks noGrp="1"/>
          </p:cNvSpPr>
          <p:nvPr>
            <p:ph type="sldNum" sz="quarter" idx="5"/>
          </p:nvPr>
        </p:nvSpPr>
        <p:spPr/>
        <p:txBody>
          <a:bodyPr/>
          <a:lstStyle/>
          <a:p>
            <a:fld id="{51BDC3FD-9AD7-3841-8C2C-350F614945D9}" type="slidenum">
              <a:rPr lang="en-US" smtClean="0"/>
              <a:t>75</a:t>
            </a:fld>
            <a:endParaRPr lang="en-US"/>
          </a:p>
        </p:txBody>
      </p:sp>
    </p:spTree>
    <p:extLst>
      <p:ext uri="{BB962C8B-B14F-4D97-AF65-F5344CB8AC3E}">
        <p14:creationId xmlns:p14="http://schemas.microsoft.com/office/powerpoint/2010/main" val="32945516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to chart paper. </a:t>
            </a:r>
          </a:p>
        </p:txBody>
      </p:sp>
      <p:sp>
        <p:nvSpPr>
          <p:cNvPr id="4" name="Slide Number Placeholder 3"/>
          <p:cNvSpPr>
            <a:spLocks noGrp="1"/>
          </p:cNvSpPr>
          <p:nvPr>
            <p:ph type="sldNum" sz="quarter" idx="5"/>
          </p:nvPr>
        </p:nvSpPr>
        <p:spPr/>
        <p:txBody>
          <a:bodyPr/>
          <a:lstStyle/>
          <a:p>
            <a:fld id="{6347E34B-5E0D-D44E-A1F4-65DE6F9E56D9}" type="slidenum">
              <a:rPr lang="en-US" smtClean="0"/>
              <a:t>76</a:t>
            </a:fld>
            <a:endParaRPr lang="en-US"/>
          </a:p>
        </p:txBody>
      </p:sp>
    </p:spTree>
    <p:extLst>
      <p:ext uri="{BB962C8B-B14F-4D97-AF65-F5344CB8AC3E}">
        <p14:creationId xmlns:p14="http://schemas.microsoft.com/office/powerpoint/2010/main" val="29469345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to update</a:t>
            </a:r>
          </a:p>
        </p:txBody>
      </p:sp>
      <p:sp>
        <p:nvSpPr>
          <p:cNvPr id="4" name="Slide Number Placeholder 3"/>
          <p:cNvSpPr>
            <a:spLocks noGrp="1"/>
          </p:cNvSpPr>
          <p:nvPr>
            <p:ph type="sldNum" sz="quarter" idx="5"/>
          </p:nvPr>
        </p:nvSpPr>
        <p:spPr/>
        <p:txBody>
          <a:bodyPr/>
          <a:lstStyle/>
          <a:p>
            <a:fld id="{51BDC3FD-9AD7-3841-8C2C-350F614945D9}" type="slidenum">
              <a:rPr lang="en-US" smtClean="0"/>
              <a:t>77</a:t>
            </a:fld>
            <a:endParaRPr lang="en-US"/>
          </a:p>
        </p:txBody>
      </p:sp>
    </p:spTree>
    <p:extLst>
      <p:ext uri="{BB962C8B-B14F-4D97-AF65-F5344CB8AC3E}">
        <p14:creationId xmlns:p14="http://schemas.microsoft.com/office/powerpoint/2010/main" val="26435869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noProof="0" dirty="0"/>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78</a:t>
            </a:fld>
            <a:endParaRPr lang="en-US"/>
          </a:p>
        </p:txBody>
      </p:sp>
    </p:spTree>
    <p:extLst>
      <p:ext uri="{BB962C8B-B14F-4D97-AF65-F5344CB8AC3E}">
        <p14:creationId xmlns:p14="http://schemas.microsoft.com/office/powerpoint/2010/main" val="5075152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Choose the adventure! Students select the events of the story from a hat and decide how the characters would feel. They then act out the story.</a:t>
            </a:r>
          </a:p>
        </p:txBody>
      </p:sp>
      <p:sp>
        <p:nvSpPr>
          <p:cNvPr id="4" name="Slide Number Placeholder 3"/>
          <p:cNvSpPr>
            <a:spLocks noGrp="1"/>
          </p:cNvSpPr>
          <p:nvPr>
            <p:ph type="sldNum" sz="quarter" idx="5"/>
          </p:nvPr>
        </p:nvSpPr>
        <p:spPr/>
        <p:txBody>
          <a:bodyPr/>
          <a:lstStyle/>
          <a:p>
            <a:fld id="{51BDC3FD-9AD7-3841-8C2C-350F614945D9}" type="slidenum">
              <a:rPr lang="en-US" smtClean="0"/>
              <a:t>79</a:t>
            </a:fld>
            <a:endParaRPr lang="en-US"/>
          </a:p>
        </p:txBody>
      </p:sp>
    </p:spTree>
    <p:extLst>
      <p:ext uri="{BB962C8B-B14F-4D97-AF65-F5344CB8AC3E}">
        <p14:creationId xmlns:p14="http://schemas.microsoft.com/office/powerpoint/2010/main" val="7640113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261B0-1FB6-BC35-84BB-E96EE13D2C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13AF10-C38D-9439-8D1C-F4DBA7626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439634-C814-295E-D82A-72D8F9F8FC1C}"/>
              </a:ext>
            </a:extLst>
          </p:cNvPr>
          <p:cNvSpPr>
            <a:spLocks noGrp="1"/>
          </p:cNvSpPr>
          <p:nvPr>
            <p:ph type="body" idx="1"/>
          </p:nvPr>
        </p:nvSpPr>
        <p:spPr/>
        <p:txBody>
          <a:bodyPr/>
          <a:lstStyle/>
          <a:p>
            <a:pPr marL="342900" marR="0" lvl="0" indent="-342900">
              <a:spcBef>
                <a:spcPts val="0"/>
              </a:spcBef>
              <a:spcAft>
                <a:spcPts val="0"/>
              </a:spcAft>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113C10E-2173-FAC2-F288-26D78E9067A2}"/>
              </a:ext>
            </a:extLst>
          </p:cNvPr>
          <p:cNvSpPr>
            <a:spLocks noGrp="1"/>
          </p:cNvSpPr>
          <p:nvPr>
            <p:ph type="sldNum" sz="quarter" idx="5"/>
          </p:nvPr>
        </p:nvSpPr>
        <p:spPr/>
        <p:txBody>
          <a:bodyPr/>
          <a:lstStyle/>
          <a:p>
            <a:fld id="{7D7F463B-7333-614E-8123-39C4C965B1D7}" type="slidenum">
              <a:rPr lang="en-US" smtClean="0"/>
              <a:t>80</a:t>
            </a:fld>
            <a:endParaRPr lang="en-US" dirty="0"/>
          </a:p>
        </p:txBody>
      </p:sp>
    </p:spTree>
    <p:extLst>
      <p:ext uri="{BB962C8B-B14F-4D97-AF65-F5344CB8AC3E}">
        <p14:creationId xmlns:p14="http://schemas.microsoft.com/office/powerpoint/2010/main" val="36089341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Calibri" panose="020F0502020204030204" pitchFamily="34" charset="0"/>
              </a:rPr>
              <a:t>So we know that when planning instruction, everything we plan is to support our developing bilingual students – our demeanor, the strategies, the supports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EA53A18C-A6EF-8E4E-B7B7-DE99C7CE757A}" type="slidenum">
              <a:rPr lang="en-US" smtClean="0"/>
              <a:t>81</a:t>
            </a:fld>
            <a:endParaRPr lang="en-US"/>
          </a:p>
        </p:txBody>
      </p:sp>
    </p:spTree>
    <p:extLst>
      <p:ext uri="{BB962C8B-B14F-4D97-AF65-F5344CB8AC3E}">
        <p14:creationId xmlns:p14="http://schemas.microsoft.com/office/powerpoint/2010/main" val="30196545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participants share and write on chart paper in two columns listing everything that occurred during Transfer on the left and everything that occurred during CA on the Right </a:t>
            </a:r>
          </a:p>
          <a:p>
            <a:endParaRPr lang="en-US" dirty="0"/>
          </a:p>
          <a:p>
            <a:r>
              <a:rPr lang="en-US" dirty="0"/>
              <a:t>(Click to next slide for examples – only if needed)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CLICK Let’s talk specifically about how this involves the 3 linguistic spaces. </a:t>
            </a:r>
          </a:p>
          <a:p>
            <a:endParaRPr lang="en-US" dirty="0"/>
          </a:p>
        </p:txBody>
      </p:sp>
      <p:sp>
        <p:nvSpPr>
          <p:cNvPr id="4" name="Slide Number Placeholder 3"/>
          <p:cNvSpPr>
            <a:spLocks noGrp="1"/>
          </p:cNvSpPr>
          <p:nvPr>
            <p:ph type="sldNum" sz="quarter" idx="5"/>
          </p:nvPr>
        </p:nvSpPr>
        <p:spPr/>
        <p:txBody>
          <a:bodyPr/>
          <a:lstStyle/>
          <a:p>
            <a:fld id="{7D7F463B-7333-614E-8123-39C4C965B1D7}" type="slidenum">
              <a:rPr lang="en-US" smtClean="0"/>
              <a:t>82</a:t>
            </a:fld>
            <a:endParaRPr lang="en-US"/>
          </a:p>
        </p:txBody>
      </p:sp>
    </p:spTree>
    <p:extLst>
      <p:ext uri="{BB962C8B-B14F-4D97-AF65-F5344CB8AC3E}">
        <p14:creationId xmlns:p14="http://schemas.microsoft.com/office/powerpoint/2010/main" val="4113593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As we see here in the BUF, we developed oracy first! CLICK This is </a:t>
            </a:r>
            <a:r>
              <a:rPr lang="en-US" sz="1200" b="0" i="0" u="none" strike="noStrike" dirty="0">
                <a:solidFill>
                  <a:srgbClr val="000000"/>
                </a:solidFill>
                <a:effectLst/>
                <a:latin typeface="Calibri" panose="020F0502020204030204" pitchFamily="34" charset="0"/>
              </a:rPr>
              <a:t>in anticipation of </a:t>
            </a:r>
            <a:r>
              <a:rPr lang="en-US" sz="1200" b="1" i="0" u="none" strike="noStrike" dirty="0">
                <a:solidFill>
                  <a:srgbClr val="000000"/>
                </a:solidFill>
                <a:effectLst/>
                <a:latin typeface="Calibri" panose="020F0502020204030204" pitchFamily="34" charset="0"/>
              </a:rPr>
              <a:t>explicit</a:t>
            </a:r>
            <a:r>
              <a:rPr lang="en-US" sz="1200" b="0" i="0" u="none" strike="noStrike" dirty="0">
                <a:solidFill>
                  <a:srgbClr val="000000"/>
                </a:solidFill>
                <a:effectLst/>
                <a:latin typeface="Calibri" panose="020F0502020204030204" pitchFamily="34" charset="0"/>
              </a:rPr>
              <a:t> content and literacy instruction. CLICK x 2</a:t>
            </a:r>
          </a:p>
          <a:p>
            <a:r>
              <a:rPr lang="en-US" dirty="0"/>
              <a:t>We will unpack the BUF tomorrow to see what other instructional experiences students would encounter as a result of their experience to prepare them to complete the summative assessment. </a:t>
            </a:r>
          </a:p>
          <a:p>
            <a:endParaRPr lang="en-US" dirty="0"/>
          </a:p>
          <a:p>
            <a:r>
              <a:rPr lang="en-US" dirty="0"/>
              <a:t>On Thursday you will see the Bridge.</a:t>
            </a:r>
          </a:p>
          <a:p>
            <a:endParaRPr lang="en-US" sz="1200" b="0" i="0" u="none" strike="noStrike" dirty="0">
              <a:solidFill>
                <a:srgbClr val="000000"/>
              </a:solidFill>
              <a:effectLst/>
              <a:latin typeface="Calibri" panose="020F0502020204030204" pitchFamily="34" charset="0"/>
            </a:endParaRPr>
          </a:p>
          <a:p>
            <a:endParaRPr lang="en-US" sz="12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7D7F463B-7333-614E-8123-39C4C965B1D7}" type="slidenum">
              <a:rPr lang="en-US" smtClean="0"/>
              <a:t>13</a:t>
            </a:fld>
            <a:endParaRPr lang="en-US"/>
          </a:p>
        </p:txBody>
      </p:sp>
    </p:spTree>
    <p:extLst>
      <p:ext uri="{BB962C8B-B14F-4D97-AF65-F5344CB8AC3E}">
        <p14:creationId xmlns:p14="http://schemas.microsoft.com/office/powerpoint/2010/main" val="15785723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Find Page 38 of your resource packet. This is how we plan for the Bridge, and you saw examples of each of the 6 steps during sample instruction.</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83</a:t>
            </a:fld>
            <a:endParaRPr lang="en-US"/>
          </a:p>
        </p:txBody>
      </p:sp>
    </p:spTree>
    <p:extLst>
      <p:ext uri="{BB962C8B-B14F-4D97-AF65-F5344CB8AC3E}">
        <p14:creationId xmlns:p14="http://schemas.microsoft.com/office/powerpoint/2010/main" val="21778750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out your Bridge handouts:</a:t>
            </a:r>
          </a:p>
          <a:p>
            <a:r>
              <a:rPr lang="en-US" dirty="0"/>
              <a:t>Planning for the Bridge p. 41 and 6 steps of the Bridge Sample</a:t>
            </a:r>
          </a:p>
        </p:txBody>
      </p:sp>
      <p:sp>
        <p:nvSpPr>
          <p:cNvPr id="4" name="Slide Number Placeholder 3"/>
          <p:cNvSpPr>
            <a:spLocks noGrp="1"/>
          </p:cNvSpPr>
          <p:nvPr>
            <p:ph type="sldNum" sz="quarter" idx="5"/>
          </p:nvPr>
        </p:nvSpPr>
        <p:spPr/>
        <p:txBody>
          <a:bodyPr/>
          <a:lstStyle/>
          <a:p>
            <a:fld id="{7D7F463B-7333-614E-8123-39C4C965B1D7}" type="slidenum">
              <a:rPr lang="en-US" smtClean="0"/>
              <a:t>84</a:t>
            </a:fld>
            <a:endParaRPr lang="en-US"/>
          </a:p>
        </p:txBody>
      </p:sp>
    </p:spTree>
    <p:extLst>
      <p:ext uri="{BB962C8B-B14F-4D97-AF65-F5344CB8AC3E}">
        <p14:creationId xmlns:p14="http://schemas.microsoft.com/office/powerpoint/2010/main" val="12192915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just witnessed step 1: review in the language of instruction</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85</a:t>
            </a:fld>
            <a:endParaRPr lang="en-US"/>
          </a:p>
        </p:txBody>
      </p:sp>
    </p:spTree>
    <p:extLst>
      <p:ext uri="{BB962C8B-B14F-4D97-AF65-F5344CB8AC3E}">
        <p14:creationId xmlns:p14="http://schemas.microsoft.com/office/powerpoint/2010/main" val="42617312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Bridge slides</a:t>
            </a:r>
          </a:p>
          <a:p>
            <a:endParaRPr lang="en-US" dirty="0"/>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86</a:t>
            </a:fld>
            <a:endParaRPr lang="en-US"/>
          </a:p>
        </p:txBody>
      </p:sp>
    </p:spTree>
    <p:extLst>
      <p:ext uri="{BB962C8B-B14F-4D97-AF65-F5344CB8AC3E}">
        <p14:creationId xmlns:p14="http://schemas.microsoft.com/office/powerpoint/2010/main" val="27302356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saw… CLICK x2</a:t>
            </a:r>
          </a:p>
          <a:p>
            <a:endParaRPr lang="en-US" dirty="0"/>
          </a:p>
          <a:p>
            <a:r>
              <a:rPr lang="en-US" dirty="0"/>
              <a:t>And in what language? ENGLISH! WHY? Because that was the language of the unit!</a:t>
            </a:r>
          </a:p>
        </p:txBody>
      </p:sp>
      <p:sp>
        <p:nvSpPr>
          <p:cNvPr id="4" name="Slide Number Placeholder 3"/>
          <p:cNvSpPr>
            <a:spLocks noGrp="1"/>
          </p:cNvSpPr>
          <p:nvPr>
            <p:ph type="sldNum" sz="quarter" idx="5"/>
          </p:nvPr>
        </p:nvSpPr>
        <p:spPr/>
        <p:txBody>
          <a:bodyPr/>
          <a:lstStyle/>
          <a:p>
            <a:fld id="{7D7F463B-7333-614E-8123-39C4C965B1D7}" type="slidenum">
              <a:rPr lang="en-US" smtClean="0"/>
              <a:t>87</a:t>
            </a:fld>
            <a:endParaRPr lang="en-US"/>
          </a:p>
        </p:txBody>
      </p:sp>
    </p:spTree>
    <p:extLst>
      <p:ext uri="{BB962C8B-B14F-4D97-AF65-F5344CB8AC3E}">
        <p14:creationId xmlns:p14="http://schemas.microsoft.com/office/powerpoint/2010/main" val="37659276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UPDATE screenshot to match new condensed BUF</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Steps 3, 4, and 5 are noted here in the learning plan. CLICKs</a:t>
            </a:r>
          </a:p>
          <a:p>
            <a:endParaRPr lang="en-US" dirty="0"/>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88</a:t>
            </a:fld>
            <a:endParaRPr lang="en-US"/>
          </a:p>
        </p:txBody>
      </p:sp>
    </p:spTree>
    <p:extLst>
      <p:ext uri="{BB962C8B-B14F-4D97-AF65-F5344CB8AC3E}">
        <p14:creationId xmlns:p14="http://schemas.microsoft.com/office/powerpoint/2010/main" val="22535326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Remember, all of this learning is happening during this blue time in the schedule</a:t>
            </a:r>
          </a:p>
          <a:p>
            <a:endParaRPr lang="en-US" dirty="0"/>
          </a:p>
          <a:p>
            <a:r>
              <a:rPr lang="en-US" dirty="0"/>
              <a:t>A completely different unit is happening during the green time in the schedule</a:t>
            </a:r>
          </a:p>
          <a:p>
            <a:endParaRPr lang="en-US" dirty="0"/>
          </a:p>
        </p:txBody>
      </p:sp>
      <p:sp>
        <p:nvSpPr>
          <p:cNvPr id="4" name="Slide Number Placeholder 3"/>
          <p:cNvSpPr>
            <a:spLocks noGrp="1"/>
          </p:cNvSpPr>
          <p:nvPr>
            <p:ph type="sldNum" sz="quarter" idx="5"/>
          </p:nvPr>
        </p:nvSpPr>
        <p:spPr/>
        <p:txBody>
          <a:bodyPr/>
          <a:lstStyle/>
          <a:p>
            <a:fld id="{7D7F463B-7333-614E-8123-39C4C965B1D7}" type="slidenum">
              <a:rPr lang="en-US" smtClean="0"/>
              <a:t>89</a:t>
            </a:fld>
            <a:endParaRPr lang="en-US"/>
          </a:p>
        </p:txBody>
      </p:sp>
    </p:spTree>
    <p:extLst>
      <p:ext uri="{BB962C8B-B14F-4D97-AF65-F5344CB8AC3E}">
        <p14:creationId xmlns:p14="http://schemas.microsoft.com/office/powerpoint/2010/main" val="14715972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step 2, we elicit the (read slide)</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90</a:t>
            </a:fld>
            <a:endParaRPr lang="en-US"/>
          </a:p>
        </p:txBody>
      </p:sp>
    </p:spTree>
    <p:extLst>
      <p:ext uri="{BB962C8B-B14F-4D97-AF65-F5344CB8AC3E}">
        <p14:creationId xmlns:p14="http://schemas.microsoft.com/office/powerpoint/2010/main" val="388690212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Bridge slides</a:t>
            </a:r>
          </a:p>
          <a:p>
            <a:endParaRPr lang="en-US" dirty="0"/>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91</a:t>
            </a:fld>
            <a:endParaRPr lang="en-US"/>
          </a:p>
        </p:txBody>
      </p:sp>
    </p:spTree>
    <p:extLst>
      <p:ext uri="{BB962C8B-B14F-4D97-AF65-F5344CB8AC3E}">
        <p14:creationId xmlns:p14="http://schemas.microsoft.com/office/powerpoint/2010/main" val="28325770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saw… CLICK x2</a:t>
            </a:r>
          </a:p>
          <a:p>
            <a:endParaRPr lang="en-US" dirty="0"/>
          </a:p>
          <a:p>
            <a:r>
              <a:rPr lang="en-US" dirty="0"/>
              <a:t>And in what language? ENGLISH! WHY? Because that was the language of the unit!</a:t>
            </a:r>
          </a:p>
        </p:txBody>
      </p:sp>
      <p:sp>
        <p:nvSpPr>
          <p:cNvPr id="4" name="Slide Number Placeholder 3"/>
          <p:cNvSpPr>
            <a:spLocks noGrp="1"/>
          </p:cNvSpPr>
          <p:nvPr>
            <p:ph type="sldNum" sz="quarter" idx="5"/>
          </p:nvPr>
        </p:nvSpPr>
        <p:spPr/>
        <p:txBody>
          <a:bodyPr/>
          <a:lstStyle/>
          <a:p>
            <a:fld id="{7D7F463B-7333-614E-8123-39C4C965B1D7}" type="slidenum">
              <a:rPr lang="en-US" smtClean="0"/>
              <a:t>92</a:t>
            </a:fld>
            <a:endParaRPr lang="en-US"/>
          </a:p>
        </p:txBody>
      </p:sp>
    </p:spTree>
    <p:extLst>
      <p:ext uri="{BB962C8B-B14F-4D97-AF65-F5344CB8AC3E}">
        <p14:creationId xmlns:p14="http://schemas.microsoft.com/office/powerpoint/2010/main" val="3959028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10D9-B899-0355-E805-B0A11303B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B2D40-14A0-3FFF-31E1-D4D07F49F9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E4E89B-2026-D300-FC03-0E04ED59A549}"/>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115523C0-215C-CD17-8ADE-A13C28A6048F}"/>
              </a:ext>
            </a:extLst>
          </p:cNvPr>
          <p:cNvSpPr>
            <a:spLocks noGrp="1"/>
          </p:cNvSpPr>
          <p:nvPr>
            <p:ph type="ftr" sz="quarter" idx="4"/>
          </p:nvPr>
        </p:nvSpPr>
        <p:spPr/>
        <p:txBody>
          <a:bodyPr/>
          <a:lstStyle/>
          <a:p>
            <a:r>
              <a:rPr lang="en-US"/>
              <a:t>www.TeachingForBiliteracy.com</a:t>
            </a:r>
            <a:endParaRPr lang="en-US" dirty="0"/>
          </a:p>
        </p:txBody>
      </p:sp>
      <p:sp>
        <p:nvSpPr>
          <p:cNvPr id="5" name="Slide Number Placeholder 4">
            <a:extLst>
              <a:ext uri="{FF2B5EF4-FFF2-40B4-BE49-F238E27FC236}">
                <a16:creationId xmlns:a16="http://schemas.microsoft.com/office/drawing/2014/main" id="{D30754B8-833A-9D03-33E4-0C6D94216810}"/>
              </a:ext>
            </a:extLst>
          </p:cNvPr>
          <p:cNvSpPr>
            <a:spLocks noGrp="1"/>
          </p:cNvSpPr>
          <p:nvPr>
            <p:ph type="sldNum" sz="quarter" idx="5"/>
          </p:nvPr>
        </p:nvSpPr>
        <p:spPr/>
        <p:txBody>
          <a:bodyPr/>
          <a:lstStyle/>
          <a:p>
            <a:fld id="{1F7916A0-3C14-D448-BEA8-DBF685636B8F}" type="slidenum">
              <a:rPr lang="en-US" smtClean="0"/>
              <a:t>15</a:t>
            </a:fld>
            <a:endParaRPr lang="en-US" dirty="0"/>
          </a:p>
        </p:txBody>
      </p:sp>
    </p:spTree>
    <p:extLst>
      <p:ext uri="{BB962C8B-B14F-4D97-AF65-F5344CB8AC3E}">
        <p14:creationId xmlns:p14="http://schemas.microsoft.com/office/powerpoint/2010/main" val="3453746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022C9-8254-D1A5-27B9-887D428962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11ADC6-EC77-467A-7B79-8BD76F797E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A8A275-7D53-3CA8-7CC3-D435DD3691BA}"/>
              </a:ext>
            </a:extLst>
          </p:cNvPr>
          <p:cNvSpPr>
            <a:spLocks noGrp="1"/>
          </p:cNvSpPr>
          <p:nvPr>
            <p:ph type="body" idx="1"/>
          </p:nvPr>
        </p:nvSpPr>
        <p:spPr/>
        <p:txBody>
          <a:bodyPr/>
          <a:lstStyle/>
          <a:p>
            <a:r>
              <a:rPr lang="en-US" dirty="0"/>
              <a:t>UPDATE screenshot</a:t>
            </a:r>
          </a:p>
          <a:p>
            <a:endParaRPr lang="en-US" dirty="0"/>
          </a:p>
        </p:txBody>
      </p:sp>
      <p:sp>
        <p:nvSpPr>
          <p:cNvPr id="4" name="Footer Placeholder 3">
            <a:extLst>
              <a:ext uri="{FF2B5EF4-FFF2-40B4-BE49-F238E27FC236}">
                <a16:creationId xmlns:a16="http://schemas.microsoft.com/office/drawing/2014/main" id="{CA175363-C454-DA75-2247-FBB59A4462F0}"/>
              </a:ext>
            </a:extLst>
          </p:cNvPr>
          <p:cNvSpPr>
            <a:spLocks noGrp="1"/>
          </p:cNvSpPr>
          <p:nvPr>
            <p:ph type="ftr" sz="quarter" idx="4"/>
          </p:nvPr>
        </p:nvSpPr>
        <p:spPr/>
        <p:txBody>
          <a:bodyPr/>
          <a:lstStyle/>
          <a:p>
            <a:r>
              <a:rPr lang="en-US"/>
              <a:t>(C) Center for Teaching for Biliteracy</a:t>
            </a:r>
          </a:p>
        </p:txBody>
      </p:sp>
      <p:sp>
        <p:nvSpPr>
          <p:cNvPr id="5" name="Slide Number Placeholder 4">
            <a:extLst>
              <a:ext uri="{FF2B5EF4-FFF2-40B4-BE49-F238E27FC236}">
                <a16:creationId xmlns:a16="http://schemas.microsoft.com/office/drawing/2014/main" id="{95995CF1-9D03-9D7F-E47C-4E1636E41020}"/>
              </a:ext>
            </a:extLst>
          </p:cNvPr>
          <p:cNvSpPr>
            <a:spLocks noGrp="1"/>
          </p:cNvSpPr>
          <p:nvPr>
            <p:ph type="sldNum" sz="quarter" idx="5"/>
          </p:nvPr>
        </p:nvSpPr>
        <p:spPr/>
        <p:txBody>
          <a:bodyPr/>
          <a:lstStyle/>
          <a:p>
            <a:fld id="{1F7916A0-3C14-D448-BEA8-DBF685636B8F}" type="slidenum">
              <a:rPr lang="en-US" smtClean="0"/>
              <a:t>93</a:t>
            </a:fld>
            <a:endParaRPr lang="en-US"/>
          </a:p>
        </p:txBody>
      </p:sp>
    </p:spTree>
    <p:extLst>
      <p:ext uri="{BB962C8B-B14F-4D97-AF65-F5344CB8AC3E}">
        <p14:creationId xmlns:p14="http://schemas.microsoft.com/office/powerpoint/2010/main" val="36201296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-2s</a:t>
            </a:r>
          </a:p>
          <a:p>
            <a:r>
              <a:rPr lang="en-US" dirty="0"/>
              <a:t>Remember, all of this learning is happening during this blue time in the schedule</a:t>
            </a:r>
          </a:p>
          <a:p>
            <a:endParaRPr lang="en-US" dirty="0"/>
          </a:p>
          <a:p>
            <a:r>
              <a:rPr lang="en-US" dirty="0"/>
              <a:t>A completely different unit is happening during the green time in the schedule</a:t>
            </a:r>
          </a:p>
          <a:p>
            <a:endParaRPr lang="en-US" dirty="0"/>
          </a:p>
        </p:txBody>
      </p:sp>
      <p:sp>
        <p:nvSpPr>
          <p:cNvPr id="4" name="Slide Number Placeholder 3"/>
          <p:cNvSpPr>
            <a:spLocks noGrp="1"/>
          </p:cNvSpPr>
          <p:nvPr>
            <p:ph type="sldNum" sz="quarter" idx="5"/>
          </p:nvPr>
        </p:nvSpPr>
        <p:spPr/>
        <p:txBody>
          <a:bodyPr/>
          <a:lstStyle/>
          <a:p>
            <a:fld id="{7D7F463B-7333-614E-8123-39C4C965B1D7}" type="slidenum">
              <a:rPr lang="en-US" smtClean="0"/>
              <a:t>94</a:t>
            </a:fld>
            <a:endParaRPr lang="en-US"/>
          </a:p>
        </p:txBody>
      </p:sp>
    </p:spTree>
    <p:extLst>
      <p:ext uri="{BB962C8B-B14F-4D97-AF65-F5344CB8AC3E}">
        <p14:creationId xmlns:p14="http://schemas.microsoft.com/office/powerpoint/2010/main" val="244686132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step 3, there was a switch in language. During this step, students (read slide)</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95</a:t>
            </a:fld>
            <a:endParaRPr lang="en-US"/>
          </a:p>
        </p:txBody>
      </p:sp>
    </p:spTree>
    <p:extLst>
      <p:ext uri="{BB962C8B-B14F-4D97-AF65-F5344CB8AC3E}">
        <p14:creationId xmlns:p14="http://schemas.microsoft.com/office/powerpoint/2010/main" val="25171775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can fill out this side, we have to prepare our students to participate. HOW? By building oracy!</a:t>
            </a:r>
          </a:p>
          <a:p>
            <a:endParaRPr lang="en-US" dirty="0"/>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96</a:t>
            </a:fld>
            <a:endParaRPr lang="en-US"/>
          </a:p>
        </p:txBody>
      </p:sp>
    </p:spTree>
    <p:extLst>
      <p:ext uri="{BB962C8B-B14F-4D97-AF65-F5344CB8AC3E}">
        <p14:creationId xmlns:p14="http://schemas.microsoft.com/office/powerpoint/2010/main" val="324595662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saw… CLICK x2</a:t>
            </a:r>
          </a:p>
          <a:p>
            <a:endParaRPr lang="en-US" dirty="0"/>
          </a:p>
          <a:p>
            <a:r>
              <a:rPr lang="en-US" dirty="0"/>
              <a:t>And in what language? ENGLISH! WHY? Because that was the language of the unit!</a:t>
            </a:r>
          </a:p>
        </p:txBody>
      </p:sp>
      <p:sp>
        <p:nvSpPr>
          <p:cNvPr id="4" name="Slide Number Placeholder 3"/>
          <p:cNvSpPr>
            <a:spLocks noGrp="1"/>
          </p:cNvSpPr>
          <p:nvPr>
            <p:ph type="sldNum" sz="quarter" idx="5"/>
          </p:nvPr>
        </p:nvSpPr>
        <p:spPr/>
        <p:txBody>
          <a:bodyPr/>
          <a:lstStyle/>
          <a:p>
            <a:fld id="{7D7F463B-7333-614E-8123-39C4C965B1D7}" type="slidenum">
              <a:rPr lang="en-US" smtClean="0"/>
              <a:t>97</a:t>
            </a:fld>
            <a:endParaRPr lang="en-US"/>
          </a:p>
        </p:txBody>
      </p:sp>
    </p:spTree>
    <p:extLst>
      <p:ext uri="{BB962C8B-B14F-4D97-AF65-F5344CB8AC3E}">
        <p14:creationId xmlns:p14="http://schemas.microsoft.com/office/powerpoint/2010/main" val="398950286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EFFB3-274E-E13F-FD3E-75138B43E2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C6D623-38B6-42F1-451F-6A53336F92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8E37D5-A025-5C4A-42A9-B0D98A2F73F5}"/>
              </a:ext>
            </a:extLst>
          </p:cNvPr>
          <p:cNvSpPr>
            <a:spLocks noGrp="1"/>
          </p:cNvSpPr>
          <p:nvPr>
            <p:ph type="body" idx="1"/>
          </p:nvPr>
        </p:nvSpPr>
        <p:spPr/>
        <p:txBody>
          <a:bodyPr/>
          <a:lstStyle/>
          <a:p>
            <a:r>
              <a:rPr lang="en-US" dirty="0"/>
              <a:t>UPDATE </a:t>
            </a:r>
            <a:r>
              <a:rPr lang="en-US" dirty="0" err="1"/>
              <a:t>screeenshot</a:t>
            </a:r>
            <a:endParaRPr lang="en-US" dirty="0"/>
          </a:p>
        </p:txBody>
      </p:sp>
      <p:sp>
        <p:nvSpPr>
          <p:cNvPr id="4" name="Footer Placeholder 3">
            <a:extLst>
              <a:ext uri="{FF2B5EF4-FFF2-40B4-BE49-F238E27FC236}">
                <a16:creationId xmlns:a16="http://schemas.microsoft.com/office/drawing/2014/main" id="{42976F68-BA1D-C83C-9670-C8FC4E465FB9}"/>
              </a:ext>
            </a:extLst>
          </p:cNvPr>
          <p:cNvSpPr>
            <a:spLocks noGrp="1"/>
          </p:cNvSpPr>
          <p:nvPr>
            <p:ph type="ftr" sz="quarter" idx="4"/>
          </p:nvPr>
        </p:nvSpPr>
        <p:spPr/>
        <p:txBody>
          <a:bodyPr/>
          <a:lstStyle/>
          <a:p>
            <a:r>
              <a:rPr lang="en-US"/>
              <a:t>(C) Center for Teaching for Biliteracy</a:t>
            </a:r>
          </a:p>
        </p:txBody>
      </p:sp>
      <p:sp>
        <p:nvSpPr>
          <p:cNvPr id="5" name="Slide Number Placeholder 4">
            <a:extLst>
              <a:ext uri="{FF2B5EF4-FFF2-40B4-BE49-F238E27FC236}">
                <a16:creationId xmlns:a16="http://schemas.microsoft.com/office/drawing/2014/main" id="{DF4F27C9-F3A3-BCC5-6E04-BB132CA2AB7A}"/>
              </a:ext>
            </a:extLst>
          </p:cNvPr>
          <p:cNvSpPr>
            <a:spLocks noGrp="1"/>
          </p:cNvSpPr>
          <p:nvPr>
            <p:ph type="sldNum" sz="quarter" idx="5"/>
          </p:nvPr>
        </p:nvSpPr>
        <p:spPr/>
        <p:txBody>
          <a:bodyPr/>
          <a:lstStyle/>
          <a:p>
            <a:fld id="{1F7916A0-3C14-D448-BEA8-DBF685636B8F}" type="slidenum">
              <a:rPr lang="en-US" smtClean="0"/>
              <a:t>98</a:t>
            </a:fld>
            <a:endParaRPr lang="en-US"/>
          </a:p>
        </p:txBody>
      </p:sp>
    </p:spTree>
    <p:extLst>
      <p:ext uri="{BB962C8B-B14F-4D97-AF65-F5344CB8AC3E}">
        <p14:creationId xmlns:p14="http://schemas.microsoft.com/office/powerpoint/2010/main" val="28655974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7F463B-7333-614E-8123-39C4C965B1D7}" type="slidenum">
              <a:rPr lang="en-US" smtClean="0"/>
              <a:t>99</a:t>
            </a:fld>
            <a:endParaRPr lang="en-US"/>
          </a:p>
        </p:txBody>
      </p:sp>
    </p:spTree>
    <p:extLst>
      <p:ext uri="{BB962C8B-B14F-4D97-AF65-F5344CB8AC3E}">
        <p14:creationId xmlns:p14="http://schemas.microsoft.com/office/powerpoint/2010/main" val="233530204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we saw step 4. (read step descriptor)</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100</a:t>
            </a:fld>
            <a:endParaRPr lang="en-US"/>
          </a:p>
        </p:txBody>
      </p:sp>
    </p:spTree>
    <p:extLst>
      <p:ext uri="{BB962C8B-B14F-4D97-AF65-F5344CB8AC3E}">
        <p14:creationId xmlns:p14="http://schemas.microsoft.com/office/powerpoint/2010/main" val="285630550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9914E-0527-8247-D6D9-1BC18C5A18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E6E4CD-448E-2E56-CE2C-65564F38E6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6ADBB8-A41F-A31B-9A97-AC5822F71554}"/>
              </a:ext>
            </a:extLst>
          </p:cNvPr>
          <p:cNvSpPr>
            <a:spLocks noGrp="1"/>
          </p:cNvSpPr>
          <p:nvPr>
            <p:ph type="body" idx="1"/>
          </p:nvPr>
        </p:nvSpPr>
        <p:spPr/>
        <p:txBody>
          <a:bodyPr/>
          <a:lstStyle/>
          <a:p>
            <a:r>
              <a:rPr lang="en-US" dirty="0"/>
              <a:t>Insert Bridge slides</a:t>
            </a:r>
          </a:p>
          <a:p>
            <a:endParaRPr lang="en-US" dirty="0"/>
          </a:p>
        </p:txBody>
      </p:sp>
      <p:sp>
        <p:nvSpPr>
          <p:cNvPr id="4" name="Footer Placeholder 3">
            <a:extLst>
              <a:ext uri="{FF2B5EF4-FFF2-40B4-BE49-F238E27FC236}">
                <a16:creationId xmlns:a16="http://schemas.microsoft.com/office/drawing/2014/main" id="{3C596A9F-8C5A-2B2D-08E6-8E554B119B87}"/>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C5715233-A262-F231-DC51-27D4C8D83E8A}"/>
              </a:ext>
            </a:extLst>
          </p:cNvPr>
          <p:cNvSpPr>
            <a:spLocks noGrp="1"/>
          </p:cNvSpPr>
          <p:nvPr>
            <p:ph type="sldNum" sz="quarter" idx="5"/>
          </p:nvPr>
        </p:nvSpPr>
        <p:spPr/>
        <p:txBody>
          <a:bodyPr/>
          <a:lstStyle/>
          <a:p>
            <a:fld id="{1F7916A0-3C14-D448-BEA8-DBF685636B8F}" type="slidenum">
              <a:rPr lang="en-US" smtClean="0"/>
              <a:t>101</a:t>
            </a:fld>
            <a:endParaRPr lang="en-US"/>
          </a:p>
        </p:txBody>
      </p:sp>
    </p:spTree>
    <p:extLst>
      <p:ext uri="{BB962C8B-B14F-4D97-AF65-F5344CB8AC3E}">
        <p14:creationId xmlns:p14="http://schemas.microsoft.com/office/powerpoint/2010/main" val="144974801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saw… CLICK x2</a:t>
            </a:r>
          </a:p>
          <a:p>
            <a:endParaRPr lang="en-US" dirty="0"/>
          </a:p>
          <a:p>
            <a:r>
              <a:rPr lang="en-US" dirty="0"/>
              <a:t>And in what language? ENGLISH! WHY? Because that was the language of the unit!</a:t>
            </a:r>
          </a:p>
        </p:txBody>
      </p:sp>
      <p:sp>
        <p:nvSpPr>
          <p:cNvPr id="4" name="Slide Number Placeholder 3"/>
          <p:cNvSpPr>
            <a:spLocks noGrp="1"/>
          </p:cNvSpPr>
          <p:nvPr>
            <p:ph type="sldNum" sz="quarter" idx="5"/>
          </p:nvPr>
        </p:nvSpPr>
        <p:spPr/>
        <p:txBody>
          <a:bodyPr/>
          <a:lstStyle/>
          <a:p>
            <a:fld id="{7D7F463B-7333-614E-8123-39C4C965B1D7}" type="slidenum">
              <a:rPr lang="en-US" smtClean="0"/>
              <a:t>102</a:t>
            </a:fld>
            <a:endParaRPr lang="en-US"/>
          </a:p>
        </p:txBody>
      </p:sp>
    </p:spTree>
    <p:extLst>
      <p:ext uri="{BB962C8B-B14F-4D97-AF65-F5344CB8AC3E}">
        <p14:creationId xmlns:p14="http://schemas.microsoft.com/office/powerpoint/2010/main" val="671314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me:</a:t>
            </a:r>
          </a:p>
          <a:p>
            <a:r>
              <a:rPr lang="en-US" dirty="0"/>
              <a:t>Scared or afraid</a:t>
            </a:r>
          </a:p>
          <a:p>
            <a:r>
              <a:rPr lang="en-US" dirty="0"/>
              <a:t>Events</a:t>
            </a:r>
          </a:p>
          <a:p>
            <a:r>
              <a:rPr lang="en-US" dirty="0"/>
              <a:t>Different</a:t>
            </a:r>
          </a:p>
          <a:p>
            <a:r>
              <a:rPr lang="en-US" dirty="0"/>
              <a:t>Body</a:t>
            </a:r>
          </a:p>
          <a:p>
            <a:r>
              <a:rPr lang="en-US" dirty="0"/>
              <a:t>Emotion</a:t>
            </a:r>
          </a:p>
          <a:p>
            <a:r>
              <a:rPr lang="en-US" dirty="0"/>
              <a:t>Glad or happy</a:t>
            </a:r>
          </a:p>
          <a:p>
            <a:r>
              <a:rPr lang="en-US" dirty="0"/>
              <a:t>Mad or angry</a:t>
            </a:r>
          </a:p>
          <a:p>
            <a:r>
              <a:rPr lang="en-US" dirty="0"/>
              <a:t>confused</a:t>
            </a:r>
          </a:p>
          <a:p>
            <a:endParaRPr lang="en-US" dirty="0"/>
          </a:p>
          <a:p>
            <a:endParaRPr lang="en-US" dirty="0"/>
          </a:p>
        </p:txBody>
      </p:sp>
      <p:sp>
        <p:nvSpPr>
          <p:cNvPr id="4" name="Slide Number Placeholder 3"/>
          <p:cNvSpPr>
            <a:spLocks noGrp="1"/>
          </p:cNvSpPr>
          <p:nvPr>
            <p:ph type="sldNum" sz="quarter" idx="5"/>
          </p:nvPr>
        </p:nvSpPr>
        <p:spPr/>
        <p:txBody>
          <a:bodyPr/>
          <a:lstStyle/>
          <a:p>
            <a:fld id="{51BDC3FD-9AD7-3841-8C2C-350F614945D9}" type="slidenum">
              <a:rPr lang="en-US" smtClean="0"/>
              <a:t>18</a:t>
            </a:fld>
            <a:endParaRPr lang="en-US"/>
          </a:p>
        </p:txBody>
      </p:sp>
    </p:spTree>
    <p:extLst>
      <p:ext uri="{BB962C8B-B14F-4D97-AF65-F5344CB8AC3E}">
        <p14:creationId xmlns:p14="http://schemas.microsoft.com/office/powerpoint/2010/main" val="1321299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0C59A-55D2-48BF-607C-FAFBEAABDB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738FB7-E94A-7B9B-F380-CE6BF99B20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89C8B-D4D5-CEEC-F1E8-48953D31E5A5}"/>
              </a:ext>
            </a:extLst>
          </p:cNvPr>
          <p:cNvSpPr>
            <a:spLocks noGrp="1"/>
          </p:cNvSpPr>
          <p:nvPr>
            <p:ph type="body" idx="1"/>
          </p:nvPr>
        </p:nvSpPr>
        <p:spPr/>
        <p:txBody>
          <a:bodyPr/>
          <a:lstStyle/>
          <a:p>
            <a:r>
              <a:rPr lang="en-US" dirty="0"/>
              <a:t>UPDATE Screenshot</a:t>
            </a:r>
          </a:p>
        </p:txBody>
      </p:sp>
      <p:sp>
        <p:nvSpPr>
          <p:cNvPr id="4" name="Footer Placeholder 3">
            <a:extLst>
              <a:ext uri="{FF2B5EF4-FFF2-40B4-BE49-F238E27FC236}">
                <a16:creationId xmlns:a16="http://schemas.microsoft.com/office/drawing/2014/main" id="{9282E0B5-D447-E9E1-933E-92CAE5485788}"/>
              </a:ext>
            </a:extLst>
          </p:cNvPr>
          <p:cNvSpPr>
            <a:spLocks noGrp="1"/>
          </p:cNvSpPr>
          <p:nvPr>
            <p:ph type="ftr" sz="quarter" idx="4"/>
          </p:nvPr>
        </p:nvSpPr>
        <p:spPr/>
        <p:txBody>
          <a:bodyPr/>
          <a:lstStyle/>
          <a:p>
            <a:r>
              <a:rPr lang="en-US"/>
              <a:t>(C) Center for Teaching for Biliteracy</a:t>
            </a:r>
          </a:p>
        </p:txBody>
      </p:sp>
      <p:sp>
        <p:nvSpPr>
          <p:cNvPr id="5" name="Slide Number Placeholder 4">
            <a:extLst>
              <a:ext uri="{FF2B5EF4-FFF2-40B4-BE49-F238E27FC236}">
                <a16:creationId xmlns:a16="http://schemas.microsoft.com/office/drawing/2014/main" id="{03129587-EFE9-B240-65BB-915425B9770D}"/>
              </a:ext>
            </a:extLst>
          </p:cNvPr>
          <p:cNvSpPr>
            <a:spLocks noGrp="1"/>
          </p:cNvSpPr>
          <p:nvPr>
            <p:ph type="sldNum" sz="quarter" idx="5"/>
          </p:nvPr>
        </p:nvSpPr>
        <p:spPr/>
        <p:txBody>
          <a:bodyPr/>
          <a:lstStyle/>
          <a:p>
            <a:fld id="{1F7916A0-3C14-D448-BEA8-DBF685636B8F}" type="slidenum">
              <a:rPr lang="en-US" smtClean="0"/>
              <a:t>103</a:t>
            </a:fld>
            <a:endParaRPr lang="en-US"/>
          </a:p>
        </p:txBody>
      </p:sp>
    </p:spTree>
    <p:extLst>
      <p:ext uri="{BB962C8B-B14F-4D97-AF65-F5344CB8AC3E}">
        <p14:creationId xmlns:p14="http://schemas.microsoft.com/office/powerpoint/2010/main" val="136237725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E030C-0CFD-28E8-DD92-BCBA0A0FF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102D8-BEE2-0DC4-B934-E63F083D3C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BA5DEC-0E9B-FD5C-110F-86B70C1D49B1}"/>
              </a:ext>
            </a:extLst>
          </p:cNvPr>
          <p:cNvSpPr>
            <a:spLocks noGrp="1"/>
          </p:cNvSpPr>
          <p:nvPr>
            <p:ph type="body" idx="1"/>
          </p:nvPr>
        </p:nvSpPr>
        <p:spPr/>
        <p:txBody>
          <a:bodyPr/>
          <a:lstStyle/>
          <a:p>
            <a:r>
              <a:rPr lang="en-US" dirty="0"/>
              <a:t>UPDATE Screenshot</a:t>
            </a:r>
          </a:p>
          <a:p>
            <a:endParaRPr lang="en-US" dirty="0"/>
          </a:p>
        </p:txBody>
      </p:sp>
      <p:sp>
        <p:nvSpPr>
          <p:cNvPr id="4" name="Footer Placeholder 3">
            <a:extLst>
              <a:ext uri="{FF2B5EF4-FFF2-40B4-BE49-F238E27FC236}">
                <a16:creationId xmlns:a16="http://schemas.microsoft.com/office/drawing/2014/main" id="{C9393DD5-768E-78B6-1BFF-70BE7DDBCFCA}"/>
              </a:ext>
            </a:extLst>
          </p:cNvPr>
          <p:cNvSpPr>
            <a:spLocks noGrp="1"/>
          </p:cNvSpPr>
          <p:nvPr>
            <p:ph type="ftr" sz="quarter" idx="4"/>
          </p:nvPr>
        </p:nvSpPr>
        <p:spPr/>
        <p:txBody>
          <a:bodyPr/>
          <a:lstStyle/>
          <a:p>
            <a:r>
              <a:rPr lang="en-US"/>
              <a:t>(C) Center for Teaching for Biliteracy</a:t>
            </a:r>
          </a:p>
        </p:txBody>
      </p:sp>
      <p:sp>
        <p:nvSpPr>
          <p:cNvPr id="5" name="Slide Number Placeholder 4">
            <a:extLst>
              <a:ext uri="{FF2B5EF4-FFF2-40B4-BE49-F238E27FC236}">
                <a16:creationId xmlns:a16="http://schemas.microsoft.com/office/drawing/2014/main" id="{89CC5D31-E4B8-BE0A-CD7C-267AA87D162D}"/>
              </a:ext>
            </a:extLst>
          </p:cNvPr>
          <p:cNvSpPr>
            <a:spLocks noGrp="1"/>
          </p:cNvSpPr>
          <p:nvPr>
            <p:ph type="sldNum" sz="quarter" idx="5"/>
          </p:nvPr>
        </p:nvSpPr>
        <p:spPr/>
        <p:txBody>
          <a:bodyPr/>
          <a:lstStyle/>
          <a:p>
            <a:fld id="{1F7916A0-3C14-D448-BEA8-DBF685636B8F}" type="slidenum">
              <a:rPr lang="en-US" smtClean="0"/>
              <a:t>104</a:t>
            </a:fld>
            <a:endParaRPr lang="en-US"/>
          </a:p>
        </p:txBody>
      </p:sp>
    </p:spTree>
    <p:extLst>
      <p:ext uri="{BB962C8B-B14F-4D97-AF65-F5344CB8AC3E}">
        <p14:creationId xmlns:p14="http://schemas.microsoft.com/office/powerpoint/2010/main" val="400797286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7F463B-7333-614E-8123-39C4C965B1D7}" type="slidenum">
              <a:rPr lang="en-US" smtClean="0"/>
              <a:t>105</a:t>
            </a:fld>
            <a:endParaRPr lang="en-US"/>
          </a:p>
        </p:txBody>
      </p:sp>
    </p:spTree>
    <p:extLst>
      <p:ext uri="{BB962C8B-B14F-4D97-AF65-F5344CB8AC3E}">
        <p14:creationId xmlns:p14="http://schemas.microsoft.com/office/powerpoint/2010/main" val="13102322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D8CF7-4913-608C-77FF-D7FF442994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C9F12-3528-4013-DA9A-EB8E95270D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A2A1E-E244-6F08-0FF8-28F15139EAD1}"/>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UPDATE Screenshot</a:t>
            </a:r>
          </a:p>
          <a:p>
            <a:endParaRPr lang="en-US" dirty="0"/>
          </a:p>
        </p:txBody>
      </p:sp>
      <p:sp>
        <p:nvSpPr>
          <p:cNvPr id="4" name="Footer Placeholder 3">
            <a:extLst>
              <a:ext uri="{FF2B5EF4-FFF2-40B4-BE49-F238E27FC236}">
                <a16:creationId xmlns:a16="http://schemas.microsoft.com/office/drawing/2014/main" id="{79309AB7-D7FA-3F4F-7858-7980E2D2E1A0}"/>
              </a:ext>
            </a:extLst>
          </p:cNvPr>
          <p:cNvSpPr>
            <a:spLocks noGrp="1"/>
          </p:cNvSpPr>
          <p:nvPr>
            <p:ph type="ftr" sz="quarter" idx="4"/>
          </p:nvPr>
        </p:nvSpPr>
        <p:spPr/>
        <p:txBody>
          <a:bodyPr/>
          <a:lstStyle/>
          <a:p>
            <a:r>
              <a:rPr lang="en-US"/>
              <a:t>(C) Center for Teaching for Biliteracy</a:t>
            </a:r>
          </a:p>
        </p:txBody>
      </p:sp>
      <p:sp>
        <p:nvSpPr>
          <p:cNvPr id="5" name="Slide Number Placeholder 4">
            <a:extLst>
              <a:ext uri="{FF2B5EF4-FFF2-40B4-BE49-F238E27FC236}">
                <a16:creationId xmlns:a16="http://schemas.microsoft.com/office/drawing/2014/main" id="{555B0428-B8A0-9EC5-F32B-83CD353859EC}"/>
              </a:ext>
            </a:extLst>
          </p:cNvPr>
          <p:cNvSpPr>
            <a:spLocks noGrp="1"/>
          </p:cNvSpPr>
          <p:nvPr>
            <p:ph type="sldNum" sz="quarter" idx="5"/>
          </p:nvPr>
        </p:nvSpPr>
        <p:spPr/>
        <p:txBody>
          <a:bodyPr/>
          <a:lstStyle/>
          <a:p>
            <a:fld id="{1F7916A0-3C14-D448-BEA8-DBF685636B8F}" type="slidenum">
              <a:rPr lang="en-US" smtClean="0"/>
              <a:t>106</a:t>
            </a:fld>
            <a:endParaRPr lang="en-US"/>
          </a:p>
        </p:txBody>
      </p:sp>
    </p:spTree>
    <p:extLst>
      <p:ext uri="{BB962C8B-B14F-4D97-AF65-F5344CB8AC3E}">
        <p14:creationId xmlns:p14="http://schemas.microsoft.com/office/powerpoint/2010/main" val="68964592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just witnessed step 5. </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107</a:t>
            </a:fld>
            <a:endParaRPr lang="en-US"/>
          </a:p>
        </p:txBody>
      </p:sp>
    </p:spTree>
    <p:extLst>
      <p:ext uri="{BB962C8B-B14F-4D97-AF65-F5344CB8AC3E}">
        <p14:creationId xmlns:p14="http://schemas.microsoft.com/office/powerpoint/2010/main" val="252984836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B6124-C444-B26E-0DD2-3D89E4B4F2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FD616-FBB2-EE0F-FE66-0B947545E7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FD1E22-5939-7804-1EC2-C4ABB03266B1}"/>
              </a:ext>
            </a:extLst>
          </p:cNvPr>
          <p:cNvSpPr>
            <a:spLocks noGrp="1"/>
          </p:cNvSpPr>
          <p:nvPr>
            <p:ph type="body" idx="1"/>
          </p:nvPr>
        </p:nvSpPr>
        <p:spPr/>
        <p:txBody>
          <a:bodyPr/>
          <a:lstStyle/>
          <a:p>
            <a:r>
              <a:rPr lang="en-US" dirty="0"/>
              <a:t>Insert Bridge slides</a:t>
            </a:r>
          </a:p>
          <a:p>
            <a:endParaRPr lang="en-US" dirty="0"/>
          </a:p>
        </p:txBody>
      </p:sp>
      <p:sp>
        <p:nvSpPr>
          <p:cNvPr id="4" name="Footer Placeholder 3">
            <a:extLst>
              <a:ext uri="{FF2B5EF4-FFF2-40B4-BE49-F238E27FC236}">
                <a16:creationId xmlns:a16="http://schemas.microsoft.com/office/drawing/2014/main" id="{A5C6F728-8CE3-0E8B-73A0-71C94980A437}"/>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E58C4DEF-9E8F-F6FC-A5FB-1C4F7A951EF1}"/>
              </a:ext>
            </a:extLst>
          </p:cNvPr>
          <p:cNvSpPr>
            <a:spLocks noGrp="1"/>
          </p:cNvSpPr>
          <p:nvPr>
            <p:ph type="sldNum" sz="quarter" idx="5"/>
          </p:nvPr>
        </p:nvSpPr>
        <p:spPr/>
        <p:txBody>
          <a:bodyPr/>
          <a:lstStyle/>
          <a:p>
            <a:fld id="{1F7916A0-3C14-D448-BEA8-DBF685636B8F}" type="slidenum">
              <a:rPr lang="en-US" smtClean="0"/>
              <a:t>108</a:t>
            </a:fld>
            <a:endParaRPr lang="en-US"/>
          </a:p>
        </p:txBody>
      </p:sp>
    </p:spTree>
    <p:extLst>
      <p:ext uri="{BB962C8B-B14F-4D97-AF65-F5344CB8AC3E}">
        <p14:creationId xmlns:p14="http://schemas.microsoft.com/office/powerpoint/2010/main" val="156776653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saw… CLICK x2</a:t>
            </a:r>
          </a:p>
          <a:p>
            <a:endParaRPr lang="en-US" dirty="0"/>
          </a:p>
          <a:p>
            <a:r>
              <a:rPr lang="en-US" dirty="0"/>
              <a:t>And in what language? ENGLISH! WHY? Because that was the language of the unit!</a:t>
            </a:r>
          </a:p>
        </p:txBody>
      </p:sp>
      <p:sp>
        <p:nvSpPr>
          <p:cNvPr id="4" name="Slide Number Placeholder 3"/>
          <p:cNvSpPr>
            <a:spLocks noGrp="1"/>
          </p:cNvSpPr>
          <p:nvPr>
            <p:ph type="sldNum" sz="quarter" idx="5"/>
          </p:nvPr>
        </p:nvSpPr>
        <p:spPr/>
        <p:txBody>
          <a:bodyPr/>
          <a:lstStyle/>
          <a:p>
            <a:fld id="{7D7F463B-7333-614E-8123-39C4C965B1D7}" type="slidenum">
              <a:rPr lang="en-US" smtClean="0"/>
              <a:t>109</a:t>
            </a:fld>
            <a:endParaRPr lang="en-US"/>
          </a:p>
        </p:txBody>
      </p:sp>
    </p:spTree>
    <p:extLst>
      <p:ext uri="{BB962C8B-B14F-4D97-AF65-F5344CB8AC3E}">
        <p14:creationId xmlns:p14="http://schemas.microsoft.com/office/powerpoint/2010/main" val="200440992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7FC43-8B73-6A7D-8A92-8F2B721DA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1F435E-D78F-3D4A-691B-1644B28829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A6115-2311-4DB1-87E1-AD6A663DE0BB}"/>
              </a:ext>
            </a:extLst>
          </p:cNvPr>
          <p:cNvSpPr>
            <a:spLocks noGrp="1"/>
          </p:cNvSpPr>
          <p:nvPr>
            <p:ph type="body" idx="1"/>
          </p:nvPr>
        </p:nvSpPr>
        <p:spPr/>
        <p:txBody>
          <a:bodyPr/>
          <a:lstStyle/>
          <a:p>
            <a:r>
              <a:rPr lang="en-US" dirty="0"/>
              <a:t>UPDATE Screenshot</a:t>
            </a:r>
          </a:p>
          <a:p>
            <a:endParaRPr lang="en-US" dirty="0"/>
          </a:p>
        </p:txBody>
      </p:sp>
      <p:sp>
        <p:nvSpPr>
          <p:cNvPr id="4" name="Footer Placeholder 3">
            <a:extLst>
              <a:ext uri="{FF2B5EF4-FFF2-40B4-BE49-F238E27FC236}">
                <a16:creationId xmlns:a16="http://schemas.microsoft.com/office/drawing/2014/main" id="{AFB8EB78-F6B3-950F-50FA-380A3BC46CD4}"/>
              </a:ext>
            </a:extLst>
          </p:cNvPr>
          <p:cNvSpPr>
            <a:spLocks noGrp="1"/>
          </p:cNvSpPr>
          <p:nvPr>
            <p:ph type="ftr" sz="quarter" idx="4"/>
          </p:nvPr>
        </p:nvSpPr>
        <p:spPr/>
        <p:txBody>
          <a:bodyPr/>
          <a:lstStyle/>
          <a:p>
            <a:r>
              <a:rPr lang="en-US"/>
              <a:t>(C) Center for Teaching for Biliteracy</a:t>
            </a:r>
          </a:p>
        </p:txBody>
      </p:sp>
      <p:sp>
        <p:nvSpPr>
          <p:cNvPr id="5" name="Slide Number Placeholder 4">
            <a:extLst>
              <a:ext uri="{FF2B5EF4-FFF2-40B4-BE49-F238E27FC236}">
                <a16:creationId xmlns:a16="http://schemas.microsoft.com/office/drawing/2014/main" id="{500B567D-A426-DDE5-90A5-EF3D3ECEA4D3}"/>
              </a:ext>
            </a:extLst>
          </p:cNvPr>
          <p:cNvSpPr>
            <a:spLocks noGrp="1"/>
          </p:cNvSpPr>
          <p:nvPr>
            <p:ph type="sldNum" sz="quarter" idx="5"/>
          </p:nvPr>
        </p:nvSpPr>
        <p:spPr/>
        <p:txBody>
          <a:bodyPr/>
          <a:lstStyle/>
          <a:p>
            <a:fld id="{1F7916A0-3C14-D448-BEA8-DBF685636B8F}" type="slidenum">
              <a:rPr lang="en-US" smtClean="0"/>
              <a:t>110</a:t>
            </a:fld>
            <a:endParaRPr lang="en-US"/>
          </a:p>
        </p:txBody>
      </p:sp>
    </p:spTree>
    <p:extLst>
      <p:ext uri="{BB962C8B-B14F-4D97-AF65-F5344CB8AC3E}">
        <p14:creationId xmlns:p14="http://schemas.microsoft.com/office/powerpoint/2010/main" val="315779691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7F463B-7333-614E-8123-39C4C965B1D7}" type="slidenum">
              <a:rPr lang="en-US" smtClean="0"/>
              <a:t>111</a:t>
            </a:fld>
            <a:endParaRPr lang="en-US"/>
          </a:p>
        </p:txBody>
      </p:sp>
    </p:spTree>
    <p:extLst>
      <p:ext uri="{BB962C8B-B14F-4D97-AF65-F5344CB8AC3E}">
        <p14:creationId xmlns:p14="http://schemas.microsoft.com/office/powerpoint/2010/main" val="246013035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just watched step 6 –read slide</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112</a:t>
            </a:fld>
            <a:endParaRPr lang="en-US"/>
          </a:p>
        </p:txBody>
      </p:sp>
    </p:spTree>
    <p:extLst>
      <p:ext uri="{BB962C8B-B14F-4D97-AF65-F5344CB8AC3E}">
        <p14:creationId xmlns:p14="http://schemas.microsoft.com/office/powerpoint/2010/main" val="1298698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Dictation or foundational skills</a:t>
            </a:r>
          </a:p>
          <a:p>
            <a:r>
              <a:rPr lang="en-US" dirty="0"/>
              <a:t>In English, the letter a can have many sounds, and usually the sound is either  short a, that says /a/ CLICK Say that /a/</a:t>
            </a:r>
          </a:p>
          <a:p>
            <a:r>
              <a:rPr lang="en-US" dirty="0"/>
              <a:t>And other times it is long a that says </a:t>
            </a:r>
            <a:r>
              <a:rPr lang="en-US" dirty="0" err="1"/>
              <a:t>aaaaaa</a:t>
            </a:r>
            <a:r>
              <a:rPr lang="en-US" dirty="0"/>
              <a:t> CLICK. Long a says </a:t>
            </a:r>
            <a:r>
              <a:rPr lang="en-US" dirty="0" err="1"/>
              <a:t>aaaaaa</a:t>
            </a:r>
            <a:r>
              <a:rPr lang="en-US" dirty="0"/>
              <a:t>.</a:t>
            </a:r>
          </a:p>
          <a:p>
            <a:r>
              <a:rPr lang="en-US" dirty="0"/>
              <a:t>Look at our pictures do you hear any words that have /a/ or </a:t>
            </a:r>
            <a:r>
              <a:rPr lang="en-US" dirty="0" err="1"/>
              <a:t>aaaaa</a:t>
            </a:r>
            <a:r>
              <a:rPr lang="en-US" dirty="0"/>
              <a:t>?</a:t>
            </a:r>
          </a:p>
        </p:txBody>
      </p:sp>
      <p:sp>
        <p:nvSpPr>
          <p:cNvPr id="4" name="Slide Number Placeholder 3"/>
          <p:cNvSpPr>
            <a:spLocks noGrp="1"/>
          </p:cNvSpPr>
          <p:nvPr>
            <p:ph type="sldNum" sz="quarter" idx="5"/>
          </p:nvPr>
        </p:nvSpPr>
        <p:spPr/>
        <p:txBody>
          <a:bodyPr/>
          <a:lstStyle/>
          <a:p>
            <a:fld id="{51BDC3FD-9AD7-3841-8C2C-350F614945D9}" type="slidenum">
              <a:rPr lang="en-US" smtClean="0"/>
              <a:t>19</a:t>
            </a:fld>
            <a:endParaRPr lang="en-US"/>
          </a:p>
        </p:txBody>
      </p:sp>
    </p:spTree>
    <p:extLst>
      <p:ext uri="{BB962C8B-B14F-4D97-AF65-F5344CB8AC3E}">
        <p14:creationId xmlns:p14="http://schemas.microsoft.com/office/powerpoint/2010/main" val="414825006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Choose the adventure! Students select the events of the story from a hat and decide how the characters would feel. They then act out the story.</a:t>
            </a:r>
          </a:p>
        </p:txBody>
      </p:sp>
      <p:sp>
        <p:nvSpPr>
          <p:cNvPr id="4" name="Slide Number Placeholder 3"/>
          <p:cNvSpPr>
            <a:spLocks noGrp="1"/>
          </p:cNvSpPr>
          <p:nvPr>
            <p:ph type="sldNum" sz="quarter" idx="5"/>
          </p:nvPr>
        </p:nvSpPr>
        <p:spPr/>
        <p:txBody>
          <a:bodyPr/>
          <a:lstStyle/>
          <a:p>
            <a:fld id="{51BDC3FD-9AD7-3841-8C2C-350F614945D9}" type="slidenum">
              <a:rPr lang="en-US" smtClean="0"/>
              <a:t>113</a:t>
            </a:fld>
            <a:endParaRPr lang="en-US"/>
          </a:p>
        </p:txBody>
      </p:sp>
    </p:spTree>
    <p:extLst>
      <p:ext uri="{BB962C8B-B14F-4D97-AF65-F5344CB8AC3E}">
        <p14:creationId xmlns:p14="http://schemas.microsoft.com/office/powerpoint/2010/main" val="328828686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saw… CLICK x2</a:t>
            </a:r>
          </a:p>
          <a:p>
            <a:endParaRPr lang="en-US" dirty="0"/>
          </a:p>
          <a:p>
            <a:r>
              <a:rPr lang="en-US" dirty="0"/>
              <a:t>And in what language? ENGLISH! WHY? Because that was the language of the unit!</a:t>
            </a:r>
          </a:p>
        </p:txBody>
      </p:sp>
      <p:sp>
        <p:nvSpPr>
          <p:cNvPr id="4" name="Slide Number Placeholder 3"/>
          <p:cNvSpPr>
            <a:spLocks noGrp="1"/>
          </p:cNvSpPr>
          <p:nvPr>
            <p:ph type="sldNum" sz="quarter" idx="5"/>
          </p:nvPr>
        </p:nvSpPr>
        <p:spPr/>
        <p:txBody>
          <a:bodyPr/>
          <a:lstStyle/>
          <a:p>
            <a:fld id="{7D7F463B-7333-614E-8123-39C4C965B1D7}" type="slidenum">
              <a:rPr lang="en-US" smtClean="0"/>
              <a:t>114</a:t>
            </a:fld>
            <a:endParaRPr lang="en-US"/>
          </a:p>
        </p:txBody>
      </p:sp>
    </p:spTree>
    <p:extLst>
      <p:ext uri="{BB962C8B-B14F-4D97-AF65-F5344CB8AC3E}">
        <p14:creationId xmlns:p14="http://schemas.microsoft.com/office/powerpoint/2010/main" val="26207925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20193-9BE4-1B05-207D-368103B2C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A35F2-33F0-0F69-8334-48BCFE920A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CBD81A-0186-C22B-2CA0-FB7C67D79DA5}"/>
              </a:ext>
            </a:extLst>
          </p:cNvPr>
          <p:cNvSpPr>
            <a:spLocks noGrp="1"/>
          </p:cNvSpPr>
          <p:nvPr>
            <p:ph type="body" idx="1"/>
          </p:nvPr>
        </p:nvSpPr>
        <p:spPr/>
        <p:txBody>
          <a:bodyPr/>
          <a:lstStyle/>
          <a:p>
            <a:r>
              <a:rPr lang="en-US" dirty="0"/>
              <a:t>UPDATE Screenshot</a:t>
            </a:r>
          </a:p>
          <a:p>
            <a:endParaRPr lang="en-US" dirty="0"/>
          </a:p>
        </p:txBody>
      </p:sp>
      <p:sp>
        <p:nvSpPr>
          <p:cNvPr id="4" name="Footer Placeholder 3">
            <a:extLst>
              <a:ext uri="{FF2B5EF4-FFF2-40B4-BE49-F238E27FC236}">
                <a16:creationId xmlns:a16="http://schemas.microsoft.com/office/drawing/2014/main" id="{F2B4E65B-0186-B270-5925-05AF55B2649D}"/>
              </a:ext>
            </a:extLst>
          </p:cNvPr>
          <p:cNvSpPr>
            <a:spLocks noGrp="1"/>
          </p:cNvSpPr>
          <p:nvPr>
            <p:ph type="ftr" sz="quarter" idx="4"/>
          </p:nvPr>
        </p:nvSpPr>
        <p:spPr/>
        <p:txBody>
          <a:bodyPr/>
          <a:lstStyle/>
          <a:p>
            <a:r>
              <a:rPr lang="en-US"/>
              <a:t>(C) Center for Teaching for Biliteracy</a:t>
            </a:r>
          </a:p>
        </p:txBody>
      </p:sp>
      <p:sp>
        <p:nvSpPr>
          <p:cNvPr id="5" name="Slide Number Placeholder 4">
            <a:extLst>
              <a:ext uri="{FF2B5EF4-FFF2-40B4-BE49-F238E27FC236}">
                <a16:creationId xmlns:a16="http://schemas.microsoft.com/office/drawing/2014/main" id="{28C82BCC-3887-4D11-5A4C-445ECA40CB62}"/>
              </a:ext>
            </a:extLst>
          </p:cNvPr>
          <p:cNvSpPr>
            <a:spLocks noGrp="1"/>
          </p:cNvSpPr>
          <p:nvPr>
            <p:ph type="sldNum" sz="quarter" idx="5"/>
          </p:nvPr>
        </p:nvSpPr>
        <p:spPr/>
        <p:txBody>
          <a:bodyPr/>
          <a:lstStyle/>
          <a:p>
            <a:fld id="{1F7916A0-3C14-D448-BEA8-DBF685636B8F}" type="slidenum">
              <a:rPr lang="en-US" smtClean="0"/>
              <a:t>115</a:t>
            </a:fld>
            <a:endParaRPr lang="en-US"/>
          </a:p>
        </p:txBody>
      </p:sp>
    </p:spTree>
    <p:extLst>
      <p:ext uri="{BB962C8B-B14F-4D97-AF65-F5344CB8AC3E}">
        <p14:creationId xmlns:p14="http://schemas.microsoft.com/office/powerpoint/2010/main" val="165105806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50/50 it would just be the opposite times in a Spanish to English Bridge, and in an 80/20, like you see here, Steps 1 &amp; 2 would occur during Spanish instruction, and steps 3-6 may end up taking a large chunk of your English instruction time because 20% of the day is so little.</a:t>
            </a:r>
          </a:p>
        </p:txBody>
      </p:sp>
      <p:sp>
        <p:nvSpPr>
          <p:cNvPr id="4" name="Slide Number Placeholder 3"/>
          <p:cNvSpPr>
            <a:spLocks noGrp="1"/>
          </p:cNvSpPr>
          <p:nvPr>
            <p:ph type="sldNum" sz="quarter" idx="5"/>
          </p:nvPr>
        </p:nvSpPr>
        <p:spPr/>
        <p:txBody>
          <a:bodyPr/>
          <a:lstStyle/>
          <a:p>
            <a:fld id="{7D7F463B-7333-614E-8123-39C4C965B1D7}" type="slidenum">
              <a:rPr lang="en-US" smtClean="0"/>
              <a:t>116</a:t>
            </a:fld>
            <a:endParaRPr lang="en-US"/>
          </a:p>
        </p:txBody>
      </p:sp>
    </p:spTree>
    <p:extLst>
      <p:ext uri="{BB962C8B-B14F-4D97-AF65-F5344CB8AC3E}">
        <p14:creationId xmlns:p14="http://schemas.microsoft.com/office/powerpoint/2010/main" val="372973352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we saw was a Bridge that went from Spanish to English.</a:t>
            </a:r>
          </a:p>
          <a:p>
            <a:endParaRPr lang="en-US" dirty="0"/>
          </a:p>
          <a:p>
            <a:r>
              <a:rPr lang="en-US" dirty="0"/>
              <a:t>If the Bridge went from English to Spanish, then this is when each step would happen. This is true in a one teacher model AND in a two teacher model. </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117</a:t>
            </a:fld>
            <a:endParaRPr lang="en-US"/>
          </a:p>
        </p:txBody>
      </p:sp>
    </p:spTree>
    <p:extLst>
      <p:ext uri="{BB962C8B-B14F-4D97-AF65-F5344CB8AC3E}">
        <p14:creationId xmlns:p14="http://schemas.microsoft.com/office/powerpoint/2010/main" val="412296202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this was a unit from Spanish to English, the steps would be exactly the opposite.</a:t>
            </a:r>
          </a:p>
        </p:txBody>
      </p:sp>
      <p:sp>
        <p:nvSpPr>
          <p:cNvPr id="4" name="Slide Number Placeholder 3"/>
          <p:cNvSpPr>
            <a:spLocks noGrp="1"/>
          </p:cNvSpPr>
          <p:nvPr>
            <p:ph type="sldNum" sz="quarter" idx="5"/>
          </p:nvPr>
        </p:nvSpPr>
        <p:spPr/>
        <p:txBody>
          <a:bodyPr/>
          <a:lstStyle/>
          <a:p>
            <a:fld id="{7D7F463B-7333-614E-8123-39C4C965B1D7}" type="slidenum">
              <a:rPr lang="en-US" smtClean="0"/>
              <a:t>118</a:t>
            </a:fld>
            <a:endParaRPr lang="en-US"/>
          </a:p>
        </p:txBody>
      </p:sp>
    </p:spTree>
    <p:extLst>
      <p:ext uri="{BB962C8B-B14F-4D97-AF65-F5344CB8AC3E}">
        <p14:creationId xmlns:p14="http://schemas.microsoft.com/office/powerpoint/2010/main" val="418755662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50/50 it would just be the opposite times in a Spanish to English Bridge, and in an 80/20, like you see here, Steps 1 &amp; 2 would occur during Spanish instruction, and steps 3-6 may end up taking a large chunk of your English instruction time because 20% of the day is so little.</a:t>
            </a:r>
          </a:p>
        </p:txBody>
      </p:sp>
      <p:sp>
        <p:nvSpPr>
          <p:cNvPr id="4" name="Slide Number Placeholder 3"/>
          <p:cNvSpPr>
            <a:spLocks noGrp="1"/>
          </p:cNvSpPr>
          <p:nvPr>
            <p:ph type="sldNum" sz="quarter" idx="5"/>
          </p:nvPr>
        </p:nvSpPr>
        <p:spPr/>
        <p:txBody>
          <a:bodyPr/>
          <a:lstStyle/>
          <a:p>
            <a:fld id="{7D7F463B-7333-614E-8123-39C4C965B1D7}" type="slidenum">
              <a:rPr lang="en-US" smtClean="0"/>
              <a:t>119</a:t>
            </a:fld>
            <a:endParaRPr lang="en-US"/>
          </a:p>
        </p:txBody>
      </p:sp>
    </p:spTree>
    <p:extLst>
      <p:ext uri="{BB962C8B-B14F-4D97-AF65-F5344CB8AC3E}">
        <p14:creationId xmlns:p14="http://schemas.microsoft.com/office/powerpoint/2010/main" val="252152071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PreK has just one chart for the Bridge: The transfer chart.</a:t>
            </a:r>
          </a:p>
          <a:p>
            <a:r>
              <a:rPr lang="en-US" dirty="0"/>
              <a:t>While students wouldn’t necessarily be writing on the charts like you see here, they may have pictures to put on it or can add sentence strips with the words pre-written.</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120</a:t>
            </a:fld>
            <a:endParaRPr lang="en-US"/>
          </a:p>
        </p:txBody>
      </p:sp>
    </p:spTree>
    <p:extLst>
      <p:ext uri="{BB962C8B-B14F-4D97-AF65-F5344CB8AC3E}">
        <p14:creationId xmlns:p14="http://schemas.microsoft.com/office/powerpoint/2010/main" val="129557772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PreK Transfer Chart</a:t>
            </a:r>
          </a:p>
        </p:txBody>
      </p:sp>
      <p:sp>
        <p:nvSpPr>
          <p:cNvPr id="4" name="Slide Number Placeholder 3"/>
          <p:cNvSpPr>
            <a:spLocks noGrp="1"/>
          </p:cNvSpPr>
          <p:nvPr>
            <p:ph type="sldNum" sz="quarter" idx="5"/>
          </p:nvPr>
        </p:nvSpPr>
        <p:spPr/>
        <p:txBody>
          <a:bodyPr/>
          <a:lstStyle/>
          <a:p>
            <a:fld id="{7D7F463B-7333-614E-8123-39C4C965B1D7}" type="slidenum">
              <a:rPr lang="en-US" smtClean="0"/>
              <a:t>121</a:t>
            </a:fld>
            <a:endParaRPr lang="en-US"/>
          </a:p>
        </p:txBody>
      </p:sp>
    </p:spTree>
    <p:extLst>
      <p:ext uri="{BB962C8B-B14F-4D97-AF65-F5344CB8AC3E}">
        <p14:creationId xmlns:p14="http://schemas.microsoft.com/office/powerpoint/2010/main" val="219533299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PreK Contrastive Analysis is more about them understanding that they have two </a:t>
            </a:r>
            <a:r>
              <a:rPr lang="en-US" dirty="0" err="1"/>
              <a:t>langauges</a:t>
            </a:r>
            <a:r>
              <a:rPr lang="en-US" dirty="0"/>
              <a:t>. </a:t>
            </a:r>
          </a:p>
        </p:txBody>
      </p:sp>
      <p:sp>
        <p:nvSpPr>
          <p:cNvPr id="4" name="Slide Number Placeholder 3"/>
          <p:cNvSpPr>
            <a:spLocks noGrp="1"/>
          </p:cNvSpPr>
          <p:nvPr>
            <p:ph type="sldNum" sz="quarter" idx="5"/>
          </p:nvPr>
        </p:nvSpPr>
        <p:spPr/>
        <p:txBody>
          <a:bodyPr/>
          <a:lstStyle/>
          <a:p>
            <a:fld id="{7D7F463B-7333-614E-8123-39C4C965B1D7}" type="slidenum">
              <a:rPr lang="en-US" smtClean="0"/>
              <a:t>122</a:t>
            </a:fld>
            <a:endParaRPr lang="en-US"/>
          </a:p>
        </p:txBody>
      </p:sp>
    </p:spTree>
    <p:extLst>
      <p:ext uri="{BB962C8B-B14F-4D97-AF65-F5344CB8AC3E}">
        <p14:creationId xmlns:p14="http://schemas.microsoft.com/office/powerpoint/2010/main" val="136471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also add our names, if they fit. Who has a name that has a short a in English? How about a long a? James! CLICK</a:t>
            </a:r>
          </a:p>
          <a:p>
            <a:endParaRPr lang="en-US" dirty="0"/>
          </a:p>
        </p:txBody>
      </p:sp>
      <p:sp>
        <p:nvSpPr>
          <p:cNvPr id="4" name="Slide Number Placeholder 3"/>
          <p:cNvSpPr>
            <a:spLocks noGrp="1"/>
          </p:cNvSpPr>
          <p:nvPr>
            <p:ph type="sldNum" sz="quarter" idx="5"/>
          </p:nvPr>
        </p:nvSpPr>
        <p:spPr/>
        <p:txBody>
          <a:bodyPr/>
          <a:lstStyle/>
          <a:p>
            <a:fld id="{51BDC3FD-9AD7-3841-8C2C-350F614945D9}" type="slidenum">
              <a:rPr lang="en-US" smtClean="0"/>
              <a:t>20</a:t>
            </a:fld>
            <a:endParaRPr lang="en-US"/>
          </a:p>
        </p:txBody>
      </p:sp>
    </p:spTree>
    <p:extLst>
      <p:ext uri="{BB962C8B-B14F-4D97-AF65-F5344CB8AC3E}">
        <p14:creationId xmlns:p14="http://schemas.microsoft.com/office/powerpoint/2010/main" val="243378347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we saw was a Bridge that went from Spanish to English.</a:t>
            </a:r>
          </a:p>
          <a:p>
            <a:endParaRPr lang="en-US" dirty="0"/>
          </a:p>
          <a:p>
            <a:r>
              <a:rPr lang="en-US" dirty="0"/>
              <a:t>If the Bridge went from English to Spanish, then this is when each step would happen. This is true in a one teacher model AND in a two teacher model. </a:t>
            </a:r>
          </a:p>
        </p:txBody>
      </p:sp>
      <p:sp>
        <p:nvSpPr>
          <p:cNvPr id="4" name="Footer Placeholder 3"/>
          <p:cNvSpPr>
            <a:spLocks noGrp="1"/>
          </p:cNvSpPr>
          <p:nvPr>
            <p:ph type="ftr" sz="quarter" idx="4"/>
          </p:nvPr>
        </p:nvSpPr>
        <p:spPr/>
        <p:txBody>
          <a:bodyPr/>
          <a:lstStyle/>
          <a:p>
            <a:r>
              <a:rPr lang="en-US"/>
              <a:t>(C) Center for Teaching for Biliteracy</a:t>
            </a:r>
          </a:p>
        </p:txBody>
      </p:sp>
      <p:sp>
        <p:nvSpPr>
          <p:cNvPr id="5" name="Slide Number Placeholder 4"/>
          <p:cNvSpPr>
            <a:spLocks noGrp="1"/>
          </p:cNvSpPr>
          <p:nvPr>
            <p:ph type="sldNum" sz="quarter" idx="5"/>
          </p:nvPr>
        </p:nvSpPr>
        <p:spPr/>
        <p:txBody>
          <a:bodyPr/>
          <a:lstStyle/>
          <a:p>
            <a:fld id="{1F7916A0-3C14-D448-BEA8-DBF685636B8F}" type="slidenum">
              <a:rPr lang="en-US" smtClean="0"/>
              <a:t>123</a:t>
            </a:fld>
            <a:endParaRPr lang="en-US"/>
          </a:p>
        </p:txBody>
      </p:sp>
    </p:spTree>
    <p:extLst>
      <p:ext uri="{BB962C8B-B14F-4D97-AF65-F5344CB8AC3E}">
        <p14:creationId xmlns:p14="http://schemas.microsoft.com/office/powerpoint/2010/main" val="417632260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different types of charts</a:t>
            </a:r>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124</a:t>
            </a:fld>
            <a:endParaRPr lang="en-US"/>
          </a:p>
        </p:txBody>
      </p:sp>
    </p:spTree>
    <p:extLst>
      <p:ext uri="{BB962C8B-B14F-4D97-AF65-F5344CB8AC3E}">
        <p14:creationId xmlns:p14="http://schemas.microsoft.com/office/powerpoint/2010/main" val="28906621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B581E-058C-A54B-6F45-C14EC61A0AE4}"/>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D11D6493-446A-4306-D216-5C69B874271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9009971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131</a:t>
            </a:fld>
            <a:endParaRPr lang="en-US"/>
          </a:p>
        </p:txBody>
      </p:sp>
    </p:spTree>
    <p:extLst>
      <p:ext uri="{BB962C8B-B14F-4D97-AF65-F5344CB8AC3E}">
        <p14:creationId xmlns:p14="http://schemas.microsoft.com/office/powerpoint/2010/main" val="424299832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2AE1F-832D-F51A-3750-1CA7CBED7573}"/>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2FD5D6B-8F4B-BE35-8904-5B3E442F979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384583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FDA43-7208-EED9-A82F-8A9F14146E10}"/>
            </a:ext>
          </a:extLst>
        </p:cNvPr>
        <p:cNvGrpSpPr/>
        <p:nvPr/>
      </p:nvGrpSpPr>
      <p:grpSpPr>
        <a:xfrm>
          <a:off x="0" y="0"/>
          <a:ext cx="0" cy="0"/>
          <a:chOff x="0" y="0"/>
          <a:chExt cx="0" cy="0"/>
        </a:xfrm>
      </p:grpSpPr>
    </p:spTree>
    <p:extLst>
      <p:ext uri="{BB962C8B-B14F-4D97-AF65-F5344CB8AC3E}">
        <p14:creationId xmlns:p14="http://schemas.microsoft.com/office/powerpoint/2010/main" val="354532226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FE256-96B7-C30C-CB82-630F78714D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43FF2F-FF70-3030-E6CC-A97CEE9E2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EC0E9-6C87-4E52-B0DD-3FB486335F60}"/>
              </a:ext>
            </a:extLst>
          </p:cNvPr>
          <p:cNvSpPr>
            <a:spLocks noGrp="1"/>
          </p:cNvSpPr>
          <p:nvPr>
            <p:ph type="body" idx="1"/>
          </p:nvPr>
        </p:nvSpPr>
        <p:spPr/>
        <p:txBody>
          <a:bodyPr>
            <a:normAutofit/>
          </a:bodyPr>
          <a:lstStyle/>
          <a:p>
            <a:r>
              <a:rPr lang="en-US" dirty="0"/>
              <a:t>Carmen was given a picture and asked to write about it.</a:t>
            </a:r>
          </a:p>
          <a:p>
            <a:endParaRPr lang="en-US" dirty="0"/>
          </a:p>
          <a:p>
            <a:r>
              <a:rPr lang="en-US" dirty="0"/>
              <a:t>”The kids playing in the park. The mom waiting for the kids. And the father is waiting for the kids too. Oh the grandmother waiting for the kids too.”</a:t>
            </a:r>
          </a:p>
          <a:p>
            <a:endParaRPr lang="en-US" dirty="0"/>
          </a:p>
          <a:p>
            <a:r>
              <a:rPr lang="en-US" dirty="0"/>
              <a:t>She knows what she is saying! She is using all her linguistics resources (especially Spanish phonology)</a:t>
            </a:r>
          </a:p>
        </p:txBody>
      </p:sp>
      <p:sp>
        <p:nvSpPr>
          <p:cNvPr id="4" name="Slide Number Placeholder 3">
            <a:extLst>
              <a:ext uri="{FF2B5EF4-FFF2-40B4-BE49-F238E27FC236}">
                <a16:creationId xmlns:a16="http://schemas.microsoft.com/office/drawing/2014/main" id="{67AA8E6B-79A6-A859-9721-7345452CE695}"/>
              </a:ext>
            </a:extLst>
          </p:cNvPr>
          <p:cNvSpPr>
            <a:spLocks noGrp="1"/>
          </p:cNvSpPr>
          <p:nvPr>
            <p:ph type="sldNum" sz="quarter" idx="10"/>
          </p:nvPr>
        </p:nvSpPr>
        <p:spPr/>
        <p:txBody>
          <a:bodyPr/>
          <a:lstStyle/>
          <a:p>
            <a:fld id="{0F22D68F-9643-B144-B8BC-9191DE90922A}" type="slidenum">
              <a:rPr lang="en-US" smtClean="0"/>
              <a:pPr/>
              <a:t>138</a:t>
            </a:fld>
            <a:endParaRPr lang="en-US"/>
          </a:p>
        </p:txBody>
      </p:sp>
    </p:spTree>
    <p:extLst>
      <p:ext uri="{BB962C8B-B14F-4D97-AF65-F5344CB8AC3E}">
        <p14:creationId xmlns:p14="http://schemas.microsoft.com/office/powerpoint/2010/main" val="169702144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Would benefit from some high frequency words like the – and create a contrastive analysis chart. Overemphasizing it early helps students in later grades write it correctly in English. </a:t>
            </a:r>
          </a:p>
          <a:p>
            <a:endParaRPr lang="en-US" dirty="0"/>
          </a:p>
          <a:p>
            <a:r>
              <a:rPr lang="en-US" dirty="0"/>
              <a:t>High frequency – don’t want students to just memorize by sight (because there are phonological patters within high frequency words)</a:t>
            </a:r>
          </a:p>
        </p:txBody>
      </p:sp>
      <p:sp>
        <p:nvSpPr>
          <p:cNvPr id="4" name="Slide Number Placeholder 3"/>
          <p:cNvSpPr>
            <a:spLocks noGrp="1"/>
          </p:cNvSpPr>
          <p:nvPr>
            <p:ph type="sldNum" sz="quarter" idx="10"/>
          </p:nvPr>
        </p:nvSpPr>
        <p:spPr/>
        <p:txBody>
          <a:bodyPr/>
          <a:lstStyle/>
          <a:p>
            <a:fld id="{0F22D68F-9643-B144-B8BC-9191DE90922A}" type="slidenum">
              <a:rPr lang="en-US" smtClean="0"/>
              <a:pPr/>
              <a:t>139</a:t>
            </a:fld>
            <a:endParaRPr lang="en-US"/>
          </a:p>
        </p:txBody>
      </p:sp>
    </p:spTree>
    <p:extLst>
      <p:ext uri="{BB962C8B-B14F-4D97-AF65-F5344CB8AC3E}">
        <p14:creationId xmlns:p14="http://schemas.microsoft.com/office/powerpoint/2010/main" val="7369145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in mind, when a contrastive analysis chart has been created, it is now a living document. We find opportunities to keep these charts alive by capitalizing on student language use in every day contexts. When students notice – or when we want them to notice – an example of an area of contrastive analysis we’ve discussed, we want them to add it to the charts as an additional exam[le, and that may happen in either language and at any time of the day.</a:t>
            </a:r>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140</a:t>
            </a:fld>
            <a:endParaRPr lang="en-US"/>
          </a:p>
        </p:txBody>
      </p:sp>
    </p:spTree>
    <p:extLst>
      <p:ext uri="{BB962C8B-B14F-4D97-AF65-F5344CB8AC3E}">
        <p14:creationId xmlns:p14="http://schemas.microsoft.com/office/powerpoint/2010/main" val="7888246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descr="wav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3293131"/>
            <a:ext cx="9143999" cy="3564869"/>
          </a:xfrm>
          <a:prstGeom prst="rect">
            <a:avLst/>
          </a:prstGeom>
        </p:spPr>
      </p:pic>
    </p:spTree>
    <p:extLst>
      <p:ext uri="{BB962C8B-B14F-4D97-AF65-F5344CB8AC3E}">
        <p14:creationId xmlns:p14="http://schemas.microsoft.com/office/powerpoint/2010/main" val="1199658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577862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3497474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534519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1886911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1995674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36644901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4186908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3196021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1484607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843451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Picture 8" descr="wav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 y="280916"/>
            <a:ext cx="9143999" cy="1828800"/>
          </a:xfrm>
          <a:prstGeom prst="rect">
            <a:avLst/>
          </a:prstGeom>
        </p:spPr>
      </p:pic>
      <p:pic>
        <p:nvPicPr>
          <p:cNvPr id="8" name="Picture 7" descr="TeachingforBiliteracy_Gradient_Logo_FINAL.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51441" y="5831612"/>
            <a:ext cx="718075" cy="870268"/>
          </a:xfrm>
          <a:prstGeom prst="rect">
            <a:avLst/>
          </a:prstGeom>
        </p:spPr>
      </p:pic>
    </p:spTree>
    <p:extLst>
      <p:ext uri="{BB962C8B-B14F-4D97-AF65-F5344CB8AC3E}">
        <p14:creationId xmlns:p14="http://schemas.microsoft.com/office/powerpoint/2010/main" val="29941368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2336524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TeachingforBiliteracy_Gradient_Logo_FINAL.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51441" y="5831612"/>
            <a:ext cx="718075" cy="870268"/>
          </a:xfrm>
          <a:prstGeom prst="rect">
            <a:avLst/>
          </a:prstGeom>
        </p:spPr>
      </p:pic>
    </p:spTree>
    <p:extLst>
      <p:ext uri="{BB962C8B-B14F-4D97-AF65-F5344CB8AC3E}">
        <p14:creationId xmlns:p14="http://schemas.microsoft.com/office/powerpoint/2010/main" val="3243839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1513453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1382853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1737638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AF9316-18F2-E543-A8ED-AE1EC48D5311}" type="slidenum">
              <a:rPr lang="en-US" smtClean="0"/>
              <a:t>‹#›</a:t>
            </a:fld>
            <a:endParaRPr lang="en-US"/>
          </a:p>
        </p:txBody>
      </p:sp>
    </p:spTree>
    <p:extLst>
      <p:ext uri="{BB962C8B-B14F-4D97-AF65-F5344CB8AC3E}">
        <p14:creationId xmlns:p14="http://schemas.microsoft.com/office/powerpoint/2010/main" val="1939539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a:t>(C) Center for Teaching for Biliteracy</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0120CF47-8252-B843-A29A-50531EE370A2}" type="slidenum">
              <a:rPr lang="en-US" smtClean="0"/>
              <a:t>‹#›</a:t>
            </a:fld>
            <a:endParaRPr lang="en-US"/>
          </a:p>
        </p:txBody>
      </p:sp>
    </p:spTree>
    <p:extLst>
      <p:ext uri="{BB962C8B-B14F-4D97-AF65-F5344CB8AC3E}">
        <p14:creationId xmlns:p14="http://schemas.microsoft.com/office/powerpoint/2010/main" val="565607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15_Title and Content">
    <p:spTree>
      <p:nvGrpSpPr>
        <p:cNvPr id="1" name=""/>
        <p:cNvGrpSpPr/>
        <p:nvPr/>
      </p:nvGrpSpPr>
      <p:grpSpPr>
        <a:xfrm>
          <a:off x="0" y="0"/>
          <a:ext cx="0" cy="0"/>
          <a:chOff x="0" y="0"/>
          <a:chExt cx="0" cy="0"/>
        </a:xfrm>
      </p:grpSpPr>
      <p:sp>
        <p:nvSpPr>
          <p:cNvPr id="97" name="Shape 97"/>
          <p:cNvSpPr/>
          <p:nvPr/>
        </p:nvSpPr>
        <p:spPr>
          <a:xfrm>
            <a:off x="0" y="-1"/>
            <a:ext cx="9144000" cy="279811"/>
          </a:xfrm>
          <a:prstGeom prst="rect">
            <a:avLst/>
          </a:prstGeom>
          <a:gradFill>
            <a:gsLst>
              <a:gs pos="0">
                <a:srgbClr val="202059"/>
              </a:gs>
              <a:gs pos="50000">
                <a:srgbClr val="122C34"/>
              </a:gs>
              <a:gs pos="100000">
                <a:srgbClr val="195027"/>
              </a:gs>
            </a:gsLst>
          </a:gradFill>
          <a:ln w="12700">
            <a:miter lim="400000"/>
          </a:ln>
          <a:effectLst>
            <a:outerShdw blurRad="38100" dist="23000" dir="5400000" rotWithShape="0">
              <a:srgbClr val="000000">
                <a:alpha val="35000"/>
              </a:srgbClr>
            </a:outerShdw>
          </a:effectLst>
        </p:spPr>
        <p:txBody>
          <a:bodyPr lIns="0" tIns="0" rIns="0" bIns="0" anchor="ctr"/>
          <a:lstStyle/>
          <a:p>
            <a:pPr lvl="0" algn="ctr">
              <a:defRPr>
                <a:solidFill>
                  <a:srgbClr val="FFFFFF"/>
                </a:solidFill>
                <a:latin typeface="Calibri"/>
                <a:ea typeface="Calibri"/>
                <a:cs typeface="Calibri"/>
                <a:sym typeface="Calibri"/>
              </a:defRPr>
            </a:pPr>
            <a:endParaRPr sz="1350"/>
          </a:p>
        </p:txBody>
      </p:sp>
      <p:pic>
        <p:nvPicPr>
          <p:cNvPr id="98" name="image1.png" descr="wave.png"/>
          <p:cNvPicPr/>
          <p:nvPr/>
        </p:nvPicPr>
        <p:blipFill>
          <a:blip r:embed="rId2">
            <a:extLst>
              <a:ext uri="{28A0092B-C50C-407E-A947-70E740481C1C}">
                <a14:useLocalDpi xmlns:a14="http://schemas.microsoft.com/office/drawing/2010/main"/>
              </a:ext>
            </a:extLst>
          </a:blip>
          <a:stretch>
            <a:fillRect/>
          </a:stretch>
        </p:blipFill>
        <p:spPr>
          <a:xfrm rot="10800000">
            <a:off x="-3" y="280914"/>
            <a:ext cx="9144004" cy="1828802"/>
          </a:xfrm>
          <a:prstGeom prst="rect">
            <a:avLst/>
          </a:prstGeom>
          <a:ln w="12700">
            <a:miter lim="400000"/>
          </a:ln>
        </p:spPr>
      </p:pic>
    </p:spTree>
    <p:extLst>
      <p:ext uri="{BB962C8B-B14F-4D97-AF65-F5344CB8AC3E}">
        <p14:creationId xmlns:p14="http://schemas.microsoft.com/office/powerpoint/2010/main" val="345278322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p:cNvSpPr/>
          <p:nvPr userDrawn="1"/>
        </p:nvSpPr>
        <p:spPr>
          <a:xfrm>
            <a:off x="0" y="0"/>
            <a:ext cx="9144000" cy="279809"/>
          </a:xfrm>
          <a:prstGeom prst="rect">
            <a:avLst/>
          </a:prstGeom>
          <a:gradFill>
            <a:gsLst>
              <a:gs pos="0">
                <a:srgbClr val="202059"/>
              </a:gs>
              <a:gs pos="100000">
                <a:srgbClr val="195027"/>
              </a:gs>
              <a:gs pos="50000">
                <a:srgbClr val="122C34"/>
              </a:gs>
            </a:gsLst>
            <a:lin ang="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p:cNvSpPr/>
          <p:nvPr userDrawn="1"/>
        </p:nvSpPr>
        <p:spPr>
          <a:xfrm>
            <a:off x="2963138" y="6304094"/>
            <a:ext cx="3217723" cy="369332"/>
          </a:xfrm>
          <a:prstGeom prst="rect">
            <a:avLst/>
          </a:prstGeom>
        </p:spPr>
        <p:txBody>
          <a:bodyPr wrap="none">
            <a:spAutoFit/>
          </a:bodyPr>
          <a:lstStyle/>
          <a:p>
            <a:r>
              <a:rPr lang="en-US" err="1"/>
              <a:t>www.TeachingForBiliteracy.com</a:t>
            </a:r>
            <a:endParaRPr lang="en-US"/>
          </a:p>
        </p:txBody>
      </p:sp>
      <p:sp>
        <p:nvSpPr>
          <p:cNvPr id="4"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4103547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7" r:id="rId7"/>
    <p:sldLayoutId id="2147483668" r:id="rId8"/>
    <p:sldLayoutId id="2147483670" r:id="rId9"/>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AF9316-18F2-E543-A8ED-AE1EC48D5311}" type="slidenum">
              <a:rPr lang="en-US" smtClean="0"/>
              <a:t>‹#›</a:t>
            </a:fld>
            <a:endParaRPr lang="en-US"/>
          </a:p>
        </p:txBody>
      </p:sp>
    </p:spTree>
    <p:extLst>
      <p:ext uri="{BB962C8B-B14F-4D97-AF65-F5344CB8AC3E}">
        <p14:creationId xmlns:p14="http://schemas.microsoft.com/office/powerpoint/2010/main" val="1380483475"/>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teachingforbiliteracy.com/"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0.png"/><Relationship Id="rId7" Type="http://schemas.openxmlformats.org/officeDocument/2006/relationships/image" Target="../media/image77.png"/><Relationship Id="rId2" Type="http://schemas.openxmlformats.org/officeDocument/2006/relationships/notesSlide" Target="../notesSlides/notesSlide69.xml"/><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3.png"/><Relationship Id="rId4" Type="http://schemas.openxmlformats.org/officeDocument/2006/relationships/image" Target="../media/image3.png"/></Relationships>
</file>

<file path=ppt/slides/_rels/slide10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5.xml"/><Relationship Id="rId1" Type="http://schemas.openxmlformats.org/officeDocument/2006/relationships/slideLayout" Target="../slideLayouts/slideLayout3.xml"/><Relationship Id="rId6" Type="http://schemas.openxmlformats.org/officeDocument/2006/relationships/image" Target="../media/image81.png"/><Relationship Id="rId5" Type="http://schemas.openxmlformats.org/officeDocument/2006/relationships/image" Target="../media/image80.jpeg"/><Relationship Id="rId4" Type="http://schemas.openxmlformats.org/officeDocument/2006/relationships/image" Target="../media/image79.jpeg"/></Relationships>
</file>

<file path=ppt/slides/_rels/slide10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0.png"/><Relationship Id="rId7" Type="http://schemas.openxmlformats.org/officeDocument/2006/relationships/image" Target="../media/image77.png"/><Relationship Id="rId2" Type="http://schemas.openxmlformats.org/officeDocument/2006/relationships/notesSlide" Target="../notesSlides/notesSlide76.xml"/><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3.png"/><Relationship Id="rId4" Type="http://schemas.openxmlformats.org/officeDocument/2006/relationships/image" Target="../media/image3.png"/><Relationship Id="rId9" Type="http://schemas.openxmlformats.org/officeDocument/2006/relationships/image" Target="../media/image81.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8.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0.xml"/><Relationship Id="rId1" Type="http://schemas.openxmlformats.org/officeDocument/2006/relationships/slideLayout" Target="../slideLayouts/slideLayout3.xml"/><Relationship Id="rId5" Type="http://schemas.openxmlformats.org/officeDocument/2006/relationships/image" Target="../media/image67.png"/><Relationship Id="rId4" Type="http://schemas.openxmlformats.org/officeDocument/2006/relationships/hyperlink" Target="https://miquon.org/playing-stories/" TargetMode="External"/></Relationships>
</file>

<file path=ppt/slides/_rels/slide114.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0.png"/><Relationship Id="rId7" Type="http://schemas.openxmlformats.org/officeDocument/2006/relationships/image" Target="../media/image77.png"/><Relationship Id="rId12" Type="http://schemas.openxmlformats.org/officeDocument/2006/relationships/image" Target="../media/image67.png"/><Relationship Id="rId2" Type="http://schemas.openxmlformats.org/officeDocument/2006/relationships/notesSlide" Target="../notesSlides/notesSlide81.xml"/><Relationship Id="rId1" Type="http://schemas.openxmlformats.org/officeDocument/2006/relationships/slideLayout" Target="../slideLayouts/slideLayout3.xml"/><Relationship Id="rId6" Type="http://schemas.openxmlformats.org/officeDocument/2006/relationships/image" Target="../media/image76.png"/><Relationship Id="rId11" Type="http://schemas.openxmlformats.org/officeDocument/2006/relationships/hyperlink" Target="https://miquon.org/playing-stories/" TargetMode="External"/><Relationship Id="rId5" Type="http://schemas.openxmlformats.org/officeDocument/2006/relationships/image" Target="../media/image73.png"/><Relationship Id="rId10" Type="http://schemas.openxmlformats.org/officeDocument/2006/relationships/image" Target="../media/image66.jpeg"/><Relationship Id="rId4" Type="http://schemas.openxmlformats.org/officeDocument/2006/relationships/image" Target="../media/image3.png"/><Relationship Id="rId9" Type="http://schemas.openxmlformats.org/officeDocument/2006/relationships/image" Target="../media/image81.png"/></Relationships>
</file>

<file path=ppt/slides/_rels/slide11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1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6.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12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2.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8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publicdomainpictures.net/en/view-image.php?image=364400&amp;picture=bilingual-christmas-wishes-001" TargetMode="External"/></Relationships>
</file>

<file path=ppt/slides/_rels/slide12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0.xml"/><Relationship Id="rId1" Type="http://schemas.openxmlformats.org/officeDocument/2006/relationships/slideLayout" Target="../slideLayouts/slideLayout3.xml"/><Relationship Id="rId4" Type="http://schemas.openxmlformats.org/officeDocument/2006/relationships/image" Target="../media/image87.png"/></Relationships>
</file>

<file path=ppt/slides/_rels/slide12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1.xml"/><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89.jpeg"/><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12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8.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97.xml"/><Relationship Id="rId1" Type="http://schemas.openxmlformats.org/officeDocument/2006/relationships/slideLayout" Target="../slideLayouts/slideLayout8.xml"/><Relationship Id="rId4" Type="http://schemas.openxmlformats.org/officeDocument/2006/relationships/image" Target="../media/image40.emf"/></Relationships>
</file>

<file path=ppt/slides/_rels/slide13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98.xml"/><Relationship Id="rId1" Type="http://schemas.openxmlformats.org/officeDocument/2006/relationships/slideLayout" Target="../slideLayouts/slideLayout8.xml"/><Relationship Id="rId4" Type="http://schemas.openxmlformats.org/officeDocument/2006/relationships/image" Target="../media/image40.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96.gif"/><Relationship Id="rId2" Type="http://schemas.openxmlformats.org/officeDocument/2006/relationships/notesSlide" Target="../notesSlides/notesSlide100.xml"/><Relationship Id="rId1" Type="http://schemas.openxmlformats.org/officeDocument/2006/relationships/slideLayout" Target="../slideLayouts/slideLayout2.xml"/><Relationship Id="rId4" Type="http://schemas.openxmlformats.org/officeDocument/2006/relationships/hyperlink" Target="https://tenor.com/view/bill-nye-mind-blown-explosion-science-blowing-gif-4877034" TargetMode="External"/></Relationships>
</file>

<file path=ppt/slides/_rels/slide14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98.jp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4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3.xml"/><Relationship Id="rId1" Type="http://schemas.openxmlformats.org/officeDocument/2006/relationships/slideLayout" Target="../slideLayouts/slideLayout2.xml"/><Relationship Id="rId5" Type="http://schemas.openxmlformats.org/officeDocument/2006/relationships/image" Target="../media/image97.png"/><Relationship Id="rId4" Type="http://schemas.openxmlformats.org/officeDocument/2006/relationships/image" Target="../media/image100.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9.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hyperlink" Target="https://www.goodnet.org/articles/10-human-emotions-you-didnt-know-had-names" TargetMode="External"/><Relationship Id="rId13" Type="http://schemas.openxmlformats.org/officeDocument/2006/relationships/image" Target="../media/image20.png"/><Relationship Id="rId18" Type="http://schemas.openxmlformats.org/officeDocument/2006/relationships/hyperlink" Target="https://apolotheo.wordpress.com/2016/10/03/children-are-the-ultimate-victims-of-identity-and-gender-politics/" TargetMode="External"/><Relationship Id="rId3" Type="http://schemas.openxmlformats.org/officeDocument/2006/relationships/image" Target="../media/image15.jpg"/><Relationship Id="rId7" Type="http://schemas.openxmlformats.org/officeDocument/2006/relationships/image" Target="../media/image17.jpg"/><Relationship Id="rId12" Type="http://schemas.openxmlformats.org/officeDocument/2006/relationships/hyperlink" Target="https://pixabay.com/en/emotions-smileys-feelings-faces-36365/" TargetMode="External"/><Relationship Id="rId17" Type="http://schemas.openxmlformats.org/officeDocument/2006/relationships/image" Target="../media/image22.jpg"/><Relationship Id="rId2" Type="http://schemas.openxmlformats.org/officeDocument/2006/relationships/notesSlide" Target="../notesSlides/notesSlide7.xml"/><Relationship Id="rId16" Type="http://schemas.openxmlformats.org/officeDocument/2006/relationships/hyperlink" Target="https://www.dreamstime.com/stock-images-mad-little-girl-image2168754" TargetMode="External"/><Relationship Id="rId1" Type="http://schemas.openxmlformats.org/officeDocument/2006/relationships/slideLayout" Target="../slideLayouts/slideLayout7.xml"/><Relationship Id="rId6" Type="http://schemas.openxmlformats.org/officeDocument/2006/relationships/hyperlink" Target="https://www.myaspergerschild.com/2008/11/autism-schedules.html?spref=pi" TargetMode="External"/><Relationship Id="rId11" Type="http://schemas.openxmlformats.org/officeDocument/2006/relationships/image" Target="../media/image19.png"/><Relationship Id="rId5" Type="http://schemas.openxmlformats.org/officeDocument/2006/relationships/image" Target="../media/image16.jpg"/><Relationship Id="rId15" Type="http://schemas.openxmlformats.org/officeDocument/2006/relationships/image" Target="../media/image21.jpg"/><Relationship Id="rId10" Type="http://schemas.openxmlformats.org/officeDocument/2006/relationships/hyperlink" Target="https://www.happybodyphysicaltherapy.com/" TargetMode="External"/><Relationship Id="rId4" Type="http://schemas.openxmlformats.org/officeDocument/2006/relationships/hyperlink" Target="https://www.rootsofaction.com/perfectionism-in-children/" TargetMode="External"/><Relationship Id="rId9" Type="http://schemas.openxmlformats.org/officeDocument/2006/relationships/image" Target="../media/image18.jpg"/><Relationship Id="rId14" Type="http://schemas.openxmlformats.org/officeDocument/2006/relationships/hyperlink" Target="https://www.freeiconspng.com/img/25093"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dreamstime.com/stock-images-mad-little-girl-image2168754" TargetMode="External"/><Relationship Id="rId13" Type="http://schemas.openxmlformats.org/officeDocument/2006/relationships/hyperlink" Target="https://jooinn.com/happy-kid.html" TargetMode="External"/><Relationship Id="rId3" Type="http://schemas.openxmlformats.org/officeDocument/2006/relationships/image" Target="../media/image20.png"/><Relationship Id="rId7" Type="http://schemas.openxmlformats.org/officeDocument/2006/relationships/image" Target="../media/image21.jpg"/><Relationship Id="rId12"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healthline.com/health/parenting/effects-of-yelling-at-kids" TargetMode="External"/><Relationship Id="rId11" Type="http://schemas.openxmlformats.org/officeDocument/2006/relationships/hyperlink" Target="https://www.rootsofaction.com/perfectionism-in-children/" TargetMode="External"/><Relationship Id="rId5" Type="http://schemas.openxmlformats.org/officeDocument/2006/relationships/image" Target="../media/image23.jpg"/><Relationship Id="rId10" Type="http://schemas.openxmlformats.org/officeDocument/2006/relationships/image" Target="../media/image15.jpg"/><Relationship Id="rId4" Type="http://schemas.openxmlformats.org/officeDocument/2006/relationships/hyperlink" Target="https://www.freeiconspng.com/img/25093" TargetMode="External"/><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dreamstime.com/stock-images-mad-little-girl-image2168754" TargetMode="External"/><Relationship Id="rId13"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21.jpg"/><Relationship Id="rId12" Type="http://schemas.openxmlformats.org/officeDocument/2006/relationships/hyperlink" Target="https://jooinn.com/happy-kid.html"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www.healthline.com/health/parenting/effects-of-yelling-at-kids" TargetMode="External"/><Relationship Id="rId11" Type="http://schemas.openxmlformats.org/officeDocument/2006/relationships/image" Target="../media/image25.jpg"/><Relationship Id="rId5" Type="http://schemas.openxmlformats.org/officeDocument/2006/relationships/image" Target="../media/image23.jpg"/><Relationship Id="rId10" Type="http://schemas.openxmlformats.org/officeDocument/2006/relationships/hyperlink" Target="https://www.rootsofaction.com/perfectionism-in-children/" TargetMode="External"/><Relationship Id="rId4" Type="http://schemas.openxmlformats.org/officeDocument/2006/relationships/hyperlink" Target="https://www.freeiconspng.com/img/25093" TargetMode="External"/><Relationship Id="rId9" Type="http://schemas.openxmlformats.org/officeDocument/2006/relationships/image" Target="../media/image15.jpg"/></Relationships>
</file>

<file path=ppt/slides/_rels/slide21.xml.rels><?xml version="1.0" encoding="UTF-8" standalone="yes"?>
<Relationships xmlns="http://schemas.openxmlformats.org/package/2006/relationships"><Relationship Id="rId8" Type="http://schemas.openxmlformats.org/officeDocument/2006/relationships/hyperlink" Target="https://www.dreamstime.com/stock-images-mad-little-girl-image2168754" TargetMode="External"/><Relationship Id="rId13"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21.jpg"/><Relationship Id="rId12" Type="http://schemas.openxmlformats.org/officeDocument/2006/relationships/hyperlink" Target="https://jooinn.com/happy-kid.html"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s://www.healthline.com/health/parenting/effects-of-yelling-at-kids" TargetMode="External"/><Relationship Id="rId11" Type="http://schemas.openxmlformats.org/officeDocument/2006/relationships/image" Target="../media/image25.jpg"/><Relationship Id="rId5" Type="http://schemas.openxmlformats.org/officeDocument/2006/relationships/image" Target="../media/image23.jpg"/><Relationship Id="rId10" Type="http://schemas.openxmlformats.org/officeDocument/2006/relationships/hyperlink" Target="https://www.rootsofaction.com/perfectionism-in-children/" TargetMode="External"/><Relationship Id="rId4" Type="http://schemas.openxmlformats.org/officeDocument/2006/relationships/hyperlink" Target="https://www.freeiconspng.com/img/25093" TargetMode="External"/><Relationship Id="rId9" Type="http://schemas.openxmlformats.org/officeDocument/2006/relationships/image" Target="../media/image15.jp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hyperlink" Target="https://www.dreamstime.com/stock-illustration-drawing-crying-boy-photo-colorful-image68702984" TargetMode="External"/><Relationship Id="rId5" Type="http://schemas.openxmlformats.org/officeDocument/2006/relationships/image" Target="../media/image31.jpg"/><Relationship Id="rId4" Type="http://schemas.openxmlformats.org/officeDocument/2006/relationships/hyperlink" Target="https://kindergarten.myify.net/1144-kindergarten-writing-paper-with-picture-bo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6.tiff"/><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hyperlink" Target="https://www.spanishdict.com/translate/la%20meda?langFrom=es" TargetMode="External"/><Relationship Id="rId4" Type="http://schemas.openxmlformats.org/officeDocument/2006/relationships/image" Target="../media/image37.jpg"/></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40.emf"/></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icebreakerideas.com/charades-for-kids/"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51.jpeg"/></Relationships>
</file>

<file path=ppt/slides/_rels/slide66.xml.rels><?xml version="1.0" encoding="UTF-8" standalone="yes"?>
<Relationships xmlns="http://schemas.openxmlformats.org/package/2006/relationships"><Relationship Id="rId8" Type="http://schemas.openxmlformats.org/officeDocument/2006/relationships/hyperlink" Target="https://www.freeiconspng.com/img/25093" TargetMode="External"/><Relationship Id="rId13" Type="http://schemas.openxmlformats.org/officeDocument/2006/relationships/image" Target="../media/image21.jpg"/><Relationship Id="rId18" Type="http://schemas.openxmlformats.org/officeDocument/2006/relationships/image" Target="../media/image56.jpg"/><Relationship Id="rId3" Type="http://schemas.openxmlformats.org/officeDocument/2006/relationships/image" Target="../media/image52.png"/><Relationship Id="rId21" Type="http://schemas.openxmlformats.org/officeDocument/2006/relationships/hyperlink" Target="https://www.rootsofaction.com/perfectionism-in-children/" TargetMode="External"/><Relationship Id="rId7" Type="http://schemas.openxmlformats.org/officeDocument/2006/relationships/image" Target="../media/image20.png"/><Relationship Id="rId12" Type="http://schemas.openxmlformats.org/officeDocument/2006/relationships/hyperlink" Target="http://www.autismeducates.com/2015/10/28/how-to-help-your-child-share/" TargetMode="External"/><Relationship Id="rId17" Type="http://schemas.openxmlformats.org/officeDocument/2006/relationships/hyperlink" Target="https://www.harperandcordon.com/blog/2019/12/the-dos-and-donts-of-gift-giving-around-the-world" TargetMode="External"/><Relationship Id="rId25" Type="http://schemas.openxmlformats.org/officeDocument/2006/relationships/hyperlink" Target="https://www.myaspergerschild.com/2008/11/autism-schedules.html?spref=pi" TargetMode="External"/><Relationship Id="rId2" Type="http://schemas.openxmlformats.org/officeDocument/2006/relationships/notesSlide" Target="../notesSlides/notesSlide33.xml"/><Relationship Id="rId16" Type="http://schemas.openxmlformats.org/officeDocument/2006/relationships/image" Target="../media/image55.jpg"/><Relationship Id="rId20"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hyperlink" Target="https://www.healthline.com/health/parenting/effects-of-yelling-at-kids" TargetMode="External"/><Relationship Id="rId11" Type="http://schemas.openxmlformats.org/officeDocument/2006/relationships/image" Target="../media/image54.jpg"/><Relationship Id="rId24" Type="http://schemas.openxmlformats.org/officeDocument/2006/relationships/image" Target="../media/image16.jpg"/><Relationship Id="rId5" Type="http://schemas.openxmlformats.org/officeDocument/2006/relationships/image" Target="../media/image23.jpg"/><Relationship Id="rId15" Type="http://schemas.openxmlformats.org/officeDocument/2006/relationships/image" Target="../media/image24.png"/><Relationship Id="rId23" Type="http://schemas.openxmlformats.org/officeDocument/2006/relationships/hyperlink" Target="https://pixabay.com/en/emotions-smileys-feelings-faces-36365/" TargetMode="External"/><Relationship Id="rId10" Type="http://schemas.openxmlformats.org/officeDocument/2006/relationships/hyperlink" Target="https://race2win.info/how-to-win-the-race/" TargetMode="External"/><Relationship Id="rId19" Type="http://schemas.openxmlformats.org/officeDocument/2006/relationships/hyperlink" Target="https://oakcrestacademy.org/managing-stress-and-anxiety-in-the-classroom/" TargetMode="External"/><Relationship Id="rId4" Type="http://schemas.openxmlformats.org/officeDocument/2006/relationships/hyperlink" Target="https://pixabay.com/en/falling-tripping-down-stairs-99175/" TargetMode="External"/><Relationship Id="rId9" Type="http://schemas.openxmlformats.org/officeDocument/2006/relationships/image" Target="../media/image53.jpg"/><Relationship Id="rId14" Type="http://schemas.openxmlformats.org/officeDocument/2006/relationships/hyperlink" Target="https://www.dreamstime.com/stock-images-mad-little-girl-image2168754" TargetMode="External"/><Relationship Id="rId22" Type="http://schemas.openxmlformats.org/officeDocument/2006/relationships/image" Target="../media/image19.png"/></Relationships>
</file>

<file path=ppt/slides/_rels/slide6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hyperlink" Target="https://www.happybodyphysicaltherapy.com/" TargetMode="External"/><Relationship Id="rId5" Type="http://schemas.openxmlformats.org/officeDocument/2006/relationships/image" Target="../media/image18.jpg"/><Relationship Id="rId4" Type="http://schemas.openxmlformats.org/officeDocument/2006/relationships/hyperlink" Target="https://jooinn.com/happy-kid.html"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s://webstockreview.net/explore/sad-clipart-smiley/" TargetMode="External"/><Relationship Id="rId3" Type="http://schemas.openxmlformats.org/officeDocument/2006/relationships/image" Target="../media/image16.jpg"/><Relationship Id="rId7" Type="http://schemas.openxmlformats.org/officeDocument/2006/relationships/image" Target="../media/image58.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hyperlink" Target="http://www.istockphoto.com/illustrations/transformation" TargetMode="External"/><Relationship Id="rId5" Type="http://schemas.openxmlformats.org/officeDocument/2006/relationships/image" Target="../media/image57.jpeg"/><Relationship Id="rId10" Type="http://schemas.openxmlformats.org/officeDocument/2006/relationships/hyperlink" Target="https://clipartix.com/smiley-face-clipart-image-19467/" TargetMode="External"/><Relationship Id="rId4" Type="http://schemas.openxmlformats.org/officeDocument/2006/relationships/hyperlink" Target="https://www.myaspergerschild.com/2008/11/autism-schedules.html?spref=pi" TargetMode="External"/><Relationship Id="rId9" Type="http://schemas.openxmlformats.org/officeDocument/2006/relationships/image" Target="../media/image59.jpeg"/></Relationships>
</file>

<file path=ppt/slides/_rels/slide6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5.jpg"/><Relationship Id="rId3" Type="http://schemas.openxmlformats.org/officeDocument/2006/relationships/image" Target="../media/image60.png"/><Relationship Id="rId7" Type="http://schemas.openxmlformats.org/officeDocument/2006/relationships/hyperlink" Target="https://www.myaspergerschild.com/2008/11/autism-schedules.html?spref=pi" TargetMode="External"/><Relationship Id="rId12" Type="http://schemas.openxmlformats.org/officeDocument/2006/relationships/image" Target="../media/image24.png"/><Relationship Id="rId2" Type="http://schemas.openxmlformats.org/officeDocument/2006/relationships/notesSlide" Target="../notesSlides/notesSlide36.xml"/><Relationship Id="rId16" Type="http://schemas.openxmlformats.org/officeDocument/2006/relationships/hyperlink" Target="https://www.dreamstime.com/stock-images-mad-little-girl-image2168754" TargetMode="External"/><Relationship Id="rId1" Type="http://schemas.openxmlformats.org/officeDocument/2006/relationships/slideLayout" Target="../slideLayouts/slideLayout3.xml"/><Relationship Id="rId6" Type="http://schemas.openxmlformats.org/officeDocument/2006/relationships/image" Target="../media/image16.jpg"/><Relationship Id="rId11" Type="http://schemas.openxmlformats.org/officeDocument/2006/relationships/hyperlink" Target="https://www.healthline.com/health/parenting/effects-of-yelling-at-kids" TargetMode="External"/><Relationship Id="rId5" Type="http://schemas.openxmlformats.org/officeDocument/2006/relationships/hyperlink" Target="https://pixabay.com/en/emotions-smileys-feelings-faces-36365/" TargetMode="External"/><Relationship Id="rId15" Type="http://schemas.openxmlformats.org/officeDocument/2006/relationships/image" Target="../media/image21.jpg"/><Relationship Id="rId10" Type="http://schemas.openxmlformats.org/officeDocument/2006/relationships/image" Target="../media/image23.jpg"/><Relationship Id="rId4" Type="http://schemas.openxmlformats.org/officeDocument/2006/relationships/image" Target="../media/image19.png"/><Relationship Id="rId9" Type="http://schemas.openxmlformats.org/officeDocument/2006/relationships/hyperlink" Target="https://www.freeiconspng.com/img/25093" TargetMode="External"/><Relationship Id="rId14" Type="http://schemas.openxmlformats.org/officeDocument/2006/relationships/hyperlink" Target="https://www.rootsofaction.com/perfectionism-in-children/"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hyperlink" Target="https://www.walmart.com/ip/Festive-Metallic-Beads-33in-Royal-Blue-6-Pkg-Pkg-1/152124514" TargetMode="External"/><Relationship Id="rId4" Type="http://schemas.openxmlformats.org/officeDocument/2006/relationships/image" Target="../media/image63.jpeg"/></Relationships>
</file>

<file path=ppt/slides/_rels/slide72.xml.rels><?xml version="1.0" encoding="UTF-8" standalone="yes"?>
<Relationships xmlns="http://schemas.openxmlformats.org/package/2006/relationships"><Relationship Id="rId8" Type="http://schemas.openxmlformats.org/officeDocument/2006/relationships/hyperlink" Target="https://www.freeiconspng.com/img/25093" TargetMode="External"/><Relationship Id="rId13" Type="http://schemas.openxmlformats.org/officeDocument/2006/relationships/image" Target="../media/image21.jpg"/><Relationship Id="rId18" Type="http://schemas.openxmlformats.org/officeDocument/2006/relationships/image" Target="../media/image56.jpg"/><Relationship Id="rId3" Type="http://schemas.openxmlformats.org/officeDocument/2006/relationships/image" Target="../media/image52.png"/><Relationship Id="rId21" Type="http://schemas.openxmlformats.org/officeDocument/2006/relationships/hyperlink" Target="https://www.rootsofaction.com/perfectionism-in-children/" TargetMode="External"/><Relationship Id="rId7" Type="http://schemas.openxmlformats.org/officeDocument/2006/relationships/image" Target="../media/image20.png"/><Relationship Id="rId12" Type="http://schemas.openxmlformats.org/officeDocument/2006/relationships/hyperlink" Target="http://www.autismeducates.com/2015/10/28/how-to-help-your-child-share/" TargetMode="External"/><Relationship Id="rId17" Type="http://schemas.openxmlformats.org/officeDocument/2006/relationships/hyperlink" Target="https://www.harperandcordon.com/blog/2019/12/the-dos-and-donts-of-gift-giving-around-the-world" TargetMode="External"/><Relationship Id="rId25" Type="http://schemas.openxmlformats.org/officeDocument/2006/relationships/hyperlink" Target="https://pixabay.com/en/emotions-smileys-feelings-faces-36365/" TargetMode="External"/><Relationship Id="rId2" Type="http://schemas.openxmlformats.org/officeDocument/2006/relationships/notesSlide" Target="../notesSlides/notesSlide39.xml"/><Relationship Id="rId16" Type="http://schemas.openxmlformats.org/officeDocument/2006/relationships/image" Target="../media/image55.jpg"/><Relationship Id="rId20"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hyperlink" Target="https://www.healthline.com/health/parenting/effects-of-yelling-at-kids" TargetMode="External"/><Relationship Id="rId11" Type="http://schemas.openxmlformats.org/officeDocument/2006/relationships/image" Target="../media/image54.jpg"/><Relationship Id="rId24" Type="http://schemas.openxmlformats.org/officeDocument/2006/relationships/image" Target="../media/image19.png"/><Relationship Id="rId5" Type="http://schemas.openxmlformats.org/officeDocument/2006/relationships/image" Target="../media/image23.jpg"/><Relationship Id="rId15" Type="http://schemas.openxmlformats.org/officeDocument/2006/relationships/image" Target="../media/image24.png"/><Relationship Id="rId23" Type="http://schemas.openxmlformats.org/officeDocument/2006/relationships/hyperlink" Target="https://www.myaspergerschild.com/2008/11/autism-schedules.html?spref=pi" TargetMode="External"/><Relationship Id="rId10" Type="http://schemas.openxmlformats.org/officeDocument/2006/relationships/hyperlink" Target="https://race2win.info/how-to-win-the-race/" TargetMode="External"/><Relationship Id="rId19" Type="http://schemas.openxmlformats.org/officeDocument/2006/relationships/hyperlink" Target="https://oakcrestacademy.org/managing-stress-and-anxiety-in-the-classroom/" TargetMode="External"/><Relationship Id="rId4" Type="http://schemas.openxmlformats.org/officeDocument/2006/relationships/hyperlink" Target="https://pixabay.com/en/falling-tripping-down-stairs-99175/" TargetMode="External"/><Relationship Id="rId9" Type="http://schemas.openxmlformats.org/officeDocument/2006/relationships/image" Target="../media/image53.jpg"/><Relationship Id="rId14" Type="http://schemas.openxmlformats.org/officeDocument/2006/relationships/hyperlink" Target="https://www.dreamstime.com/stock-images-mad-little-girl-image2168754" TargetMode="External"/><Relationship Id="rId22" Type="http://schemas.openxmlformats.org/officeDocument/2006/relationships/image" Target="../media/image16.jpg"/></Relationships>
</file>

<file path=ppt/slides/_rels/slide73.xml.rels><?xml version="1.0" encoding="UTF-8" standalone="yes"?>
<Relationships xmlns="http://schemas.openxmlformats.org/package/2006/relationships"><Relationship Id="rId8" Type="http://schemas.openxmlformats.org/officeDocument/2006/relationships/hyperlink" Target="https://www.freeiconspng.com/img/25093" TargetMode="External"/><Relationship Id="rId13" Type="http://schemas.openxmlformats.org/officeDocument/2006/relationships/image" Target="../media/image21.jpg"/><Relationship Id="rId18" Type="http://schemas.openxmlformats.org/officeDocument/2006/relationships/image" Target="../media/image56.jpg"/><Relationship Id="rId3" Type="http://schemas.openxmlformats.org/officeDocument/2006/relationships/image" Target="../media/image52.png"/><Relationship Id="rId21" Type="http://schemas.openxmlformats.org/officeDocument/2006/relationships/hyperlink" Target="https://www.rootsofaction.com/perfectionism-in-children/" TargetMode="External"/><Relationship Id="rId7" Type="http://schemas.openxmlformats.org/officeDocument/2006/relationships/image" Target="../media/image20.png"/><Relationship Id="rId12" Type="http://schemas.openxmlformats.org/officeDocument/2006/relationships/hyperlink" Target="http://www.autismeducates.com/2015/10/28/how-to-help-your-child-share/" TargetMode="External"/><Relationship Id="rId17" Type="http://schemas.openxmlformats.org/officeDocument/2006/relationships/hyperlink" Target="https://www.harperandcordon.com/blog/2019/12/the-dos-and-donts-of-gift-giving-around-the-world" TargetMode="External"/><Relationship Id="rId25" Type="http://schemas.openxmlformats.org/officeDocument/2006/relationships/hyperlink" Target="https://pixabay.com/en/emotions-smileys-feelings-faces-36365/" TargetMode="External"/><Relationship Id="rId2" Type="http://schemas.openxmlformats.org/officeDocument/2006/relationships/notesSlide" Target="../notesSlides/notesSlide40.xml"/><Relationship Id="rId16" Type="http://schemas.openxmlformats.org/officeDocument/2006/relationships/image" Target="../media/image55.jpg"/><Relationship Id="rId20"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hyperlink" Target="https://www.healthline.com/health/parenting/effects-of-yelling-at-kids" TargetMode="External"/><Relationship Id="rId11" Type="http://schemas.openxmlformats.org/officeDocument/2006/relationships/image" Target="../media/image54.jpg"/><Relationship Id="rId24" Type="http://schemas.openxmlformats.org/officeDocument/2006/relationships/image" Target="../media/image19.png"/><Relationship Id="rId5" Type="http://schemas.openxmlformats.org/officeDocument/2006/relationships/image" Target="../media/image23.jpg"/><Relationship Id="rId15" Type="http://schemas.openxmlformats.org/officeDocument/2006/relationships/image" Target="../media/image24.png"/><Relationship Id="rId23" Type="http://schemas.openxmlformats.org/officeDocument/2006/relationships/hyperlink" Target="https://www.myaspergerschild.com/2008/11/autism-schedules.html?spref=pi" TargetMode="External"/><Relationship Id="rId10" Type="http://schemas.openxmlformats.org/officeDocument/2006/relationships/hyperlink" Target="https://race2win.info/how-to-win-the-race/" TargetMode="External"/><Relationship Id="rId19" Type="http://schemas.openxmlformats.org/officeDocument/2006/relationships/hyperlink" Target="https://oakcrestacademy.org/managing-stress-and-anxiety-in-the-classroom/" TargetMode="External"/><Relationship Id="rId4" Type="http://schemas.openxmlformats.org/officeDocument/2006/relationships/hyperlink" Target="https://pixabay.com/en/falling-tripping-down-stairs-99175/" TargetMode="External"/><Relationship Id="rId9" Type="http://schemas.openxmlformats.org/officeDocument/2006/relationships/image" Target="../media/image53.jpg"/><Relationship Id="rId14" Type="http://schemas.openxmlformats.org/officeDocument/2006/relationships/hyperlink" Target="https://www.dreamstime.com/stock-images-mad-little-girl-image2168754" TargetMode="External"/><Relationship Id="rId22" Type="http://schemas.openxmlformats.org/officeDocument/2006/relationships/image" Target="../media/image16.jpg"/></Relationships>
</file>

<file path=ppt/slides/_rels/slide7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hyperlink" Target="https://www.happybodyphysicaltherapy.com/" TargetMode="External"/><Relationship Id="rId5" Type="http://schemas.openxmlformats.org/officeDocument/2006/relationships/image" Target="../media/image18.jpg"/><Relationship Id="rId4" Type="http://schemas.openxmlformats.org/officeDocument/2006/relationships/hyperlink" Target="https://jooinn.com/happy-kid.html" TargetMode="External"/></Relationships>
</file>

<file path=ppt/slides/_rels/slide75.xml.rels><?xml version="1.0" encoding="UTF-8" standalone="yes"?>
<Relationships xmlns="http://schemas.openxmlformats.org/package/2006/relationships"><Relationship Id="rId8" Type="http://schemas.openxmlformats.org/officeDocument/2006/relationships/hyperlink" Target="https://webstockreview.net/explore/sad-clipart-smiley/" TargetMode="External"/><Relationship Id="rId3" Type="http://schemas.openxmlformats.org/officeDocument/2006/relationships/image" Target="../media/image16.jpg"/><Relationship Id="rId7"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hyperlink" Target="http://www.istockphoto.com/illustrations/transformation" TargetMode="External"/><Relationship Id="rId5" Type="http://schemas.openxmlformats.org/officeDocument/2006/relationships/image" Target="../media/image57.jpeg"/><Relationship Id="rId10" Type="http://schemas.openxmlformats.org/officeDocument/2006/relationships/hyperlink" Target="https://clipartix.com/smiley-face-clipart-image-19467/" TargetMode="External"/><Relationship Id="rId4" Type="http://schemas.openxmlformats.org/officeDocument/2006/relationships/hyperlink" Target="https://www.myaspergerschild.com/2008/11/autism-schedules.html?spref=pi" TargetMode="External"/><Relationship Id="rId9" Type="http://schemas.openxmlformats.org/officeDocument/2006/relationships/image" Target="../media/image59.jpeg"/></Relationships>
</file>

<file path=ppt/slides/_rels/slide7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5.jpg"/><Relationship Id="rId3" Type="http://schemas.openxmlformats.org/officeDocument/2006/relationships/image" Target="../media/image64.png"/><Relationship Id="rId7" Type="http://schemas.openxmlformats.org/officeDocument/2006/relationships/hyperlink" Target="https://www.myaspergerschild.com/2008/11/autism-schedules.html?spref=pi" TargetMode="External"/><Relationship Id="rId12" Type="http://schemas.openxmlformats.org/officeDocument/2006/relationships/image" Target="../media/image24.png"/><Relationship Id="rId2" Type="http://schemas.openxmlformats.org/officeDocument/2006/relationships/notesSlide" Target="../notesSlides/notesSlide43.xml"/><Relationship Id="rId16" Type="http://schemas.openxmlformats.org/officeDocument/2006/relationships/hyperlink" Target="https://www.dreamstime.com/stock-images-mad-little-girl-image2168754" TargetMode="External"/><Relationship Id="rId1" Type="http://schemas.openxmlformats.org/officeDocument/2006/relationships/slideLayout" Target="../slideLayouts/slideLayout7.xml"/><Relationship Id="rId6" Type="http://schemas.openxmlformats.org/officeDocument/2006/relationships/image" Target="../media/image16.jpg"/><Relationship Id="rId11" Type="http://schemas.openxmlformats.org/officeDocument/2006/relationships/hyperlink" Target="https://www.healthline.com/health/parenting/effects-of-yelling-at-kids" TargetMode="External"/><Relationship Id="rId5" Type="http://schemas.openxmlformats.org/officeDocument/2006/relationships/hyperlink" Target="https://pixabay.com/en/emotions-smileys-feelings-faces-36365/" TargetMode="External"/><Relationship Id="rId15" Type="http://schemas.openxmlformats.org/officeDocument/2006/relationships/image" Target="../media/image21.jpg"/><Relationship Id="rId10" Type="http://schemas.openxmlformats.org/officeDocument/2006/relationships/image" Target="../media/image23.jpg"/><Relationship Id="rId4" Type="http://schemas.openxmlformats.org/officeDocument/2006/relationships/image" Target="../media/image19.png"/><Relationship Id="rId9" Type="http://schemas.openxmlformats.org/officeDocument/2006/relationships/hyperlink" Target="https://www.freeiconspng.com/img/25093" TargetMode="External"/><Relationship Id="rId14" Type="http://schemas.openxmlformats.org/officeDocument/2006/relationships/hyperlink" Target="https://www.rootsofaction.com/perfectionism-in-children/"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image" Target="../media/image67.png"/><Relationship Id="rId4" Type="http://schemas.openxmlformats.org/officeDocument/2006/relationships/hyperlink" Target="https://miquon.org/playing-stories/"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8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8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image" Target="../media/image71.png"/><Relationship Id="rId4" Type="http://schemas.openxmlformats.org/officeDocument/2006/relationships/image" Target="../media/image3.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image" Target="../media/image3.png"/></Relationships>
</file>

<file path=ppt/slides/_rels/slide8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9.xml"/><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3.png"/><Relationship Id="rId4" Type="http://schemas.openxmlformats.org/officeDocument/2006/relationships/image" Target="../media/image3.png"/></Relationships>
</file>

<file path=ppt/slides/_rels/slide9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7.png"/><Relationship Id="rId2" Type="http://schemas.openxmlformats.org/officeDocument/2006/relationships/notesSlide" Target="../notesSlides/notesSlide64.xml"/><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3.png"/><Relationship Id="rId4" Type="http://schemas.openxmlformats.org/officeDocument/2006/relationships/image" Target="../media/image3.png"/></Relationships>
</file>

<file path=ppt/slides/_rels/slide9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6.xml"/><Relationship Id="rId1" Type="http://schemas.openxmlformats.org/officeDocument/2006/relationships/slideLayout" Target="../slideLayouts/slideLayout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5139" y="635986"/>
            <a:ext cx="8793722" cy="1938992"/>
          </a:xfrm>
          <a:prstGeom prst="rect">
            <a:avLst/>
          </a:prstGeom>
          <a:noFill/>
        </p:spPr>
        <p:txBody>
          <a:bodyPr wrap="square" rtlCol="0">
            <a:spAutoFit/>
          </a:bodyPr>
          <a:lstStyle/>
          <a:p>
            <a:pPr algn="ctr"/>
            <a:r>
              <a:rPr lang="en-US" sz="6000" b="1" dirty="0">
                <a:latin typeface="+mj-lt"/>
                <a:cs typeface="Calibri"/>
              </a:rPr>
              <a:t>Sample Dual Language Instruction:  Part 3</a:t>
            </a:r>
            <a:endParaRPr lang="en-US" sz="6000" b="1" dirty="0">
              <a:latin typeface="Calibri"/>
              <a:cs typeface="Calibri"/>
            </a:endParaRPr>
          </a:p>
        </p:txBody>
      </p:sp>
      <p:sp>
        <p:nvSpPr>
          <p:cNvPr id="6" name="TextBox 5"/>
          <p:cNvSpPr txBox="1"/>
          <p:nvPr/>
        </p:nvSpPr>
        <p:spPr>
          <a:xfrm>
            <a:off x="0" y="4749845"/>
            <a:ext cx="9144000" cy="1200329"/>
          </a:xfrm>
          <a:prstGeom prst="rect">
            <a:avLst/>
          </a:prstGeom>
          <a:noFill/>
        </p:spPr>
        <p:txBody>
          <a:bodyPr wrap="square" rtlCol="0">
            <a:spAutoFit/>
          </a:bodyPr>
          <a:lstStyle/>
          <a:p>
            <a:pPr algn="ctr"/>
            <a:r>
              <a:rPr lang="en-US" sz="3600" b="1" dirty="0">
                <a:solidFill>
                  <a:srgbClr val="0130B2"/>
                </a:solidFill>
                <a:latin typeface="Calibri"/>
                <a:cs typeface="Calibri"/>
              </a:rPr>
              <a:t>June 11, 2026 – Lloyd Elementary</a:t>
            </a:r>
          </a:p>
          <a:p>
            <a:pPr algn="ctr"/>
            <a:r>
              <a:rPr lang="en-US" altLang="en-US" sz="3600" b="1" dirty="0">
                <a:solidFill>
                  <a:schemeClr val="accent3">
                    <a:lumMod val="50000"/>
                  </a:schemeClr>
                </a:solidFill>
                <a:latin typeface="Calibri"/>
                <a:cs typeface="Calibri"/>
              </a:rPr>
              <a:t>Karen Beeman</a:t>
            </a:r>
            <a:endParaRPr lang="en-US" altLang="en-US" sz="3600" b="1" dirty="0">
              <a:solidFill>
                <a:schemeClr val="accent3">
                  <a:lumMod val="50000"/>
                </a:schemeClr>
              </a:solidFill>
            </a:endParaRPr>
          </a:p>
        </p:txBody>
      </p:sp>
      <p:pic>
        <p:nvPicPr>
          <p:cNvPr id="4" name="Picture 3" descr="TeachingforBiliteracy_Gradient_Logo_FINAL.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8908" y="2937464"/>
            <a:ext cx="1337926" cy="1621494"/>
          </a:xfrm>
          <a:prstGeom prst="rect">
            <a:avLst/>
          </a:prstGeom>
        </p:spPr>
      </p:pic>
      <p:sp>
        <p:nvSpPr>
          <p:cNvPr id="2" name="TextBox 1">
            <a:extLst>
              <a:ext uri="{FF2B5EF4-FFF2-40B4-BE49-F238E27FC236}">
                <a16:creationId xmlns:a16="http://schemas.microsoft.com/office/drawing/2014/main" id="{ADBE15E5-0DDF-B7EE-379B-2D91E2FEF1B1}"/>
              </a:ext>
            </a:extLst>
          </p:cNvPr>
          <p:cNvSpPr txBox="1"/>
          <p:nvPr/>
        </p:nvSpPr>
        <p:spPr>
          <a:xfrm>
            <a:off x="0" y="2017768"/>
            <a:ext cx="9144000" cy="646331"/>
          </a:xfrm>
          <a:prstGeom prst="rect">
            <a:avLst/>
          </a:prstGeom>
          <a:noFill/>
        </p:spPr>
        <p:txBody>
          <a:bodyPr wrap="square" rtlCol="0">
            <a:spAutoFit/>
          </a:bodyPr>
          <a:lstStyle/>
          <a:p>
            <a:pPr algn="ctr"/>
            <a:endParaRPr lang="en-US" sz="3600" dirty="0"/>
          </a:p>
        </p:txBody>
      </p:sp>
    </p:spTree>
    <p:extLst>
      <p:ext uri="{BB962C8B-B14F-4D97-AF65-F5344CB8AC3E}">
        <p14:creationId xmlns:p14="http://schemas.microsoft.com/office/powerpoint/2010/main" val="1160092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D85B4F-1C35-1CA6-AA9C-E21EB5E081C3}"/>
              </a:ext>
            </a:extLst>
          </p:cNvPr>
          <p:cNvPicPr>
            <a:picLocks noChangeAspect="1"/>
          </p:cNvPicPr>
          <p:nvPr/>
        </p:nvPicPr>
        <p:blipFill>
          <a:blip r:embed="rId2"/>
          <a:stretch>
            <a:fillRect/>
          </a:stretch>
        </p:blipFill>
        <p:spPr>
          <a:xfrm>
            <a:off x="-721519" y="480061"/>
            <a:ext cx="10812731" cy="6023610"/>
          </a:xfrm>
          <a:prstGeom prst="rect">
            <a:avLst/>
          </a:prstGeom>
        </p:spPr>
      </p:pic>
      <p:sp>
        <p:nvSpPr>
          <p:cNvPr id="2" name="TextBox 1">
            <a:extLst>
              <a:ext uri="{FF2B5EF4-FFF2-40B4-BE49-F238E27FC236}">
                <a16:creationId xmlns:a16="http://schemas.microsoft.com/office/drawing/2014/main" id="{171DA52F-45A0-04B6-3A4D-31740DB84220}"/>
              </a:ext>
            </a:extLst>
          </p:cNvPr>
          <p:cNvSpPr txBox="1"/>
          <p:nvPr/>
        </p:nvSpPr>
        <p:spPr>
          <a:xfrm>
            <a:off x="5166360" y="811530"/>
            <a:ext cx="4127668" cy="461665"/>
          </a:xfrm>
          <a:prstGeom prst="rect">
            <a:avLst/>
          </a:prstGeom>
          <a:noFill/>
        </p:spPr>
        <p:txBody>
          <a:bodyPr wrap="none" rtlCol="0">
            <a:spAutoFit/>
          </a:bodyPr>
          <a:lstStyle/>
          <a:p>
            <a:r>
              <a:rPr lang="es-ES_tradnl" sz="2400" dirty="0">
                <a:highlight>
                  <a:srgbClr val="FFFF00"/>
                </a:highlight>
                <a:hlinkClick r:id="rId3"/>
              </a:rPr>
              <a:t>www.teachingforbiliteracy.com</a:t>
            </a:r>
            <a:r>
              <a:rPr lang="es-ES_tradnl" sz="2400" dirty="0">
                <a:highlight>
                  <a:srgbClr val="FFFF00"/>
                </a:highlight>
              </a:rPr>
              <a:t> </a:t>
            </a:r>
          </a:p>
        </p:txBody>
      </p:sp>
    </p:spTree>
    <p:extLst>
      <p:ext uri="{BB962C8B-B14F-4D97-AF65-F5344CB8AC3E}">
        <p14:creationId xmlns:p14="http://schemas.microsoft.com/office/powerpoint/2010/main" val="283701167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B289A9-A5FF-F040-8649-820ED51B0E59}"/>
              </a:ext>
            </a:extLst>
          </p:cNvPr>
          <p:cNvSpPr txBox="1"/>
          <p:nvPr/>
        </p:nvSpPr>
        <p:spPr>
          <a:xfrm>
            <a:off x="362309" y="759124"/>
            <a:ext cx="8419381" cy="4708981"/>
          </a:xfrm>
          <a:prstGeom prst="rect">
            <a:avLst/>
          </a:prstGeom>
          <a:noFill/>
        </p:spPr>
        <p:txBody>
          <a:bodyPr wrap="square" rtlCol="0">
            <a:spAutoFit/>
          </a:bodyPr>
          <a:lstStyle/>
          <a:p>
            <a:pPr algn="ctr"/>
            <a:r>
              <a:rPr lang="en-US" sz="6000" b="1" dirty="0"/>
              <a:t>The Bridge - Step 4: </a:t>
            </a:r>
          </a:p>
          <a:p>
            <a:pPr algn="ctr"/>
            <a:r>
              <a:rPr lang="en-US" sz="6000" b="1" dirty="0"/>
              <a:t>The Bridge for Transfer – Match the key words/phrases/sentences to the other language</a:t>
            </a:r>
          </a:p>
        </p:txBody>
      </p:sp>
    </p:spTree>
    <p:extLst>
      <p:ext uri="{BB962C8B-B14F-4D97-AF65-F5344CB8AC3E}">
        <p14:creationId xmlns:p14="http://schemas.microsoft.com/office/powerpoint/2010/main" val="12102539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C820A-01D1-87FC-C889-AD4C2DA9CD3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1CCF0A7-7EC7-9ECD-BDFC-646F0181CCCD}"/>
              </a:ext>
            </a:extLst>
          </p:cNvPr>
          <p:cNvSpPr txBox="1"/>
          <p:nvPr/>
        </p:nvSpPr>
        <p:spPr>
          <a:xfrm>
            <a:off x="1939666" y="388337"/>
            <a:ext cx="1797830" cy="646331"/>
          </a:xfrm>
          <a:prstGeom prst="rect">
            <a:avLst/>
          </a:prstGeom>
          <a:solidFill>
            <a:srgbClr val="FFFF00"/>
          </a:solidFill>
        </p:spPr>
        <p:txBody>
          <a:bodyPr wrap="square" rtlCol="0">
            <a:spAutoFit/>
          </a:bodyPr>
          <a:lstStyle/>
          <a:p>
            <a:pPr algn="ctr"/>
            <a:r>
              <a:rPr lang="en-US" sz="3600" dirty="0"/>
              <a:t>Step 4</a:t>
            </a:r>
          </a:p>
        </p:txBody>
      </p:sp>
      <p:pic>
        <p:nvPicPr>
          <p:cNvPr id="4" name="Picture 3">
            <a:extLst>
              <a:ext uri="{FF2B5EF4-FFF2-40B4-BE49-F238E27FC236}">
                <a16:creationId xmlns:a16="http://schemas.microsoft.com/office/drawing/2014/main" id="{D01EE90A-0F58-832B-AECA-62F399CC0C0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1009"/>
          <a:stretch/>
        </p:blipFill>
        <p:spPr>
          <a:xfrm>
            <a:off x="193084" y="1220374"/>
            <a:ext cx="5785886" cy="3918554"/>
          </a:xfrm>
          <a:prstGeom prst="rect">
            <a:avLst/>
          </a:prstGeom>
        </p:spPr>
      </p:pic>
    </p:spTree>
    <p:extLst>
      <p:ext uri="{BB962C8B-B14F-4D97-AF65-F5344CB8AC3E}">
        <p14:creationId xmlns:p14="http://schemas.microsoft.com/office/powerpoint/2010/main" val="17425207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4467AC-FFCC-40B3-2249-88C21183100B}"/>
              </a:ext>
            </a:extLst>
          </p:cNvPr>
          <p:cNvPicPr>
            <a:picLocks noChangeAspect="1"/>
          </p:cNvPicPr>
          <p:nvPr/>
        </p:nvPicPr>
        <p:blipFill>
          <a:blip r:embed="rId3"/>
          <a:stretch>
            <a:fillRect/>
          </a:stretch>
        </p:blipFill>
        <p:spPr>
          <a:xfrm>
            <a:off x="3322855" y="369277"/>
            <a:ext cx="5172389" cy="6119446"/>
          </a:xfrm>
          <a:prstGeom prst="rect">
            <a:avLst/>
          </a:prstGeom>
        </p:spPr>
      </p:pic>
      <p:sp>
        <p:nvSpPr>
          <p:cNvPr id="5" name="TextBox 4">
            <a:extLst>
              <a:ext uri="{FF2B5EF4-FFF2-40B4-BE49-F238E27FC236}">
                <a16:creationId xmlns:a16="http://schemas.microsoft.com/office/drawing/2014/main" id="{8D1DBEA8-9983-646C-B186-9D2B083943E6}"/>
              </a:ext>
            </a:extLst>
          </p:cNvPr>
          <p:cNvSpPr txBox="1"/>
          <p:nvPr/>
        </p:nvSpPr>
        <p:spPr>
          <a:xfrm>
            <a:off x="3448683" y="1095544"/>
            <a:ext cx="2566280" cy="1200329"/>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sp>
        <p:nvSpPr>
          <p:cNvPr id="6" name="TextBox 5">
            <a:extLst>
              <a:ext uri="{FF2B5EF4-FFF2-40B4-BE49-F238E27FC236}">
                <a16:creationId xmlns:a16="http://schemas.microsoft.com/office/drawing/2014/main" id="{754E68A0-20B5-1A38-51B4-386CE2F7CBBF}"/>
              </a:ext>
            </a:extLst>
          </p:cNvPr>
          <p:cNvSpPr txBox="1"/>
          <p:nvPr/>
        </p:nvSpPr>
        <p:spPr>
          <a:xfrm>
            <a:off x="3448683" y="2909326"/>
            <a:ext cx="2566280" cy="1200329"/>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pic>
        <p:nvPicPr>
          <p:cNvPr id="7" name="Picture 6">
            <a:extLst>
              <a:ext uri="{FF2B5EF4-FFF2-40B4-BE49-F238E27FC236}">
                <a16:creationId xmlns:a16="http://schemas.microsoft.com/office/drawing/2014/main" id="{9608F9B6-DF12-29C3-48E8-ECCACEA679FC}"/>
              </a:ext>
            </a:extLst>
          </p:cNvPr>
          <p:cNvPicPr>
            <a:picLocks noChangeAspect="1"/>
          </p:cNvPicPr>
          <p:nvPr/>
        </p:nvPicPr>
        <p:blipFill>
          <a:blip r:embed="rId4"/>
          <a:stretch>
            <a:fillRect/>
          </a:stretch>
        </p:blipFill>
        <p:spPr>
          <a:xfrm>
            <a:off x="0" y="-1"/>
            <a:ext cx="9144000" cy="329285"/>
          </a:xfrm>
          <a:prstGeom prst="rect">
            <a:avLst/>
          </a:prstGeom>
        </p:spPr>
      </p:pic>
      <p:pic>
        <p:nvPicPr>
          <p:cNvPr id="2" name="Picture 1">
            <a:extLst>
              <a:ext uri="{FF2B5EF4-FFF2-40B4-BE49-F238E27FC236}">
                <a16:creationId xmlns:a16="http://schemas.microsoft.com/office/drawing/2014/main" id="{8B1BB909-AB87-8904-FA1A-FEB7345089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61152" y="1135537"/>
            <a:ext cx="1851987" cy="1399088"/>
          </a:xfrm>
          <a:prstGeom prst="rect">
            <a:avLst/>
          </a:prstGeom>
        </p:spPr>
      </p:pic>
      <p:pic>
        <p:nvPicPr>
          <p:cNvPr id="10" name="Picture 9">
            <a:extLst>
              <a:ext uri="{FF2B5EF4-FFF2-40B4-BE49-F238E27FC236}">
                <a16:creationId xmlns:a16="http://schemas.microsoft.com/office/drawing/2014/main" id="{F517269F-7FEA-2C32-FACE-371EDF0416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8292" y="2809947"/>
            <a:ext cx="1687417" cy="1399088"/>
          </a:xfrm>
          <a:prstGeom prst="rect">
            <a:avLst/>
          </a:prstGeom>
        </p:spPr>
      </p:pic>
      <p:sp>
        <p:nvSpPr>
          <p:cNvPr id="3" name="TextBox 2">
            <a:extLst>
              <a:ext uri="{FF2B5EF4-FFF2-40B4-BE49-F238E27FC236}">
                <a16:creationId xmlns:a16="http://schemas.microsoft.com/office/drawing/2014/main" id="{4D6F4F14-9B0C-EF34-080C-E5D7929ABB65}"/>
              </a:ext>
            </a:extLst>
          </p:cNvPr>
          <p:cNvSpPr txBox="1"/>
          <p:nvPr/>
        </p:nvSpPr>
        <p:spPr>
          <a:xfrm>
            <a:off x="165243" y="216630"/>
            <a:ext cx="2819400" cy="1323439"/>
          </a:xfrm>
          <a:prstGeom prst="rect">
            <a:avLst/>
          </a:prstGeom>
          <a:noFill/>
        </p:spPr>
        <p:txBody>
          <a:bodyPr wrap="square">
            <a:spAutoFit/>
          </a:bodyPr>
          <a:lstStyle/>
          <a:p>
            <a:pPr algn="ctr"/>
            <a:r>
              <a:rPr lang="en-US" sz="4000" b="1" dirty="0"/>
              <a:t>The Bridge - Step 4: </a:t>
            </a:r>
          </a:p>
        </p:txBody>
      </p:sp>
      <p:sp>
        <p:nvSpPr>
          <p:cNvPr id="11" name="TextBox 10">
            <a:extLst>
              <a:ext uri="{FF2B5EF4-FFF2-40B4-BE49-F238E27FC236}">
                <a16:creationId xmlns:a16="http://schemas.microsoft.com/office/drawing/2014/main" id="{BAA77F61-B13D-447A-3EC5-55A0B52A2E1F}"/>
              </a:ext>
            </a:extLst>
          </p:cNvPr>
          <p:cNvSpPr txBox="1"/>
          <p:nvPr/>
        </p:nvSpPr>
        <p:spPr>
          <a:xfrm>
            <a:off x="3266861" y="4785413"/>
            <a:ext cx="2682854" cy="1200329"/>
          </a:xfrm>
          <a:prstGeom prst="rect">
            <a:avLst/>
          </a:prstGeom>
          <a:solidFill>
            <a:schemeClr val="accent3">
              <a:lumMod val="60000"/>
              <a:lumOff val="40000"/>
            </a:schemeClr>
          </a:solidFill>
        </p:spPr>
        <p:txBody>
          <a:bodyPr wrap="square">
            <a:spAutoFit/>
          </a:bodyPr>
          <a:lstStyle/>
          <a:p>
            <a:pPr>
              <a:defRPr/>
            </a:pPr>
            <a:r>
              <a:rPr lang="en-US" sz="2400" b="1" dirty="0"/>
              <a:t>Spanish Teacher or</a:t>
            </a:r>
          </a:p>
          <a:p>
            <a:pPr>
              <a:defRPr/>
            </a:pPr>
            <a:r>
              <a:rPr lang="en-US" sz="2400" b="1" dirty="0"/>
              <a:t>During Spanish Time</a:t>
            </a:r>
          </a:p>
        </p:txBody>
      </p:sp>
      <p:pic>
        <p:nvPicPr>
          <p:cNvPr id="12" name="Picture 11">
            <a:extLst>
              <a:ext uri="{FF2B5EF4-FFF2-40B4-BE49-F238E27FC236}">
                <a16:creationId xmlns:a16="http://schemas.microsoft.com/office/drawing/2014/main" id="{7B1C4C60-C05B-6345-447C-34A0CECC6C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04940" y="4772921"/>
            <a:ext cx="1804109" cy="1369121"/>
          </a:xfrm>
          <a:prstGeom prst="rect">
            <a:avLst/>
          </a:prstGeom>
        </p:spPr>
      </p:pic>
      <p:sp>
        <p:nvSpPr>
          <p:cNvPr id="4" name="TextBox 3">
            <a:extLst>
              <a:ext uri="{FF2B5EF4-FFF2-40B4-BE49-F238E27FC236}">
                <a16:creationId xmlns:a16="http://schemas.microsoft.com/office/drawing/2014/main" id="{C88413ED-7B89-DBB5-F255-685EF5DDBE52}"/>
              </a:ext>
            </a:extLst>
          </p:cNvPr>
          <p:cNvSpPr txBox="1"/>
          <p:nvPr/>
        </p:nvSpPr>
        <p:spPr>
          <a:xfrm>
            <a:off x="26926" y="1307755"/>
            <a:ext cx="3566567" cy="5509200"/>
          </a:xfrm>
          <a:prstGeom prst="rect">
            <a:avLst/>
          </a:prstGeom>
          <a:noFill/>
        </p:spPr>
        <p:txBody>
          <a:bodyPr wrap="square" rtlCol="0">
            <a:spAutoFit/>
          </a:bodyPr>
          <a:lstStyle/>
          <a:p>
            <a:pPr marL="285750" indent="-285750">
              <a:buFont typeface="Arial" panose="020B0604020202020204" pitchFamily="34" charset="0"/>
              <a:buChar char="•"/>
            </a:pPr>
            <a:r>
              <a:rPr lang="en-US" sz="3200" dirty="0"/>
              <a:t>Spanish terms added to SAME chart</a:t>
            </a:r>
          </a:p>
          <a:p>
            <a:pPr marL="285750" indent="-285750">
              <a:buFont typeface="Arial" panose="020B0604020202020204" pitchFamily="34" charset="0"/>
              <a:buChar char="•"/>
            </a:pPr>
            <a:r>
              <a:rPr lang="en-US" sz="3200" dirty="0"/>
              <a:t>Color coding is important</a:t>
            </a:r>
          </a:p>
          <a:p>
            <a:pPr marL="285750" indent="-285750">
              <a:buFont typeface="Arial" panose="020B0604020202020204" pitchFamily="34" charset="0"/>
              <a:buChar char="•"/>
            </a:pPr>
            <a:r>
              <a:rPr lang="en-US" sz="3200" dirty="0"/>
              <a:t>Students actively engaged</a:t>
            </a:r>
          </a:p>
          <a:p>
            <a:pPr marL="285750" indent="-285750">
              <a:buFont typeface="Arial" panose="020B0604020202020204" pitchFamily="34" charset="0"/>
              <a:buChar char="•"/>
            </a:pPr>
            <a:r>
              <a:rPr lang="en-US" sz="3200" dirty="0"/>
              <a:t>Teacher (or students) write the Spanish equivalent</a:t>
            </a:r>
          </a:p>
        </p:txBody>
      </p:sp>
      <p:sp>
        <p:nvSpPr>
          <p:cNvPr id="13" name="TextBox 12">
            <a:extLst>
              <a:ext uri="{FF2B5EF4-FFF2-40B4-BE49-F238E27FC236}">
                <a16:creationId xmlns:a16="http://schemas.microsoft.com/office/drawing/2014/main" id="{859AA8C0-9575-B03E-9996-E78790BF702E}"/>
              </a:ext>
            </a:extLst>
          </p:cNvPr>
          <p:cNvSpPr txBox="1"/>
          <p:nvPr/>
        </p:nvSpPr>
        <p:spPr>
          <a:xfrm>
            <a:off x="6140791" y="1152592"/>
            <a:ext cx="2566280" cy="1200329"/>
          </a:xfrm>
          <a:prstGeom prst="rect">
            <a:avLst/>
          </a:prstGeom>
          <a:solidFill>
            <a:schemeClr val="accent3">
              <a:lumMod val="60000"/>
              <a:lumOff val="40000"/>
            </a:schemeClr>
          </a:solidFill>
        </p:spPr>
        <p:txBody>
          <a:bodyPr wrap="square">
            <a:spAutoFit/>
          </a:bodyPr>
          <a:lstStyle/>
          <a:p>
            <a:pPr>
              <a:defRPr/>
            </a:pPr>
            <a:r>
              <a:rPr lang="en-US" sz="2400" b="1" dirty="0"/>
              <a:t>Spanish Teacher or</a:t>
            </a:r>
          </a:p>
          <a:p>
            <a:pPr>
              <a:defRPr/>
            </a:pPr>
            <a:r>
              <a:rPr lang="en-US" sz="2400" b="1" dirty="0"/>
              <a:t>During Spanish Time</a:t>
            </a:r>
          </a:p>
        </p:txBody>
      </p:sp>
      <p:pic>
        <p:nvPicPr>
          <p:cNvPr id="14" name="Picture 13">
            <a:extLst>
              <a:ext uri="{FF2B5EF4-FFF2-40B4-BE49-F238E27FC236}">
                <a16:creationId xmlns:a16="http://schemas.microsoft.com/office/drawing/2014/main" id="{BEC48E8D-EE5F-775C-5620-46364911537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1009"/>
          <a:stretch/>
        </p:blipFill>
        <p:spPr>
          <a:xfrm>
            <a:off x="6713523" y="1110646"/>
            <a:ext cx="1993548" cy="1350152"/>
          </a:xfrm>
          <a:prstGeom prst="rect">
            <a:avLst/>
          </a:prstGeom>
        </p:spPr>
      </p:pic>
    </p:spTree>
    <p:extLst>
      <p:ext uri="{BB962C8B-B14F-4D97-AF65-F5344CB8AC3E}">
        <p14:creationId xmlns:p14="http://schemas.microsoft.com/office/powerpoint/2010/main" val="125090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dissolve">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8DDEE-06CB-FE3D-CD91-42E9E070B7C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7365E19-C31B-1C4C-2242-824C75DF7A12}"/>
              </a:ext>
            </a:extLst>
          </p:cNvPr>
          <p:cNvPicPr>
            <a:picLocks noChangeAspect="1"/>
          </p:cNvPicPr>
          <p:nvPr/>
        </p:nvPicPr>
        <p:blipFill>
          <a:blip r:embed="rId3"/>
          <a:stretch>
            <a:fillRect/>
          </a:stretch>
        </p:blipFill>
        <p:spPr>
          <a:xfrm>
            <a:off x="0" y="295656"/>
            <a:ext cx="8672084" cy="6379464"/>
          </a:xfrm>
          <a:prstGeom prst="rect">
            <a:avLst/>
          </a:prstGeom>
        </p:spPr>
      </p:pic>
      <p:sp>
        <p:nvSpPr>
          <p:cNvPr id="2" name="Frame 1">
            <a:extLst>
              <a:ext uri="{FF2B5EF4-FFF2-40B4-BE49-F238E27FC236}">
                <a16:creationId xmlns:a16="http://schemas.microsoft.com/office/drawing/2014/main" id="{2062FEBB-04C1-53FA-431F-F5A10590B47C}"/>
              </a:ext>
            </a:extLst>
          </p:cNvPr>
          <p:cNvSpPr/>
          <p:nvPr/>
        </p:nvSpPr>
        <p:spPr>
          <a:xfrm>
            <a:off x="0" y="2661384"/>
            <a:ext cx="3200400" cy="4013735"/>
          </a:xfrm>
          <a:prstGeom prst="frame">
            <a:avLst>
              <a:gd name="adj1" fmla="val 6272"/>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21A896D2-6CA3-5FF0-8CE7-A58D140D83F7}"/>
              </a:ext>
            </a:extLst>
          </p:cNvPr>
          <p:cNvSpPr txBox="1"/>
          <p:nvPr/>
        </p:nvSpPr>
        <p:spPr>
          <a:xfrm>
            <a:off x="3478306" y="3136644"/>
            <a:ext cx="1797830" cy="646331"/>
          </a:xfrm>
          <a:prstGeom prst="rect">
            <a:avLst/>
          </a:prstGeom>
          <a:solidFill>
            <a:srgbClr val="FFFF00"/>
          </a:solidFill>
        </p:spPr>
        <p:txBody>
          <a:bodyPr wrap="square" rtlCol="0">
            <a:spAutoFit/>
          </a:bodyPr>
          <a:lstStyle/>
          <a:p>
            <a:pPr algn="ctr"/>
            <a:r>
              <a:rPr lang="en-US" sz="3600" dirty="0"/>
              <a:t>Step 4</a:t>
            </a:r>
          </a:p>
        </p:txBody>
      </p:sp>
    </p:spTree>
    <p:extLst>
      <p:ext uri="{BB962C8B-B14F-4D97-AF65-F5344CB8AC3E}">
        <p14:creationId xmlns:p14="http://schemas.microsoft.com/office/powerpoint/2010/main" val="29376023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01C8F-D5AA-C9B1-4CC4-635EF646022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C923D2C-FBAF-3A8D-8167-6327B3DA1D0A}"/>
              </a:ext>
            </a:extLst>
          </p:cNvPr>
          <p:cNvPicPr>
            <a:picLocks noChangeAspect="1"/>
          </p:cNvPicPr>
          <p:nvPr/>
        </p:nvPicPr>
        <p:blipFill>
          <a:blip r:embed="rId3"/>
          <a:stretch>
            <a:fillRect/>
          </a:stretch>
        </p:blipFill>
        <p:spPr>
          <a:xfrm>
            <a:off x="225308" y="334851"/>
            <a:ext cx="8693384" cy="6395133"/>
          </a:xfrm>
          <a:prstGeom prst="rect">
            <a:avLst/>
          </a:prstGeom>
        </p:spPr>
      </p:pic>
      <p:sp>
        <p:nvSpPr>
          <p:cNvPr id="2" name="Frame 1">
            <a:extLst>
              <a:ext uri="{FF2B5EF4-FFF2-40B4-BE49-F238E27FC236}">
                <a16:creationId xmlns:a16="http://schemas.microsoft.com/office/drawing/2014/main" id="{A75113EC-700A-66E2-1B03-C9853564E839}"/>
              </a:ext>
            </a:extLst>
          </p:cNvPr>
          <p:cNvSpPr/>
          <p:nvPr/>
        </p:nvSpPr>
        <p:spPr>
          <a:xfrm>
            <a:off x="225308" y="3898571"/>
            <a:ext cx="3103108" cy="2624578"/>
          </a:xfrm>
          <a:prstGeom prst="frame">
            <a:avLst>
              <a:gd name="adj1" fmla="val 6905"/>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63579560-C4A3-FC16-4897-C9C9BA71EAAB}"/>
              </a:ext>
            </a:extLst>
          </p:cNvPr>
          <p:cNvSpPr txBox="1"/>
          <p:nvPr/>
        </p:nvSpPr>
        <p:spPr>
          <a:xfrm>
            <a:off x="4655202" y="4768823"/>
            <a:ext cx="3971925" cy="1754326"/>
          </a:xfrm>
          <a:prstGeom prst="rect">
            <a:avLst/>
          </a:prstGeom>
          <a:solidFill>
            <a:srgbClr val="FFFF00"/>
          </a:solidFill>
        </p:spPr>
        <p:txBody>
          <a:bodyPr wrap="square" rtlCol="0">
            <a:spAutoFit/>
          </a:bodyPr>
          <a:lstStyle/>
          <a:p>
            <a:pPr algn="ctr"/>
            <a:r>
              <a:rPr lang="en-US" sz="3600" dirty="0"/>
              <a:t>How did our chart compare to the anticipated chart?</a:t>
            </a:r>
          </a:p>
        </p:txBody>
      </p:sp>
    </p:spTree>
    <p:extLst>
      <p:ext uri="{BB962C8B-B14F-4D97-AF65-F5344CB8AC3E}">
        <p14:creationId xmlns:p14="http://schemas.microsoft.com/office/powerpoint/2010/main" val="85424537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360D4D-B041-D21A-EE38-C198EF281853}"/>
              </a:ext>
            </a:extLst>
          </p:cNvPr>
          <p:cNvPicPr>
            <a:picLocks noChangeAspect="1"/>
          </p:cNvPicPr>
          <p:nvPr/>
        </p:nvPicPr>
        <p:blipFill>
          <a:blip r:embed="rId3"/>
          <a:stretch>
            <a:fillRect/>
          </a:stretch>
        </p:blipFill>
        <p:spPr>
          <a:xfrm>
            <a:off x="1020260" y="424719"/>
            <a:ext cx="7690806" cy="6351611"/>
          </a:xfrm>
          <a:prstGeom prst="rect">
            <a:avLst/>
          </a:prstGeom>
        </p:spPr>
      </p:pic>
      <p:sp>
        <p:nvSpPr>
          <p:cNvPr id="3" name="Rectangle 2">
            <a:extLst>
              <a:ext uri="{FF2B5EF4-FFF2-40B4-BE49-F238E27FC236}">
                <a16:creationId xmlns:a16="http://schemas.microsoft.com/office/drawing/2014/main" id="{60BDD4E6-3F20-23A5-FF3E-50BD1AFCA282}"/>
              </a:ext>
            </a:extLst>
          </p:cNvPr>
          <p:cNvSpPr/>
          <p:nvPr/>
        </p:nvSpPr>
        <p:spPr>
          <a:xfrm>
            <a:off x="2254916" y="1391019"/>
            <a:ext cx="4634168" cy="932599"/>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a:solidFill>
                  <a:srgbClr val="FF0000"/>
                </a:solidFill>
              </a:rPr>
              <a:t>Steps 3-4</a:t>
            </a:r>
          </a:p>
        </p:txBody>
      </p:sp>
      <p:sp>
        <p:nvSpPr>
          <p:cNvPr id="4" name="Rectangle 3">
            <a:extLst>
              <a:ext uri="{FF2B5EF4-FFF2-40B4-BE49-F238E27FC236}">
                <a16:creationId xmlns:a16="http://schemas.microsoft.com/office/drawing/2014/main" id="{83945342-98CE-885B-EF29-AEABD786E623}"/>
              </a:ext>
            </a:extLst>
          </p:cNvPr>
          <p:cNvSpPr/>
          <p:nvPr/>
        </p:nvSpPr>
        <p:spPr>
          <a:xfrm>
            <a:off x="2254916" y="2323618"/>
            <a:ext cx="4634168" cy="808350"/>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rgbClr val="FF0000"/>
                </a:solidFill>
              </a:rPr>
              <a:t>Continue with SS/SLA or Sci/SLA unit</a:t>
            </a:r>
          </a:p>
        </p:txBody>
      </p:sp>
      <p:sp>
        <p:nvSpPr>
          <p:cNvPr id="5" name="Rectangle 4">
            <a:extLst>
              <a:ext uri="{FF2B5EF4-FFF2-40B4-BE49-F238E27FC236}">
                <a16:creationId xmlns:a16="http://schemas.microsoft.com/office/drawing/2014/main" id="{FA24E1BB-90F9-4E18-1FBD-0668184D4763}"/>
              </a:ext>
            </a:extLst>
          </p:cNvPr>
          <p:cNvSpPr/>
          <p:nvPr/>
        </p:nvSpPr>
        <p:spPr>
          <a:xfrm>
            <a:off x="2259136" y="5101773"/>
            <a:ext cx="4629948" cy="908770"/>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4000" kern="1200" dirty="0">
                <a:ln w="9525" cap="rnd" cmpd="sng" algn="ctr">
                  <a:solidFill>
                    <a:srgbClr val="FF0000"/>
                  </a:solidFill>
                  <a:prstDash val="solid"/>
                  <a:bevel/>
                </a:ln>
                <a:solidFill>
                  <a:srgbClr val="FF0000"/>
                </a:solidFill>
                <a:effectLst/>
                <a:ea typeface="Times New Roman" panose="02020603050405020304" pitchFamily="18" charset="0"/>
                <a:cs typeface="Times New Roman" panose="02020603050405020304" pitchFamily="18" charset="0"/>
              </a:rPr>
              <a:t>Steps </a:t>
            </a:r>
            <a:r>
              <a:rPr lang="en-US" sz="4000" dirty="0">
                <a:ln w="9525" cap="rnd" cmpd="sng" algn="ctr">
                  <a:solidFill>
                    <a:srgbClr val="FF0000"/>
                  </a:solidFill>
                  <a:prstDash val="solid"/>
                  <a:bevel/>
                </a:ln>
                <a:solidFill>
                  <a:srgbClr val="FF0000"/>
                </a:solidFill>
                <a:ea typeface="Times New Roman" panose="02020603050405020304" pitchFamily="18" charset="0"/>
                <a:cs typeface="Times New Roman" panose="02020603050405020304" pitchFamily="18" charset="0"/>
              </a:rPr>
              <a:t>1-2</a:t>
            </a:r>
            <a:endParaRPr lang="en-US" sz="1200" dirty="0">
              <a:effectLs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3FA9A51E-F082-9724-B69F-CD8D52542F0B}"/>
              </a:ext>
            </a:extLst>
          </p:cNvPr>
          <p:cNvSpPr/>
          <p:nvPr/>
        </p:nvSpPr>
        <p:spPr>
          <a:xfrm>
            <a:off x="2254916" y="5997187"/>
            <a:ext cx="4629948" cy="670353"/>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2400" kern="1200" dirty="0">
                <a:solidFill>
                  <a:srgbClr val="FF0000"/>
                </a:solidFill>
                <a:effectLst/>
                <a:ea typeface="Times New Roman" panose="02020603050405020304" pitchFamily="18" charset="0"/>
                <a:cs typeface="Times New Roman" panose="02020603050405020304" pitchFamily="18" charset="0"/>
              </a:rPr>
              <a:t>Start new ELA/Universal Theme unit</a:t>
            </a:r>
            <a:endParaRPr lang="en-US" sz="1200" dirty="0">
              <a:effectLst/>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5784C4B-B405-54DB-AA3D-ECE7F187FC13}"/>
              </a:ext>
            </a:extLst>
          </p:cNvPr>
          <p:cNvPicPr>
            <a:picLocks noChangeAspect="1"/>
          </p:cNvPicPr>
          <p:nvPr/>
        </p:nvPicPr>
        <p:blipFill>
          <a:blip r:embed="rId4"/>
          <a:stretch>
            <a:fillRect/>
          </a:stretch>
        </p:blipFill>
        <p:spPr>
          <a:xfrm>
            <a:off x="0" y="-1"/>
            <a:ext cx="9144000" cy="329285"/>
          </a:xfrm>
          <a:prstGeom prst="rect">
            <a:avLst/>
          </a:prstGeom>
        </p:spPr>
      </p:pic>
      <p:sp>
        <p:nvSpPr>
          <p:cNvPr id="8" name="TextBox 7">
            <a:extLst>
              <a:ext uri="{FF2B5EF4-FFF2-40B4-BE49-F238E27FC236}">
                <a16:creationId xmlns:a16="http://schemas.microsoft.com/office/drawing/2014/main" id="{F51EA964-BA64-6472-8903-293820A28AAF}"/>
              </a:ext>
            </a:extLst>
          </p:cNvPr>
          <p:cNvSpPr txBox="1"/>
          <p:nvPr/>
        </p:nvSpPr>
        <p:spPr>
          <a:xfrm>
            <a:off x="56839" y="1391019"/>
            <a:ext cx="2198077" cy="1200329"/>
          </a:xfrm>
          <a:prstGeom prst="rect">
            <a:avLst/>
          </a:prstGeom>
          <a:solidFill>
            <a:schemeClr val="accent3">
              <a:lumMod val="60000"/>
              <a:lumOff val="40000"/>
            </a:schemeClr>
          </a:solidFill>
        </p:spPr>
        <p:txBody>
          <a:bodyPr wrap="square" rtlCol="0">
            <a:spAutoFit/>
          </a:bodyPr>
          <a:lstStyle/>
          <a:p>
            <a:r>
              <a:rPr lang="en-US" sz="3600" dirty="0"/>
              <a:t>The next day…</a:t>
            </a:r>
          </a:p>
        </p:txBody>
      </p:sp>
    </p:spTree>
    <p:extLst>
      <p:ext uri="{BB962C8B-B14F-4D97-AF65-F5344CB8AC3E}">
        <p14:creationId xmlns:p14="http://schemas.microsoft.com/office/powerpoint/2010/main" val="230746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13851-D94A-75D0-E7BA-28A29ACB67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18FE217-5A2A-AF08-E61B-C05AE6CE94BC}"/>
              </a:ext>
            </a:extLst>
          </p:cNvPr>
          <p:cNvPicPr>
            <a:picLocks noChangeAspect="1"/>
          </p:cNvPicPr>
          <p:nvPr/>
        </p:nvPicPr>
        <p:blipFill>
          <a:blip r:embed="rId3"/>
          <a:stretch>
            <a:fillRect/>
          </a:stretch>
        </p:blipFill>
        <p:spPr>
          <a:xfrm>
            <a:off x="292608" y="173315"/>
            <a:ext cx="8851392" cy="6511369"/>
          </a:xfrm>
          <a:prstGeom prst="rect">
            <a:avLst/>
          </a:prstGeom>
        </p:spPr>
      </p:pic>
      <p:sp>
        <p:nvSpPr>
          <p:cNvPr id="2" name="Frame 1">
            <a:extLst>
              <a:ext uri="{FF2B5EF4-FFF2-40B4-BE49-F238E27FC236}">
                <a16:creationId xmlns:a16="http://schemas.microsoft.com/office/drawing/2014/main" id="{3CD2A6A9-B01C-8A0A-DE93-850219D3A770}"/>
              </a:ext>
            </a:extLst>
          </p:cNvPr>
          <p:cNvSpPr/>
          <p:nvPr/>
        </p:nvSpPr>
        <p:spPr>
          <a:xfrm>
            <a:off x="292608" y="352089"/>
            <a:ext cx="3163824" cy="6140151"/>
          </a:xfrm>
          <a:prstGeom prst="frame">
            <a:avLst>
              <a:gd name="adj1" fmla="val 6905"/>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Left Arrow 4">
            <a:extLst>
              <a:ext uri="{FF2B5EF4-FFF2-40B4-BE49-F238E27FC236}">
                <a16:creationId xmlns:a16="http://schemas.microsoft.com/office/drawing/2014/main" id="{065334DC-DE8D-D161-7306-8C45AD0FFE29}"/>
              </a:ext>
            </a:extLst>
          </p:cNvPr>
          <p:cNvSpPr/>
          <p:nvPr/>
        </p:nvSpPr>
        <p:spPr>
          <a:xfrm>
            <a:off x="3693053" y="1878299"/>
            <a:ext cx="3837709" cy="3768436"/>
          </a:xfrm>
          <a:prstGeom prst="lef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b="1" dirty="0">
                <a:solidFill>
                  <a:schemeClr val="tx1"/>
                </a:solidFill>
              </a:rPr>
              <a:t>Steps 1-4</a:t>
            </a:r>
          </a:p>
        </p:txBody>
      </p:sp>
    </p:spTree>
    <p:extLst>
      <p:ext uri="{BB962C8B-B14F-4D97-AF65-F5344CB8AC3E}">
        <p14:creationId xmlns:p14="http://schemas.microsoft.com/office/powerpoint/2010/main" val="217200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B289A9-A5FF-F040-8649-820ED51B0E59}"/>
              </a:ext>
            </a:extLst>
          </p:cNvPr>
          <p:cNvSpPr txBox="1"/>
          <p:nvPr/>
        </p:nvSpPr>
        <p:spPr>
          <a:xfrm>
            <a:off x="362309" y="1725282"/>
            <a:ext cx="8419381" cy="2862322"/>
          </a:xfrm>
          <a:prstGeom prst="rect">
            <a:avLst/>
          </a:prstGeom>
          <a:noFill/>
        </p:spPr>
        <p:txBody>
          <a:bodyPr wrap="square" rtlCol="0">
            <a:spAutoFit/>
          </a:bodyPr>
          <a:lstStyle/>
          <a:p>
            <a:pPr algn="ctr"/>
            <a:r>
              <a:rPr lang="en-US" sz="6000" b="1" dirty="0"/>
              <a:t>The Bridge - Step 5: </a:t>
            </a:r>
          </a:p>
          <a:p>
            <a:pPr algn="ctr"/>
            <a:r>
              <a:rPr lang="en-US" sz="6000" b="1" dirty="0"/>
              <a:t>The Bridge for Contrastive Analysis</a:t>
            </a:r>
          </a:p>
        </p:txBody>
      </p:sp>
    </p:spTree>
    <p:extLst>
      <p:ext uri="{BB962C8B-B14F-4D97-AF65-F5344CB8AC3E}">
        <p14:creationId xmlns:p14="http://schemas.microsoft.com/office/powerpoint/2010/main" val="144034382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B6AEB-F916-5691-3021-E78F730264A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57DC59F-6A5A-A1B3-4768-13F58185789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1009"/>
          <a:stretch/>
        </p:blipFill>
        <p:spPr>
          <a:xfrm>
            <a:off x="-63752" y="1289116"/>
            <a:ext cx="5491474" cy="3719160"/>
          </a:xfrm>
          <a:prstGeom prst="rect">
            <a:avLst/>
          </a:prstGeom>
        </p:spPr>
      </p:pic>
      <p:pic>
        <p:nvPicPr>
          <p:cNvPr id="4" name="Picture 2" descr="Post-it Easel Pads Self-Stick Wall Pad">
            <a:extLst>
              <a:ext uri="{FF2B5EF4-FFF2-40B4-BE49-F238E27FC236}">
                <a16:creationId xmlns:a16="http://schemas.microsoft.com/office/drawing/2014/main" id="{194DB797-2627-6C34-8191-4E53A22FC9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974164"/>
            <a:ext cx="3928035" cy="39280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Marks-A-Lot MARKS A LOT Large Desk-Style Permanent Marker, Medium Chisel  Tip, Blue, Dozen - Walmart.com">
            <a:extLst>
              <a:ext uri="{FF2B5EF4-FFF2-40B4-BE49-F238E27FC236}">
                <a16:creationId xmlns:a16="http://schemas.microsoft.com/office/drawing/2014/main" id="{9CC7EEC9-809A-BFAE-E9D8-8ED88B7657FE}"/>
              </a:ext>
            </a:extLst>
          </p:cNvPr>
          <p:cNvPicPr>
            <a:picLocks noChangeAspect="1" noChangeArrowheads="1"/>
          </p:cNvPicPr>
          <p:nvPr/>
        </p:nvPicPr>
        <p:blipFill rotWithShape="1">
          <a:blip r:embed="rId5">
            <a:duotone>
              <a:schemeClr val="accent2">
                <a:shade val="45000"/>
                <a:satMod val="135000"/>
              </a:schemeClr>
              <a:prstClr val="white"/>
            </a:duotone>
            <a:extLst>
              <a:ext uri="{28A0092B-C50C-407E-A947-70E740481C1C}">
                <a14:useLocalDpi xmlns:a14="http://schemas.microsoft.com/office/drawing/2010/main" val="0"/>
              </a:ext>
            </a:extLst>
          </a:blip>
          <a:srcRect t="44467" b="44024"/>
          <a:stretch/>
        </p:blipFill>
        <p:spPr bwMode="auto">
          <a:xfrm rot="16200000">
            <a:off x="6996127" y="2391253"/>
            <a:ext cx="2697397" cy="310422"/>
          </a:xfrm>
          <a:prstGeom prst="rect">
            <a:avLst/>
          </a:prstGeom>
          <a:noFill/>
          <a:extLst>
            <a:ext uri="{909E8E84-426E-40DD-AFC4-6F175D3DCCD1}">
              <a14:hiddenFill xmlns:a14="http://schemas.microsoft.com/office/drawing/2010/main">
                <a:solidFill>
                  <a:srgbClr val="FFFFFF"/>
                </a:solidFill>
              </a14:hiddenFill>
            </a:ext>
          </a:extLst>
        </p:spPr>
      </p:pic>
      <p:sp>
        <p:nvSpPr>
          <p:cNvPr id="8" name="Donut 7">
            <a:extLst>
              <a:ext uri="{FF2B5EF4-FFF2-40B4-BE49-F238E27FC236}">
                <a16:creationId xmlns:a16="http://schemas.microsoft.com/office/drawing/2014/main" id="{326E6C51-5C98-D77B-EA11-5F7317F60E60}"/>
              </a:ext>
            </a:extLst>
          </p:cNvPr>
          <p:cNvSpPr/>
          <p:nvPr/>
        </p:nvSpPr>
        <p:spPr>
          <a:xfrm>
            <a:off x="-196760" y="1629961"/>
            <a:ext cx="5224485" cy="407329"/>
          </a:xfrm>
          <a:prstGeom prst="donut">
            <a:avLst>
              <a:gd name="adj" fmla="val 11266"/>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Donut 11">
            <a:extLst>
              <a:ext uri="{FF2B5EF4-FFF2-40B4-BE49-F238E27FC236}">
                <a16:creationId xmlns:a16="http://schemas.microsoft.com/office/drawing/2014/main" id="{16F1912F-389C-A03B-78F3-BF4880F52C26}"/>
              </a:ext>
            </a:extLst>
          </p:cNvPr>
          <p:cNvSpPr/>
          <p:nvPr/>
        </p:nvSpPr>
        <p:spPr>
          <a:xfrm>
            <a:off x="-93667" y="4312033"/>
            <a:ext cx="4322238" cy="488397"/>
          </a:xfrm>
          <a:prstGeom prst="donut">
            <a:avLst>
              <a:gd name="adj" fmla="val 12630"/>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3" name="Donut 12">
            <a:extLst>
              <a:ext uri="{FF2B5EF4-FFF2-40B4-BE49-F238E27FC236}">
                <a16:creationId xmlns:a16="http://schemas.microsoft.com/office/drawing/2014/main" id="{115A12D2-196A-7AE7-95A1-188887E4283D}"/>
              </a:ext>
            </a:extLst>
          </p:cNvPr>
          <p:cNvSpPr/>
          <p:nvPr/>
        </p:nvSpPr>
        <p:spPr>
          <a:xfrm>
            <a:off x="-220258" y="4550762"/>
            <a:ext cx="4792256" cy="649362"/>
          </a:xfrm>
          <a:prstGeom prst="donut">
            <a:avLst>
              <a:gd name="adj" fmla="val 12630"/>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Right Arrow 13">
            <a:extLst>
              <a:ext uri="{FF2B5EF4-FFF2-40B4-BE49-F238E27FC236}">
                <a16:creationId xmlns:a16="http://schemas.microsoft.com/office/drawing/2014/main" id="{E28BBD1C-1F6D-7092-810F-62C772E06068}"/>
              </a:ext>
            </a:extLst>
          </p:cNvPr>
          <p:cNvSpPr/>
          <p:nvPr/>
        </p:nvSpPr>
        <p:spPr>
          <a:xfrm rot="20010129">
            <a:off x="4095996" y="2972557"/>
            <a:ext cx="978408" cy="1401283"/>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9F59063-2D87-A46C-48D9-C52B795941E7}"/>
              </a:ext>
            </a:extLst>
          </p:cNvPr>
          <p:cNvSpPr txBox="1"/>
          <p:nvPr/>
        </p:nvSpPr>
        <p:spPr>
          <a:xfrm>
            <a:off x="5771151" y="5008276"/>
            <a:ext cx="1797830" cy="646331"/>
          </a:xfrm>
          <a:prstGeom prst="rect">
            <a:avLst/>
          </a:prstGeom>
          <a:solidFill>
            <a:srgbClr val="FFFF00"/>
          </a:solidFill>
        </p:spPr>
        <p:txBody>
          <a:bodyPr wrap="square" rtlCol="0">
            <a:spAutoFit/>
          </a:bodyPr>
          <a:lstStyle/>
          <a:p>
            <a:pPr algn="ctr"/>
            <a:r>
              <a:rPr lang="en-US" sz="3600" dirty="0"/>
              <a:t>Step 5</a:t>
            </a:r>
          </a:p>
        </p:txBody>
      </p:sp>
      <p:pic>
        <p:nvPicPr>
          <p:cNvPr id="17" name="Picture 16">
            <a:extLst>
              <a:ext uri="{FF2B5EF4-FFF2-40B4-BE49-F238E27FC236}">
                <a16:creationId xmlns:a16="http://schemas.microsoft.com/office/drawing/2014/main" id="{1A0460E3-5CCD-BEF1-6923-88FCE272E6AE}"/>
              </a:ext>
            </a:extLst>
          </p:cNvPr>
          <p:cNvPicPr>
            <a:picLocks noChangeAspect="1"/>
          </p:cNvPicPr>
          <p:nvPr/>
        </p:nvPicPr>
        <p:blipFill>
          <a:blip r:embed="rId6"/>
          <a:stretch>
            <a:fillRect/>
          </a:stretch>
        </p:blipFill>
        <p:spPr>
          <a:xfrm>
            <a:off x="5027725" y="3684449"/>
            <a:ext cx="3065776" cy="1091434"/>
          </a:xfrm>
          <a:prstGeom prst="rect">
            <a:avLst/>
          </a:prstGeom>
        </p:spPr>
      </p:pic>
      <p:sp>
        <p:nvSpPr>
          <p:cNvPr id="18" name="TextBox 17">
            <a:extLst>
              <a:ext uri="{FF2B5EF4-FFF2-40B4-BE49-F238E27FC236}">
                <a16:creationId xmlns:a16="http://schemas.microsoft.com/office/drawing/2014/main" id="{FFAE5B81-7FD6-326E-4E54-28D9D0EF4130}"/>
              </a:ext>
            </a:extLst>
          </p:cNvPr>
          <p:cNvSpPr txBox="1"/>
          <p:nvPr/>
        </p:nvSpPr>
        <p:spPr>
          <a:xfrm>
            <a:off x="5245540" y="2660950"/>
            <a:ext cx="1051222" cy="584775"/>
          </a:xfrm>
          <a:prstGeom prst="rect">
            <a:avLst/>
          </a:prstGeom>
          <a:noFill/>
        </p:spPr>
        <p:txBody>
          <a:bodyPr wrap="square" rtlCol="0">
            <a:spAutoFit/>
          </a:bodyPr>
          <a:lstStyle/>
          <a:p>
            <a:r>
              <a:rPr lang="en-US" sz="3200" dirty="0">
                <a:solidFill>
                  <a:srgbClr val="0432FF"/>
                </a:solidFill>
              </a:rPr>
              <a:t>the</a:t>
            </a:r>
          </a:p>
        </p:txBody>
      </p:sp>
      <p:sp>
        <p:nvSpPr>
          <p:cNvPr id="19" name="TextBox 18">
            <a:extLst>
              <a:ext uri="{FF2B5EF4-FFF2-40B4-BE49-F238E27FC236}">
                <a16:creationId xmlns:a16="http://schemas.microsoft.com/office/drawing/2014/main" id="{EA8F444B-98B5-A1C8-D9B4-F403DBB97F78}"/>
              </a:ext>
            </a:extLst>
          </p:cNvPr>
          <p:cNvSpPr txBox="1"/>
          <p:nvPr/>
        </p:nvSpPr>
        <p:spPr>
          <a:xfrm>
            <a:off x="6745789" y="1484351"/>
            <a:ext cx="1051222" cy="2062103"/>
          </a:xfrm>
          <a:prstGeom prst="rect">
            <a:avLst/>
          </a:prstGeom>
          <a:noFill/>
        </p:spPr>
        <p:txBody>
          <a:bodyPr wrap="square" rtlCol="0">
            <a:spAutoFit/>
          </a:bodyPr>
          <a:lstStyle/>
          <a:p>
            <a:r>
              <a:rPr lang="en-US" sz="3200" dirty="0">
                <a:solidFill>
                  <a:srgbClr val="00B050"/>
                </a:solidFill>
              </a:rPr>
              <a:t>El</a:t>
            </a:r>
          </a:p>
          <a:p>
            <a:r>
              <a:rPr lang="en-US" sz="3200" dirty="0">
                <a:solidFill>
                  <a:srgbClr val="00B050"/>
                </a:solidFill>
              </a:rPr>
              <a:t>La</a:t>
            </a:r>
          </a:p>
          <a:p>
            <a:r>
              <a:rPr lang="en-US" sz="3200" dirty="0">
                <a:solidFill>
                  <a:srgbClr val="00B050"/>
                </a:solidFill>
              </a:rPr>
              <a:t>Los</a:t>
            </a:r>
          </a:p>
          <a:p>
            <a:r>
              <a:rPr lang="en-US" sz="3200" dirty="0">
                <a:solidFill>
                  <a:srgbClr val="00B050"/>
                </a:solidFill>
              </a:rPr>
              <a:t>Las </a:t>
            </a:r>
          </a:p>
        </p:txBody>
      </p:sp>
    </p:spTree>
    <p:extLst>
      <p:ext uri="{BB962C8B-B14F-4D97-AF65-F5344CB8AC3E}">
        <p14:creationId xmlns:p14="http://schemas.microsoft.com/office/powerpoint/2010/main" val="2004616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3" grpId="0" animBg="1"/>
      <p:bldP spid="14" grpId="0" animBg="1"/>
      <p:bldP spid="18" grpId="0"/>
      <p:bldP spid="19"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4467AC-FFCC-40B3-2249-88C21183100B}"/>
              </a:ext>
            </a:extLst>
          </p:cNvPr>
          <p:cNvPicPr>
            <a:picLocks noChangeAspect="1"/>
          </p:cNvPicPr>
          <p:nvPr/>
        </p:nvPicPr>
        <p:blipFill>
          <a:blip r:embed="rId3"/>
          <a:stretch>
            <a:fillRect/>
          </a:stretch>
        </p:blipFill>
        <p:spPr>
          <a:xfrm>
            <a:off x="3322855" y="369277"/>
            <a:ext cx="5172389" cy="6119446"/>
          </a:xfrm>
          <a:prstGeom prst="rect">
            <a:avLst/>
          </a:prstGeom>
        </p:spPr>
      </p:pic>
      <p:sp>
        <p:nvSpPr>
          <p:cNvPr id="5" name="TextBox 4">
            <a:extLst>
              <a:ext uri="{FF2B5EF4-FFF2-40B4-BE49-F238E27FC236}">
                <a16:creationId xmlns:a16="http://schemas.microsoft.com/office/drawing/2014/main" id="{8D1DBEA8-9983-646C-B186-9D2B083943E6}"/>
              </a:ext>
            </a:extLst>
          </p:cNvPr>
          <p:cNvSpPr txBox="1"/>
          <p:nvPr/>
        </p:nvSpPr>
        <p:spPr>
          <a:xfrm>
            <a:off x="3448683" y="1095544"/>
            <a:ext cx="2566280" cy="1200329"/>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sp>
        <p:nvSpPr>
          <p:cNvPr id="6" name="TextBox 5">
            <a:extLst>
              <a:ext uri="{FF2B5EF4-FFF2-40B4-BE49-F238E27FC236}">
                <a16:creationId xmlns:a16="http://schemas.microsoft.com/office/drawing/2014/main" id="{754E68A0-20B5-1A38-51B4-386CE2F7CBBF}"/>
              </a:ext>
            </a:extLst>
          </p:cNvPr>
          <p:cNvSpPr txBox="1"/>
          <p:nvPr/>
        </p:nvSpPr>
        <p:spPr>
          <a:xfrm>
            <a:off x="3448683" y="2909326"/>
            <a:ext cx="2566280" cy="1200329"/>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pic>
        <p:nvPicPr>
          <p:cNvPr id="7" name="Picture 6">
            <a:extLst>
              <a:ext uri="{FF2B5EF4-FFF2-40B4-BE49-F238E27FC236}">
                <a16:creationId xmlns:a16="http://schemas.microsoft.com/office/drawing/2014/main" id="{9608F9B6-DF12-29C3-48E8-ECCACEA679FC}"/>
              </a:ext>
            </a:extLst>
          </p:cNvPr>
          <p:cNvPicPr>
            <a:picLocks noChangeAspect="1"/>
          </p:cNvPicPr>
          <p:nvPr/>
        </p:nvPicPr>
        <p:blipFill>
          <a:blip r:embed="rId4"/>
          <a:stretch>
            <a:fillRect/>
          </a:stretch>
        </p:blipFill>
        <p:spPr>
          <a:xfrm>
            <a:off x="0" y="-1"/>
            <a:ext cx="9144000" cy="329285"/>
          </a:xfrm>
          <a:prstGeom prst="rect">
            <a:avLst/>
          </a:prstGeom>
        </p:spPr>
      </p:pic>
      <p:pic>
        <p:nvPicPr>
          <p:cNvPr id="2" name="Picture 1">
            <a:extLst>
              <a:ext uri="{FF2B5EF4-FFF2-40B4-BE49-F238E27FC236}">
                <a16:creationId xmlns:a16="http://schemas.microsoft.com/office/drawing/2014/main" id="{8B1BB909-AB87-8904-FA1A-FEB7345089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61152" y="1135537"/>
            <a:ext cx="1851987" cy="1399088"/>
          </a:xfrm>
          <a:prstGeom prst="rect">
            <a:avLst/>
          </a:prstGeom>
        </p:spPr>
      </p:pic>
      <p:pic>
        <p:nvPicPr>
          <p:cNvPr id="10" name="Picture 9">
            <a:extLst>
              <a:ext uri="{FF2B5EF4-FFF2-40B4-BE49-F238E27FC236}">
                <a16:creationId xmlns:a16="http://schemas.microsoft.com/office/drawing/2014/main" id="{F517269F-7FEA-2C32-FACE-371EDF0416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8292" y="2809947"/>
            <a:ext cx="1687417" cy="1399088"/>
          </a:xfrm>
          <a:prstGeom prst="rect">
            <a:avLst/>
          </a:prstGeom>
        </p:spPr>
      </p:pic>
      <p:sp>
        <p:nvSpPr>
          <p:cNvPr id="3" name="TextBox 2">
            <a:extLst>
              <a:ext uri="{FF2B5EF4-FFF2-40B4-BE49-F238E27FC236}">
                <a16:creationId xmlns:a16="http://schemas.microsoft.com/office/drawing/2014/main" id="{4D6F4F14-9B0C-EF34-080C-E5D7929ABB65}"/>
              </a:ext>
            </a:extLst>
          </p:cNvPr>
          <p:cNvSpPr txBox="1"/>
          <p:nvPr/>
        </p:nvSpPr>
        <p:spPr>
          <a:xfrm>
            <a:off x="165243" y="216630"/>
            <a:ext cx="2819400" cy="1323439"/>
          </a:xfrm>
          <a:prstGeom prst="rect">
            <a:avLst/>
          </a:prstGeom>
          <a:noFill/>
        </p:spPr>
        <p:txBody>
          <a:bodyPr wrap="square">
            <a:spAutoFit/>
          </a:bodyPr>
          <a:lstStyle/>
          <a:p>
            <a:pPr algn="ctr"/>
            <a:r>
              <a:rPr lang="en-US" sz="4000" b="1" dirty="0"/>
              <a:t>The Bridge - Step 5: </a:t>
            </a:r>
          </a:p>
        </p:txBody>
      </p:sp>
      <p:sp>
        <p:nvSpPr>
          <p:cNvPr id="11" name="TextBox 10">
            <a:extLst>
              <a:ext uri="{FF2B5EF4-FFF2-40B4-BE49-F238E27FC236}">
                <a16:creationId xmlns:a16="http://schemas.microsoft.com/office/drawing/2014/main" id="{BAA77F61-B13D-447A-3EC5-55A0B52A2E1F}"/>
              </a:ext>
            </a:extLst>
          </p:cNvPr>
          <p:cNvSpPr txBox="1"/>
          <p:nvPr/>
        </p:nvSpPr>
        <p:spPr>
          <a:xfrm>
            <a:off x="3266861" y="4785413"/>
            <a:ext cx="2682854" cy="1200329"/>
          </a:xfrm>
          <a:prstGeom prst="rect">
            <a:avLst/>
          </a:prstGeom>
          <a:solidFill>
            <a:schemeClr val="accent3">
              <a:lumMod val="60000"/>
              <a:lumOff val="40000"/>
            </a:schemeClr>
          </a:solidFill>
        </p:spPr>
        <p:txBody>
          <a:bodyPr wrap="square">
            <a:spAutoFit/>
          </a:bodyPr>
          <a:lstStyle/>
          <a:p>
            <a:pPr>
              <a:defRPr/>
            </a:pPr>
            <a:r>
              <a:rPr lang="en-US" sz="2400" b="1" dirty="0"/>
              <a:t>Spanish Teacher or</a:t>
            </a:r>
          </a:p>
          <a:p>
            <a:pPr>
              <a:defRPr/>
            </a:pPr>
            <a:r>
              <a:rPr lang="en-US" sz="2400" b="1" dirty="0"/>
              <a:t>During Spanish Time</a:t>
            </a:r>
          </a:p>
        </p:txBody>
      </p:sp>
      <p:pic>
        <p:nvPicPr>
          <p:cNvPr id="12" name="Picture 11">
            <a:extLst>
              <a:ext uri="{FF2B5EF4-FFF2-40B4-BE49-F238E27FC236}">
                <a16:creationId xmlns:a16="http://schemas.microsoft.com/office/drawing/2014/main" id="{7B1C4C60-C05B-6345-447C-34A0CECC6C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04940" y="4772921"/>
            <a:ext cx="1804109" cy="1369121"/>
          </a:xfrm>
          <a:prstGeom prst="rect">
            <a:avLst/>
          </a:prstGeom>
        </p:spPr>
      </p:pic>
      <p:sp>
        <p:nvSpPr>
          <p:cNvPr id="13" name="TextBox 12">
            <a:extLst>
              <a:ext uri="{FF2B5EF4-FFF2-40B4-BE49-F238E27FC236}">
                <a16:creationId xmlns:a16="http://schemas.microsoft.com/office/drawing/2014/main" id="{859AA8C0-9575-B03E-9996-E78790BF702E}"/>
              </a:ext>
            </a:extLst>
          </p:cNvPr>
          <p:cNvSpPr txBox="1"/>
          <p:nvPr/>
        </p:nvSpPr>
        <p:spPr>
          <a:xfrm>
            <a:off x="6140791" y="1152592"/>
            <a:ext cx="2566280" cy="1200329"/>
          </a:xfrm>
          <a:prstGeom prst="rect">
            <a:avLst/>
          </a:prstGeom>
          <a:solidFill>
            <a:schemeClr val="accent3">
              <a:lumMod val="60000"/>
              <a:lumOff val="40000"/>
            </a:schemeClr>
          </a:solidFill>
        </p:spPr>
        <p:txBody>
          <a:bodyPr wrap="square">
            <a:spAutoFit/>
          </a:bodyPr>
          <a:lstStyle/>
          <a:p>
            <a:pPr>
              <a:defRPr/>
            </a:pPr>
            <a:r>
              <a:rPr lang="en-US" sz="2400" b="1" dirty="0"/>
              <a:t>Spanish Teacher or</a:t>
            </a:r>
          </a:p>
          <a:p>
            <a:pPr>
              <a:defRPr/>
            </a:pPr>
            <a:r>
              <a:rPr lang="en-US" sz="2400" b="1" dirty="0"/>
              <a:t>During Spanish Time</a:t>
            </a:r>
          </a:p>
        </p:txBody>
      </p:sp>
      <p:pic>
        <p:nvPicPr>
          <p:cNvPr id="14" name="Picture 13">
            <a:extLst>
              <a:ext uri="{FF2B5EF4-FFF2-40B4-BE49-F238E27FC236}">
                <a16:creationId xmlns:a16="http://schemas.microsoft.com/office/drawing/2014/main" id="{BEC48E8D-EE5F-775C-5620-46364911537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1009"/>
          <a:stretch/>
        </p:blipFill>
        <p:spPr>
          <a:xfrm>
            <a:off x="7072257" y="1124120"/>
            <a:ext cx="1993548" cy="1350152"/>
          </a:xfrm>
          <a:prstGeom prst="rect">
            <a:avLst/>
          </a:prstGeom>
        </p:spPr>
      </p:pic>
      <p:sp>
        <p:nvSpPr>
          <p:cNvPr id="9" name="TextBox 8">
            <a:extLst>
              <a:ext uri="{FF2B5EF4-FFF2-40B4-BE49-F238E27FC236}">
                <a16:creationId xmlns:a16="http://schemas.microsoft.com/office/drawing/2014/main" id="{2D5C01D4-C652-5CBA-5A8A-1580B82EF2F7}"/>
              </a:ext>
            </a:extLst>
          </p:cNvPr>
          <p:cNvSpPr txBox="1"/>
          <p:nvPr/>
        </p:nvSpPr>
        <p:spPr>
          <a:xfrm>
            <a:off x="55421" y="1383248"/>
            <a:ext cx="3221180" cy="5016758"/>
          </a:xfrm>
          <a:prstGeom prst="rect">
            <a:avLst/>
          </a:prstGeom>
          <a:noFill/>
        </p:spPr>
        <p:txBody>
          <a:bodyPr wrap="square" rtlCol="0">
            <a:spAutoFit/>
          </a:bodyPr>
          <a:lstStyle/>
          <a:p>
            <a:pPr marL="285750" indent="-285750">
              <a:buFont typeface="Arial" panose="020B0604020202020204" pitchFamily="34" charset="0"/>
              <a:buChar char="•"/>
            </a:pPr>
            <a:r>
              <a:rPr lang="en-US" sz="3200" dirty="0"/>
              <a:t>Where the second chart is created</a:t>
            </a:r>
          </a:p>
          <a:p>
            <a:pPr marL="285750" indent="-285750">
              <a:buFont typeface="Arial" panose="020B0604020202020204" pitchFamily="34" charset="0"/>
              <a:buChar char="•"/>
            </a:pPr>
            <a:r>
              <a:rPr lang="en-US" sz="3200" dirty="0"/>
              <a:t>Students actively engaged</a:t>
            </a:r>
          </a:p>
          <a:p>
            <a:pPr marL="285750" indent="-285750">
              <a:buFont typeface="Arial" panose="020B0604020202020204" pitchFamily="34" charset="0"/>
              <a:buChar char="•"/>
            </a:pPr>
            <a:r>
              <a:rPr lang="en-US" sz="3200" dirty="0"/>
              <a:t>Example of contrastive analysis focus comes from the transfer chart </a:t>
            </a:r>
          </a:p>
        </p:txBody>
      </p:sp>
      <p:sp>
        <p:nvSpPr>
          <p:cNvPr id="15" name="TextBox 14">
            <a:extLst>
              <a:ext uri="{FF2B5EF4-FFF2-40B4-BE49-F238E27FC236}">
                <a16:creationId xmlns:a16="http://schemas.microsoft.com/office/drawing/2014/main" id="{91864104-8B12-E4B0-D2A5-3C6A8E56083C}"/>
              </a:ext>
            </a:extLst>
          </p:cNvPr>
          <p:cNvSpPr txBox="1"/>
          <p:nvPr/>
        </p:nvSpPr>
        <p:spPr>
          <a:xfrm>
            <a:off x="6005709" y="2858379"/>
            <a:ext cx="2566279" cy="1200329"/>
          </a:xfrm>
          <a:prstGeom prst="rect">
            <a:avLst/>
          </a:prstGeom>
          <a:solidFill>
            <a:schemeClr val="accent3">
              <a:lumMod val="60000"/>
              <a:lumOff val="40000"/>
            </a:schemeClr>
          </a:solidFill>
        </p:spPr>
        <p:txBody>
          <a:bodyPr wrap="square">
            <a:spAutoFit/>
          </a:bodyPr>
          <a:lstStyle/>
          <a:p>
            <a:pPr>
              <a:defRPr/>
            </a:pPr>
            <a:r>
              <a:rPr lang="en-US" sz="2400" b="1" dirty="0"/>
              <a:t>Spanish Teacher or</a:t>
            </a:r>
          </a:p>
          <a:p>
            <a:pPr>
              <a:defRPr/>
            </a:pPr>
            <a:r>
              <a:rPr lang="en-US" sz="2400" b="1" dirty="0"/>
              <a:t>During Spanish Time</a:t>
            </a:r>
          </a:p>
        </p:txBody>
      </p:sp>
      <p:pic>
        <p:nvPicPr>
          <p:cNvPr id="16" name="Picture 15">
            <a:extLst>
              <a:ext uri="{FF2B5EF4-FFF2-40B4-BE49-F238E27FC236}">
                <a16:creationId xmlns:a16="http://schemas.microsoft.com/office/drawing/2014/main" id="{1C2B6A98-455F-26A4-3D85-833CF98EC2E9}"/>
              </a:ext>
            </a:extLst>
          </p:cNvPr>
          <p:cNvPicPr>
            <a:picLocks noChangeAspect="1"/>
          </p:cNvPicPr>
          <p:nvPr/>
        </p:nvPicPr>
        <p:blipFill>
          <a:blip r:embed="rId9"/>
          <a:stretch>
            <a:fillRect/>
          </a:stretch>
        </p:blipFill>
        <p:spPr>
          <a:xfrm>
            <a:off x="6713523" y="3121136"/>
            <a:ext cx="2352282" cy="837426"/>
          </a:xfrm>
          <a:prstGeom prst="rect">
            <a:avLst/>
          </a:prstGeom>
        </p:spPr>
      </p:pic>
    </p:spTree>
    <p:extLst>
      <p:ext uri="{BB962C8B-B14F-4D97-AF65-F5344CB8AC3E}">
        <p14:creationId xmlns:p14="http://schemas.microsoft.com/office/powerpoint/2010/main" val="182247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dissolv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D5415E-6538-BCB9-1581-136374BF00F0}"/>
              </a:ext>
            </a:extLst>
          </p:cNvPr>
          <p:cNvPicPr>
            <a:picLocks noChangeAspect="1"/>
          </p:cNvPicPr>
          <p:nvPr/>
        </p:nvPicPr>
        <p:blipFill>
          <a:blip r:embed="rId2"/>
          <a:stretch>
            <a:fillRect/>
          </a:stretch>
        </p:blipFill>
        <p:spPr>
          <a:xfrm>
            <a:off x="-281355" y="630706"/>
            <a:ext cx="10242501" cy="5596588"/>
          </a:xfrm>
          <a:prstGeom prst="rect">
            <a:avLst/>
          </a:prstGeom>
        </p:spPr>
      </p:pic>
    </p:spTree>
    <p:extLst>
      <p:ext uri="{BB962C8B-B14F-4D97-AF65-F5344CB8AC3E}">
        <p14:creationId xmlns:p14="http://schemas.microsoft.com/office/powerpoint/2010/main" val="12261373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51F7F-127B-3CCA-387E-31BD21213DF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8FD4C22-B613-5364-AB86-5502FFC2DBA7}"/>
              </a:ext>
            </a:extLst>
          </p:cNvPr>
          <p:cNvPicPr>
            <a:picLocks noChangeAspect="1"/>
          </p:cNvPicPr>
          <p:nvPr/>
        </p:nvPicPr>
        <p:blipFill>
          <a:blip r:embed="rId3"/>
          <a:stretch>
            <a:fillRect/>
          </a:stretch>
        </p:blipFill>
        <p:spPr>
          <a:xfrm>
            <a:off x="-1" y="240791"/>
            <a:ext cx="8839199" cy="6502399"/>
          </a:xfrm>
          <a:prstGeom prst="rect">
            <a:avLst/>
          </a:prstGeom>
        </p:spPr>
      </p:pic>
      <p:sp>
        <p:nvSpPr>
          <p:cNvPr id="2" name="Frame 1">
            <a:extLst>
              <a:ext uri="{FF2B5EF4-FFF2-40B4-BE49-F238E27FC236}">
                <a16:creationId xmlns:a16="http://schemas.microsoft.com/office/drawing/2014/main" id="{8CB026AA-CA35-8B55-7C31-38B0C70D2E4E}"/>
              </a:ext>
            </a:extLst>
          </p:cNvPr>
          <p:cNvSpPr/>
          <p:nvPr/>
        </p:nvSpPr>
        <p:spPr>
          <a:xfrm>
            <a:off x="5532386" y="240791"/>
            <a:ext cx="3611614" cy="6502399"/>
          </a:xfrm>
          <a:prstGeom prst="frame">
            <a:avLst>
              <a:gd name="adj1" fmla="val 7979"/>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116E5983-6B13-EA4D-F232-D1B3BAAED459}"/>
              </a:ext>
            </a:extLst>
          </p:cNvPr>
          <p:cNvSpPr txBox="1"/>
          <p:nvPr/>
        </p:nvSpPr>
        <p:spPr>
          <a:xfrm>
            <a:off x="3951551" y="1047432"/>
            <a:ext cx="1797830" cy="646331"/>
          </a:xfrm>
          <a:prstGeom prst="rect">
            <a:avLst/>
          </a:prstGeom>
          <a:solidFill>
            <a:srgbClr val="FFFF00"/>
          </a:solidFill>
        </p:spPr>
        <p:txBody>
          <a:bodyPr wrap="square" rtlCol="0">
            <a:spAutoFit/>
          </a:bodyPr>
          <a:lstStyle/>
          <a:p>
            <a:pPr algn="ctr"/>
            <a:r>
              <a:rPr lang="en-US" sz="3600" dirty="0"/>
              <a:t>Step 5</a:t>
            </a:r>
          </a:p>
        </p:txBody>
      </p:sp>
    </p:spTree>
    <p:extLst>
      <p:ext uri="{BB962C8B-B14F-4D97-AF65-F5344CB8AC3E}">
        <p14:creationId xmlns:p14="http://schemas.microsoft.com/office/powerpoint/2010/main" val="28035943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1DF81E4-7787-F944-E09C-06F17C91A7EB}"/>
              </a:ext>
            </a:extLst>
          </p:cNvPr>
          <p:cNvPicPr>
            <a:picLocks noChangeAspect="1"/>
          </p:cNvPicPr>
          <p:nvPr/>
        </p:nvPicPr>
        <p:blipFill>
          <a:blip r:embed="rId3"/>
          <a:stretch>
            <a:fillRect/>
          </a:stretch>
        </p:blipFill>
        <p:spPr>
          <a:xfrm>
            <a:off x="1020260" y="424719"/>
            <a:ext cx="7690806" cy="6351611"/>
          </a:xfrm>
          <a:prstGeom prst="rect">
            <a:avLst/>
          </a:prstGeom>
        </p:spPr>
      </p:pic>
      <p:sp>
        <p:nvSpPr>
          <p:cNvPr id="3" name="Rectangle 2">
            <a:extLst>
              <a:ext uri="{FF2B5EF4-FFF2-40B4-BE49-F238E27FC236}">
                <a16:creationId xmlns:a16="http://schemas.microsoft.com/office/drawing/2014/main" id="{60BDD4E6-3F20-23A5-FF3E-50BD1AFCA282}"/>
              </a:ext>
            </a:extLst>
          </p:cNvPr>
          <p:cNvSpPr/>
          <p:nvPr/>
        </p:nvSpPr>
        <p:spPr>
          <a:xfrm>
            <a:off x="2379550" y="1375015"/>
            <a:ext cx="4384900" cy="932600"/>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a:solidFill>
                  <a:srgbClr val="FF0000"/>
                </a:solidFill>
              </a:rPr>
              <a:t>Steps 3-5</a:t>
            </a:r>
          </a:p>
        </p:txBody>
      </p:sp>
      <p:sp>
        <p:nvSpPr>
          <p:cNvPr id="4" name="Rectangle 3">
            <a:extLst>
              <a:ext uri="{FF2B5EF4-FFF2-40B4-BE49-F238E27FC236}">
                <a16:creationId xmlns:a16="http://schemas.microsoft.com/office/drawing/2014/main" id="{83945342-98CE-885B-EF29-AEABD786E623}"/>
              </a:ext>
            </a:extLst>
          </p:cNvPr>
          <p:cNvSpPr/>
          <p:nvPr/>
        </p:nvSpPr>
        <p:spPr>
          <a:xfrm>
            <a:off x="2379551" y="2166099"/>
            <a:ext cx="4384899" cy="932600"/>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rgbClr val="FF0000"/>
                </a:solidFill>
              </a:rPr>
              <a:t>Continue with SS/SLA or Sci/SLA unit</a:t>
            </a:r>
          </a:p>
        </p:txBody>
      </p:sp>
      <p:sp>
        <p:nvSpPr>
          <p:cNvPr id="5" name="Rectangle 4">
            <a:extLst>
              <a:ext uri="{FF2B5EF4-FFF2-40B4-BE49-F238E27FC236}">
                <a16:creationId xmlns:a16="http://schemas.microsoft.com/office/drawing/2014/main" id="{FA24E1BB-90F9-4E18-1FBD-0668184D4763}"/>
              </a:ext>
            </a:extLst>
          </p:cNvPr>
          <p:cNvSpPr/>
          <p:nvPr/>
        </p:nvSpPr>
        <p:spPr>
          <a:xfrm>
            <a:off x="2347194" y="5138284"/>
            <a:ext cx="4384899" cy="932599"/>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4000" kern="1200" dirty="0">
                <a:ln w="9525" cap="rnd" cmpd="sng" algn="ctr">
                  <a:solidFill>
                    <a:srgbClr val="FF0000"/>
                  </a:solidFill>
                  <a:prstDash val="solid"/>
                  <a:bevel/>
                </a:ln>
                <a:solidFill>
                  <a:srgbClr val="FF0000"/>
                </a:solidFill>
                <a:effectLst/>
                <a:ea typeface="Times New Roman" panose="02020603050405020304" pitchFamily="18" charset="0"/>
                <a:cs typeface="Times New Roman" panose="02020603050405020304" pitchFamily="18" charset="0"/>
              </a:rPr>
              <a:t>Steps </a:t>
            </a:r>
            <a:r>
              <a:rPr lang="en-US" sz="4000" dirty="0">
                <a:ln w="9525" cap="rnd" cmpd="sng" algn="ctr">
                  <a:solidFill>
                    <a:srgbClr val="FF0000"/>
                  </a:solidFill>
                  <a:prstDash val="solid"/>
                  <a:bevel/>
                </a:ln>
                <a:solidFill>
                  <a:srgbClr val="FF0000"/>
                </a:solidFill>
                <a:ea typeface="Times New Roman" panose="02020603050405020304" pitchFamily="18" charset="0"/>
                <a:cs typeface="Times New Roman" panose="02020603050405020304" pitchFamily="18" charset="0"/>
              </a:rPr>
              <a:t>1-2</a:t>
            </a:r>
            <a:endParaRPr lang="en-US" sz="1200" dirty="0">
              <a:effectLs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3FA9A51E-F082-9724-B69F-CD8D52542F0B}"/>
              </a:ext>
            </a:extLst>
          </p:cNvPr>
          <p:cNvSpPr/>
          <p:nvPr/>
        </p:nvSpPr>
        <p:spPr>
          <a:xfrm>
            <a:off x="2383771" y="6070883"/>
            <a:ext cx="4384899" cy="670353"/>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2400" kern="1200" dirty="0">
                <a:solidFill>
                  <a:srgbClr val="FF0000"/>
                </a:solidFill>
                <a:effectLst/>
                <a:ea typeface="Times New Roman" panose="02020603050405020304" pitchFamily="18" charset="0"/>
                <a:cs typeface="Times New Roman" panose="02020603050405020304" pitchFamily="18" charset="0"/>
              </a:rPr>
              <a:t>Start new ELA/Universal Theme unit</a:t>
            </a:r>
            <a:endParaRPr lang="en-US" sz="1200" dirty="0">
              <a:effectLst/>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5784C4B-B405-54DB-AA3D-ECE7F187FC13}"/>
              </a:ext>
            </a:extLst>
          </p:cNvPr>
          <p:cNvPicPr>
            <a:picLocks noChangeAspect="1"/>
          </p:cNvPicPr>
          <p:nvPr/>
        </p:nvPicPr>
        <p:blipFill>
          <a:blip r:embed="rId4"/>
          <a:stretch>
            <a:fillRect/>
          </a:stretch>
        </p:blipFill>
        <p:spPr>
          <a:xfrm>
            <a:off x="0" y="-1"/>
            <a:ext cx="9144000" cy="329285"/>
          </a:xfrm>
          <a:prstGeom prst="rect">
            <a:avLst/>
          </a:prstGeom>
        </p:spPr>
      </p:pic>
      <p:sp>
        <p:nvSpPr>
          <p:cNvPr id="8" name="TextBox 7">
            <a:extLst>
              <a:ext uri="{FF2B5EF4-FFF2-40B4-BE49-F238E27FC236}">
                <a16:creationId xmlns:a16="http://schemas.microsoft.com/office/drawing/2014/main" id="{F51EA964-BA64-6472-8903-293820A28AAF}"/>
              </a:ext>
            </a:extLst>
          </p:cNvPr>
          <p:cNvSpPr txBox="1"/>
          <p:nvPr/>
        </p:nvSpPr>
        <p:spPr>
          <a:xfrm>
            <a:off x="181473" y="1707450"/>
            <a:ext cx="2198077" cy="1200329"/>
          </a:xfrm>
          <a:prstGeom prst="rect">
            <a:avLst/>
          </a:prstGeom>
          <a:solidFill>
            <a:schemeClr val="accent3">
              <a:lumMod val="60000"/>
              <a:lumOff val="40000"/>
            </a:schemeClr>
          </a:solidFill>
        </p:spPr>
        <p:txBody>
          <a:bodyPr wrap="square" rtlCol="0">
            <a:spAutoFit/>
          </a:bodyPr>
          <a:lstStyle/>
          <a:p>
            <a:r>
              <a:rPr lang="en-US" sz="3600" dirty="0"/>
              <a:t>The next day…</a:t>
            </a:r>
          </a:p>
        </p:txBody>
      </p:sp>
      <p:sp>
        <p:nvSpPr>
          <p:cNvPr id="11" name="Rectangle 10">
            <a:extLst>
              <a:ext uri="{FF2B5EF4-FFF2-40B4-BE49-F238E27FC236}">
                <a16:creationId xmlns:a16="http://schemas.microsoft.com/office/drawing/2014/main" id="{47462198-2ECA-1C1D-416F-30B0FE89A2A4}"/>
              </a:ext>
            </a:extLst>
          </p:cNvPr>
          <p:cNvSpPr/>
          <p:nvPr/>
        </p:nvSpPr>
        <p:spPr>
          <a:xfrm>
            <a:off x="2345084" y="5993636"/>
            <a:ext cx="4384899" cy="670353"/>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2400" kern="1200" dirty="0">
                <a:solidFill>
                  <a:srgbClr val="FF0000"/>
                </a:solidFill>
                <a:effectLst/>
                <a:ea typeface="Times New Roman" panose="02020603050405020304" pitchFamily="18" charset="0"/>
                <a:cs typeface="Times New Roman" panose="02020603050405020304" pitchFamily="18" charset="0"/>
              </a:rPr>
              <a:t>Start new ELA/Universal Theme unit</a:t>
            </a:r>
            <a:endParaRPr lang="en-US" sz="12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068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B289A9-A5FF-F040-8649-820ED51B0E59}"/>
              </a:ext>
            </a:extLst>
          </p:cNvPr>
          <p:cNvSpPr txBox="1"/>
          <p:nvPr/>
        </p:nvSpPr>
        <p:spPr>
          <a:xfrm>
            <a:off x="362309" y="759124"/>
            <a:ext cx="8419381" cy="2862322"/>
          </a:xfrm>
          <a:prstGeom prst="rect">
            <a:avLst/>
          </a:prstGeom>
          <a:noFill/>
        </p:spPr>
        <p:txBody>
          <a:bodyPr wrap="square" rtlCol="0">
            <a:spAutoFit/>
          </a:bodyPr>
          <a:lstStyle/>
          <a:p>
            <a:pPr algn="ctr"/>
            <a:r>
              <a:rPr lang="en-US" sz="6000" b="1" dirty="0"/>
              <a:t>The Bridge - Step 6: </a:t>
            </a:r>
          </a:p>
          <a:p>
            <a:pPr algn="ctr"/>
            <a:r>
              <a:rPr lang="en-US" sz="6000" b="1" dirty="0"/>
              <a:t> Continued Practice in the Other Program Language</a:t>
            </a:r>
          </a:p>
        </p:txBody>
      </p:sp>
    </p:spTree>
    <p:extLst>
      <p:ext uri="{BB962C8B-B14F-4D97-AF65-F5344CB8AC3E}">
        <p14:creationId xmlns:p14="http://schemas.microsoft.com/office/powerpoint/2010/main" val="235964614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5023E7-C964-5F70-DF7A-BF3F2BD3E00B}"/>
              </a:ext>
            </a:extLst>
          </p:cNvPr>
          <p:cNvSpPr txBox="1"/>
          <p:nvPr/>
        </p:nvSpPr>
        <p:spPr>
          <a:xfrm>
            <a:off x="4774232" y="751711"/>
            <a:ext cx="4180114" cy="4708981"/>
          </a:xfrm>
          <a:prstGeom prst="rect">
            <a:avLst/>
          </a:prstGeom>
          <a:noFill/>
        </p:spPr>
        <p:txBody>
          <a:bodyPr wrap="square" rtlCol="0">
            <a:spAutoFit/>
          </a:bodyPr>
          <a:lstStyle/>
          <a:p>
            <a:r>
              <a:rPr lang="es-ES_tradnl" sz="4400" dirty="0">
                <a:solidFill>
                  <a:srgbClr val="00B050"/>
                </a:solidFill>
              </a:rPr>
              <a:t>Elige la aventura:</a:t>
            </a:r>
          </a:p>
          <a:p>
            <a:r>
              <a:rPr lang="es-ES_tradnl" sz="3200" dirty="0">
                <a:solidFill>
                  <a:srgbClr val="00B050"/>
                </a:solidFill>
              </a:rPr>
              <a:t>Los estudiantes seleccionan los acontecimientos del cuento de un sombrero y luego deciden cómo se sentirá el personaje. Después actúan el cuento.</a:t>
            </a:r>
          </a:p>
        </p:txBody>
      </p:sp>
      <p:pic>
        <p:nvPicPr>
          <p:cNvPr id="6" name="Picture 5">
            <a:extLst>
              <a:ext uri="{FF2B5EF4-FFF2-40B4-BE49-F238E27FC236}">
                <a16:creationId xmlns:a16="http://schemas.microsoft.com/office/drawing/2014/main" id="{FFAB8DF4-5B31-2901-4733-F9BFDB80E52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72534" y="751711"/>
            <a:ext cx="4199466" cy="3149600"/>
          </a:xfrm>
          <a:prstGeom prst="rect">
            <a:avLst/>
          </a:prstGeom>
        </p:spPr>
      </p:pic>
      <p:pic>
        <p:nvPicPr>
          <p:cNvPr id="7" name="Picture 6">
            <a:extLst>
              <a:ext uri="{FF2B5EF4-FFF2-40B4-BE49-F238E27FC236}">
                <a16:creationId xmlns:a16="http://schemas.microsoft.com/office/drawing/2014/main" id="{1A3F1E4A-D43B-F909-0920-5D19AC7EA6B4}"/>
              </a:ext>
            </a:extLst>
          </p:cNvPr>
          <p:cNvPicPr>
            <a:picLocks noChangeAspect="1"/>
          </p:cNvPicPr>
          <p:nvPr/>
        </p:nvPicPr>
        <p:blipFill>
          <a:blip r:embed="rId5"/>
          <a:stretch>
            <a:fillRect/>
          </a:stretch>
        </p:blipFill>
        <p:spPr>
          <a:xfrm>
            <a:off x="1087294" y="4138929"/>
            <a:ext cx="3484706" cy="2123658"/>
          </a:xfrm>
          <a:prstGeom prst="rect">
            <a:avLst/>
          </a:prstGeom>
        </p:spPr>
      </p:pic>
      <p:sp>
        <p:nvSpPr>
          <p:cNvPr id="2" name="TextBox 1">
            <a:extLst>
              <a:ext uri="{FF2B5EF4-FFF2-40B4-BE49-F238E27FC236}">
                <a16:creationId xmlns:a16="http://schemas.microsoft.com/office/drawing/2014/main" id="{F7935F7B-376A-4A91-CB22-01B8EBBA9131}"/>
              </a:ext>
            </a:extLst>
          </p:cNvPr>
          <p:cNvSpPr txBox="1"/>
          <p:nvPr/>
        </p:nvSpPr>
        <p:spPr>
          <a:xfrm>
            <a:off x="4774232" y="5520993"/>
            <a:ext cx="3029644" cy="1015663"/>
          </a:xfrm>
          <a:prstGeom prst="rect">
            <a:avLst/>
          </a:prstGeom>
          <a:solidFill>
            <a:srgbClr val="FFFF00"/>
          </a:solidFill>
        </p:spPr>
        <p:txBody>
          <a:bodyPr wrap="square" rtlCol="0">
            <a:spAutoFit/>
          </a:bodyPr>
          <a:lstStyle/>
          <a:p>
            <a:pPr algn="ctr"/>
            <a:r>
              <a:rPr lang="en-US" sz="6000" dirty="0"/>
              <a:t>Step 6</a:t>
            </a:r>
          </a:p>
        </p:txBody>
      </p:sp>
    </p:spTree>
    <p:extLst>
      <p:ext uri="{BB962C8B-B14F-4D97-AF65-F5344CB8AC3E}">
        <p14:creationId xmlns:p14="http://schemas.microsoft.com/office/powerpoint/2010/main" val="105427179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4467AC-FFCC-40B3-2249-88C21183100B}"/>
              </a:ext>
            </a:extLst>
          </p:cNvPr>
          <p:cNvPicPr>
            <a:picLocks noChangeAspect="1"/>
          </p:cNvPicPr>
          <p:nvPr/>
        </p:nvPicPr>
        <p:blipFill>
          <a:blip r:embed="rId3"/>
          <a:stretch>
            <a:fillRect/>
          </a:stretch>
        </p:blipFill>
        <p:spPr>
          <a:xfrm>
            <a:off x="3322855" y="369277"/>
            <a:ext cx="5172389" cy="6119446"/>
          </a:xfrm>
          <a:prstGeom prst="rect">
            <a:avLst/>
          </a:prstGeom>
        </p:spPr>
      </p:pic>
      <p:sp>
        <p:nvSpPr>
          <p:cNvPr id="5" name="TextBox 4">
            <a:extLst>
              <a:ext uri="{FF2B5EF4-FFF2-40B4-BE49-F238E27FC236}">
                <a16:creationId xmlns:a16="http://schemas.microsoft.com/office/drawing/2014/main" id="{8D1DBEA8-9983-646C-B186-9D2B083943E6}"/>
              </a:ext>
            </a:extLst>
          </p:cNvPr>
          <p:cNvSpPr txBox="1"/>
          <p:nvPr/>
        </p:nvSpPr>
        <p:spPr>
          <a:xfrm>
            <a:off x="3448683" y="1095544"/>
            <a:ext cx="2566280" cy="1200329"/>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sp>
        <p:nvSpPr>
          <p:cNvPr id="6" name="TextBox 5">
            <a:extLst>
              <a:ext uri="{FF2B5EF4-FFF2-40B4-BE49-F238E27FC236}">
                <a16:creationId xmlns:a16="http://schemas.microsoft.com/office/drawing/2014/main" id="{754E68A0-20B5-1A38-51B4-386CE2F7CBBF}"/>
              </a:ext>
            </a:extLst>
          </p:cNvPr>
          <p:cNvSpPr txBox="1"/>
          <p:nvPr/>
        </p:nvSpPr>
        <p:spPr>
          <a:xfrm>
            <a:off x="3448683" y="2909326"/>
            <a:ext cx="2566280" cy="1200329"/>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pic>
        <p:nvPicPr>
          <p:cNvPr id="7" name="Picture 6">
            <a:extLst>
              <a:ext uri="{FF2B5EF4-FFF2-40B4-BE49-F238E27FC236}">
                <a16:creationId xmlns:a16="http://schemas.microsoft.com/office/drawing/2014/main" id="{9608F9B6-DF12-29C3-48E8-ECCACEA679FC}"/>
              </a:ext>
            </a:extLst>
          </p:cNvPr>
          <p:cNvPicPr>
            <a:picLocks noChangeAspect="1"/>
          </p:cNvPicPr>
          <p:nvPr/>
        </p:nvPicPr>
        <p:blipFill>
          <a:blip r:embed="rId4"/>
          <a:stretch>
            <a:fillRect/>
          </a:stretch>
        </p:blipFill>
        <p:spPr>
          <a:xfrm>
            <a:off x="0" y="-1"/>
            <a:ext cx="9144000" cy="329285"/>
          </a:xfrm>
          <a:prstGeom prst="rect">
            <a:avLst/>
          </a:prstGeom>
        </p:spPr>
      </p:pic>
      <p:pic>
        <p:nvPicPr>
          <p:cNvPr id="2" name="Picture 1">
            <a:extLst>
              <a:ext uri="{FF2B5EF4-FFF2-40B4-BE49-F238E27FC236}">
                <a16:creationId xmlns:a16="http://schemas.microsoft.com/office/drawing/2014/main" id="{8B1BB909-AB87-8904-FA1A-FEB7345089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61152" y="1135537"/>
            <a:ext cx="1851987" cy="1399088"/>
          </a:xfrm>
          <a:prstGeom prst="rect">
            <a:avLst/>
          </a:prstGeom>
        </p:spPr>
      </p:pic>
      <p:pic>
        <p:nvPicPr>
          <p:cNvPr id="10" name="Picture 9">
            <a:extLst>
              <a:ext uri="{FF2B5EF4-FFF2-40B4-BE49-F238E27FC236}">
                <a16:creationId xmlns:a16="http://schemas.microsoft.com/office/drawing/2014/main" id="{F517269F-7FEA-2C32-FACE-371EDF0416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8292" y="2809947"/>
            <a:ext cx="1687417" cy="1399088"/>
          </a:xfrm>
          <a:prstGeom prst="rect">
            <a:avLst/>
          </a:prstGeom>
        </p:spPr>
      </p:pic>
      <p:sp>
        <p:nvSpPr>
          <p:cNvPr id="3" name="TextBox 2">
            <a:extLst>
              <a:ext uri="{FF2B5EF4-FFF2-40B4-BE49-F238E27FC236}">
                <a16:creationId xmlns:a16="http://schemas.microsoft.com/office/drawing/2014/main" id="{4D6F4F14-9B0C-EF34-080C-E5D7929ABB65}"/>
              </a:ext>
            </a:extLst>
          </p:cNvPr>
          <p:cNvSpPr txBox="1"/>
          <p:nvPr/>
        </p:nvSpPr>
        <p:spPr>
          <a:xfrm>
            <a:off x="165243" y="216630"/>
            <a:ext cx="2819400" cy="1323439"/>
          </a:xfrm>
          <a:prstGeom prst="rect">
            <a:avLst/>
          </a:prstGeom>
          <a:noFill/>
        </p:spPr>
        <p:txBody>
          <a:bodyPr wrap="square">
            <a:spAutoFit/>
          </a:bodyPr>
          <a:lstStyle/>
          <a:p>
            <a:pPr algn="ctr"/>
            <a:r>
              <a:rPr lang="en-US" sz="4000" b="1" dirty="0"/>
              <a:t>The Bridge - Step 6: </a:t>
            </a:r>
          </a:p>
        </p:txBody>
      </p:sp>
      <p:sp>
        <p:nvSpPr>
          <p:cNvPr id="11" name="TextBox 10">
            <a:extLst>
              <a:ext uri="{FF2B5EF4-FFF2-40B4-BE49-F238E27FC236}">
                <a16:creationId xmlns:a16="http://schemas.microsoft.com/office/drawing/2014/main" id="{BAA77F61-B13D-447A-3EC5-55A0B52A2E1F}"/>
              </a:ext>
            </a:extLst>
          </p:cNvPr>
          <p:cNvSpPr txBox="1"/>
          <p:nvPr/>
        </p:nvSpPr>
        <p:spPr>
          <a:xfrm>
            <a:off x="3266861" y="4785413"/>
            <a:ext cx="2682854" cy="1200329"/>
          </a:xfrm>
          <a:prstGeom prst="rect">
            <a:avLst/>
          </a:prstGeom>
          <a:solidFill>
            <a:schemeClr val="accent3">
              <a:lumMod val="60000"/>
              <a:lumOff val="40000"/>
            </a:schemeClr>
          </a:solidFill>
        </p:spPr>
        <p:txBody>
          <a:bodyPr wrap="square">
            <a:spAutoFit/>
          </a:bodyPr>
          <a:lstStyle/>
          <a:p>
            <a:pPr>
              <a:defRPr/>
            </a:pPr>
            <a:r>
              <a:rPr lang="en-US" sz="2400" b="1" dirty="0"/>
              <a:t>Spanish Teacher or</a:t>
            </a:r>
          </a:p>
          <a:p>
            <a:pPr>
              <a:defRPr/>
            </a:pPr>
            <a:r>
              <a:rPr lang="en-US" sz="2400" b="1" dirty="0"/>
              <a:t>During Spanish Time</a:t>
            </a:r>
          </a:p>
        </p:txBody>
      </p:sp>
      <p:pic>
        <p:nvPicPr>
          <p:cNvPr id="12" name="Picture 11">
            <a:extLst>
              <a:ext uri="{FF2B5EF4-FFF2-40B4-BE49-F238E27FC236}">
                <a16:creationId xmlns:a16="http://schemas.microsoft.com/office/drawing/2014/main" id="{7B1C4C60-C05B-6345-447C-34A0CECC6C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04940" y="4772921"/>
            <a:ext cx="1804109" cy="1369121"/>
          </a:xfrm>
          <a:prstGeom prst="rect">
            <a:avLst/>
          </a:prstGeom>
        </p:spPr>
      </p:pic>
      <p:sp>
        <p:nvSpPr>
          <p:cNvPr id="13" name="TextBox 12">
            <a:extLst>
              <a:ext uri="{FF2B5EF4-FFF2-40B4-BE49-F238E27FC236}">
                <a16:creationId xmlns:a16="http://schemas.microsoft.com/office/drawing/2014/main" id="{859AA8C0-9575-B03E-9996-E78790BF702E}"/>
              </a:ext>
            </a:extLst>
          </p:cNvPr>
          <p:cNvSpPr txBox="1"/>
          <p:nvPr/>
        </p:nvSpPr>
        <p:spPr>
          <a:xfrm>
            <a:off x="6140791" y="1152592"/>
            <a:ext cx="2566280" cy="1200329"/>
          </a:xfrm>
          <a:prstGeom prst="rect">
            <a:avLst/>
          </a:prstGeom>
          <a:solidFill>
            <a:schemeClr val="accent3">
              <a:lumMod val="60000"/>
              <a:lumOff val="40000"/>
            </a:schemeClr>
          </a:solidFill>
        </p:spPr>
        <p:txBody>
          <a:bodyPr wrap="square">
            <a:spAutoFit/>
          </a:bodyPr>
          <a:lstStyle/>
          <a:p>
            <a:pPr>
              <a:defRPr/>
            </a:pPr>
            <a:r>
              <a:rPr lang="en-US" sz="2400" b="1" dirty="0"/>
              <a:t>Spanish Teacher or</a:t>
            </a:r>
          </a:p>
          <a:p>
            <a:pPr>
              <a:defRPr/>
            </a:pPr>
            <a:r>
              <a:rPr lang="en-US" sz="2400" b="1" dirty="0"/>
              <a:t>During Spanish Time</a:t>
            </a:r>
          </a:p>
        </p:txBody>
      </p:sp>
      <p:pic>
        <p:nvPicPr>
          <p:cNvPr id="14" name="Picture 13">
            <a:extLst>
              <a:ext uri="{FF2B5EF4-FFF2-40B4-BE49-F238E27FC236}">
                <a16:creationId xmlns:a16="http://schemas.microsoft.com/office/drawing/2014/main" id="{BEC48E8D-EE5F-775C-5620-46364911537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1009"/>
          <a:stretch/>
        </p:blipFill>
        <p:spPr>
          <a:xfrm>
            <a:off x="7072257" y="1124120"/>
            <a:ext cx="1993548" cy="1350152"/>
          </a:xfrm>
          <a:prstGeom prst="rect">
            <a:avLst/>
          </a:prstGeom>
        </p:spPr>
      </p:pic>
      <p:sp>
        <p:nvSpPr>
          <p:cNvPr id="15" name="TextBox 14">
            <a:extLst>
              <a:ext uri="{FF2B5EF4-FFF2-40B4-BE49-F238E27FC236}">
                <a16:creationId xmlns:a16="http://schemas.microsoft.com/office/drawing/2014/main" id="{91864104-8B12-E4B0-D2A5-3C6A8E56083C}"/>
              </a:ext>
            </a:extLst>
          </p:cNvPr>
          <p:cNvSpPr txBox="1"/>
          <p:nvPr/>
        </p:nvSpPr>
        <p:spPr>
          <a:xfrm>
            <a:off x="6005709" y="2858379"/>
            <a:ext cx="2566279" cy="1200329"/>
          </a:xfrm>
          <a:prstGeom prst="rect">
            <a:avLst/>
          </a:prstGeom>
          <a:solidFill>
            <a:schemeClr val="accent3">
              <a:lumMod val="60000"/>
              <a:lumOff val="40000"/>
            </a:schemeClr>
          </a:solidFill>
        </p:spPr>
        <p:txBody>
          <a:bodyPr wrap="square">
            <a:spAutoFit/>
          </a:bodyPr>
          <a:lstStyle/>
          <a:p>
            <a:pPr>
              <a:defRPr/>
            </a:pPr>
            <a:r>
              <a:rPr lang="en-US" sz="2400" b="1" dirty="0"/>
              <a:t>Spanish Teacher or</a:t>
            </a:r>
          </a:p>
          <a:p>
            <a:pPr>
              <a:defRPr/>
            </a:pPr>
            <a:r>
              <a:rPr lang="en-US" sz="2400" b="1" dirty="0"/>
              <a:t>During Spanish Time</a:t>
            </a:r>
          </a:p>
        </p:txBody>
      </p:sp>
      <p:pic>
        <p:nvPicPr>
          <p:cNvPr id="16" name="Picture 15">
            <a:extLst>
              <a:ext uri="{FF2B5EF4-FFF2-40B4-BE49-F238E27FC236}">
                <a16:creationId xmlns:a16="http://schemas.microsoft.com/office/drawing/2014/main" id="{1C2B6A98-455F-26A4-3D85-833CF98EC2E9}"/>
              </a:ext>
            </a:extLst>
          </p:cNvPr>
          <p:cNvPicPr>
            <a:picLocks noChangeAspect="1"/>
          </p:cNvPicPr>
          <p:nvPr/>
        </p:nvPicPr>
        <p:blipFill>
          <a:blip r:embed="rId9"/>
          <a:stretch>
            <a:fillRect/>
          </a:stretch>
        </p:blipFill>
        <p:spPr>
          <a:xfrm>
            <a:off x="6713523" y="3121136"/>
            <a:ext cx="2352282" cy="837426"/>
          </a:xfrm>
          <a:prstGeom prst="rect">
            <a:avLst/>
          </a:prstGeom>
        </p:spPr>
      </p:pic>
      <p:sp>
        <p:nvSpPr>
          <p:cNvPr id="4" name="TextBox 3">
            <a:extLst>
              <a:ext uri="{FF2B5EF4-FFF2-40B4-BE49-F238E27FC236}">
                <a16:creationId xmlns:a16="http://schemas.microsoft.com/office/drawing/2014/main" id="{295CA031-AC7B-D8E4-E7E7-3DEF9FC43F77}"/>
              </a:ext>
            </a:extLst>
          </p:cNvPr>
          <p:cNvSpPr txBox="1"/>
          <p:nvPr/>
        </p:nvSpPr>
        <p:spPr>
          <a:xfrm>
            <a:off x="55421" y="1573748"/>
            <a:ext cx="3001592" cy="5016758"/>
          </a:xfrm>
          <a:prstGeom prst="rect">
            <a:avLst/>
          </a:prstGeom>
          <a:noFill/>
        </p:spPr>
        <p:txBody>
          <a:bodyPr wrap="square" rtlCol="0">
            <a:spAutoFit/>
          </a:bodyPr>
          <a:lstStyle/>
          <a:p>
            <a:pPr marL="285750" indent="-285750">
              <a:buFont typeface="Arial" panose="020B0604020202020204" pitchFamily="34" charset="0"/>
              <a:buChar char="•"/>
            </a:pPr>
            <a:r>
              <a:rPr lang="en-US" sz="3200" dirty="0"/>
              <a:t>Students need time to use the language in a new experience</a:t>
            </a:r>
          </a:p>
          <a:p>
            <a:pPr marL="285750" indent="-285750">
              <a:buFont typeface="Arial" panose="020B0604020202020204" pitchFamily="34" charset="0"/>
              <a:buChar char="•"/>
            </a:pPr>
            <a:r>
              <a:rPr lang="en-US" sz="3200" dirty="0"/>
              <a:t>Includes Listening, Speaking, Reading, and Writing</a:t>
            </a:r>
          </a:p>
        </p:txBody>
      </p:sp>
      <p:sp>
        <p:nvSpPr>
          <p:cNvPr id="17" name="TextBox 16">
            <a:extLst>
              <a:ext uri="{FF2B5EF4-FFF2-40B4-BE49-F238E27FC236}">
                <a16:creationId xmlns:a16="http://schemas.microsoft.com/office/drawing/2014/main" id="{CE9C8ECF-FC0B-6AB2-0E76-0E55E579D227}"/>
              </a:ext>
            </a:extLst>
          </p:cNvPr>
          <p:cNvSpPr txBox="1"/>
          <p:nvPr/>
        </p:nvSpPr>
        <p:spPr>
          <a:xfrm>
            <a:off x="6005709" y="4564049"/>
            <a:ext cx="2566279" cy="1200329"/>
          </a:xfrm>
          <a:prstGeom prst="rect">
            <a:avLst/>
          </a:prstGeom>
          <a:solidFill>
            <a:schemeClr val="accent3">
              <a:lumMod val="60000"/>
              <a:lumOff val="40000"/>
            </a:schemeClr>
          </a:solidFill>
        </p:spPr>
        <p:txBody>
          <a:bodyPr wrap="square">
            <a:spAutoFit/>
          </a:bodyPr>
          <a:lstStyle/>
          <a:p>
            <a:pPr>
              <a:defRPr/>
            </a:pPr>
            <a:r>
              <a:rPr lang="en-US" sz="2400" b="1" dirty="0"/>
              <a:t>Spanish Teacher or</a:t>
            </a:r>
          </a:p>
          <a:p>
            <a:pPr>
              <a:defRPr/>
            </a:pPr>
            <a:r>
              <a:rPr lang="en-US" sz="2400" b="1" dirty="0"/>
              <a:t>During Spanish Time</a:t>
            </a:r>
          </a:p>
        </p:txBody>
      </p:sp>
      <p:pic>
        <p:nvPicPr>
          <p:cNvPr id="18" name="Picture 17">
            <a:extLst>
              <a:ext uri="{FF2B5EF4-FFF2-40B4-BE49-F238E27FC236}">
                <a16:creationId xmlns:a16="http://schemas.microsoft.com/office/drawing/2014/main" id="{542FB2D5-51F4-DB56-66EE-9BAEBD4AB806}"/>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6976521" y="4663069"/>
            <a:ext cx="1308218" cy="981163"/>
          </a:xfrm>
          <a:prstGeom prst="rect">
            <a:avLst/>
          </a:prstGeom>
        </p:spPr>
      </p:pic>
      <p:pic>
        <p:nvPicPr>
          <p:cNvPr id="19" name="Picture 18">
            <a:extLst>
              <a:ext uri="{FF2B5EF4-FFF2-40B4-BE49-F238E27FC236}">
                <a16:creationId xmlns:a16="http://schemas.microsoft.com/office/drawing/2014/main" id="{0DA80850-9E72-964D-AC4C-913329BADBF0}"/>
              </a:ext>
            </a:extLst>
          </p:cNvPr>
          <p:cNvPicPr>
            <a:picLocks noChangeAspect="1"/>
          </p:cNvPicPr>
          <p:nvPr/>
        </p:nvPicPr>
        <p:blipFill>
          <a:blip r:embed="rId12"/>
          <a:stretch>
            <a:fillRect/>
          </a:stretch>
        </p:blipFill>
        <p:spPr>
          <a:xfrm>
            <a:off x="7612759" y="5614597"/>
            <a:ext cx="1340559" cy="816967"/>
          </a:xfrm>
          <a:prstGeom prst="rect">
            <a:avLst/>
          </a:prstGeom>
        </p:spPr>
      </p:pic>
    </p:spTree>
    <p:extLst>
      <p:ext uri="{BB962C8B-B14F-4D97-AF65-F5344CB8AC3E}">
        <p14:creationId xmlns:p14="http://schemas.microsoft.com/office/powerpoint/2010/main" val="83330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dissolve">
                                      <p:cBhvr>
                                        <p:cTn id="21" dur="500"/>
                                        <p:tgtEl>
                                          <p:spTgt spid="18"/>
                                        </p:tgtEl>
                                      </p:cBhvr>
                                    </p:animEffect>
                                  </p:childTnLst>
                                </p:cTn>
                              </p:par>
                              <p:par>
                                <p:cTn id="22" presetID="9"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dissolve">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A959D-7BB6-7E0B-9FCA-305BC08B1FC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AC9BAB3-507F-2C75-68EF-B34295059A79}"/>
              </a:ext>
            </a:extLst>
          </p:cNvPr>
          <p:cNvPicPr>
            <a:picLocks noChangeAspect="1"/>
          </p:cNvPicPr>
          <p:nvPr/>
        </p:nvPicPr>
        <p:blipFill>
          <a:blip r:embed="rId3"/>
          <a:stretch>
            <a:fillRect/>
          </a:stretch>
        </p:blipFill>
        <p:spPr>
          <a:xfrm>
            <a:off x="0" y="258284"/>
            <a:ext cx="8971488" cy="6599715"/>
          </a:xfrm>
          <a:prstGeom prst="rect">
            <a:avLst/>
          </a:prstGeom>
        </p:spPr>
      </p:pic>
      <p:sp>
        <p:nvSpPr>
          <p:cNvPr id="2" name="Frame 1">
            <a:extLst>
              <a:ext uri="{FF2B5EF4-FFF2-40B4-BE49-F238E27FC236}">
                <a16:creationId xmlns:a16="http://schemas.microsoft.com/office/drawing/2014/main" id="{A1D1D276-D2DD-1E47-8737-EC94EA43DCFD}"/>
              </a:ext>
            </a:extLst>
          </p:cNvPr>
          <p:cNvSpPr/>
          <p:nvPr/>
        </p:nvSpPr>
        <p:spPr>
          <a:xfrm>
            <a:off x="2779776" y="322293"/>
            <a:ext cx="3401568" cy="6535707"/>
          </a:xfrm>
          <a:prstGeom prst="frame">
            <a:avLst>
              <a:gd name="adj1" fmla="val 7618"/>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D150825B-5045-8668-850F-A980A8596E85}"/>
              </a:ext>
            </a:extLst>
          </p:cNvPr>
          <p:cNvSpPr txBox="1"/>
          <p:nvPr/>
        </p:nvSpPr>
        <p:spPr>
          <a:xfrm>
            <a:off x="5404810" y="322293"/>
            <a:ext cx="1797830" cy="646331"/>
          </a:xfrm>
          <a:prstGeom prst="rect">
            <a:avLst/>
          </a:prstGeom>
          <a:solidFill>
            <a:srgbClr val="FFFF00"/>
          </a:solidFill>
        </p:spPr>
        <p:txBody>
          <a:bodyPr wrap="square" rtlCol="0">
            <a:spAutoFit/>
          </a:bodyPr>
          <a:lstStyle/>
          <a:p>
            <a:pPr algn="ctr"/>
            <a:r>
              <a:rPr lang="en-US" sz="3600" dirty="0"/>
              <a:t>Step 6</a:t>
            </a:r>
          </a:p>
        </p:txBody>
      </p:sp>
    </p:spTree>
    <p:extLst>
      <p:ext uri="{BB962C8B-B14F-4D97-AF65-F5344CB8AC3E}">
        <p14:creationId xmlns:p14="http://schemas.microsoft.com/office/powerpoint/2010/main" val="64324182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C10015D-622B-AD7E-DBFA-8D9065907C57}"/>
              </a:ext>
            </a:extLst>
          </p:cNvPr>
          <p:cNvPicPr>
            <a:picLocks noChangeAspect="1"/>
          </p:cNvPicPr>
          <p:nvPr/>
        </p:nvPicPr>
        <p:blipFill>
          <a:blip r:embed="rId3"/>
          <a:stretch>
            <a:fillRect/>
          </a:stretch>
        </p:blipFill>
        <p:spPr>
          <a:xfrm>
            <a:off x="1020260" y="424719"/>
            <a:ext cx="7690806" cy="6351611"/>
          </a:xfrm>
          <a:prstGeom prst="rect">
            <a:avLst/>
          </a:prstGeom>
        </p:spPr>
      </p:pic>
      <p:sp>
        <p:nvSpPr>
          <p:cNvPr id="3" name="Rectangle 2">
            <a:extLst>
              <a:ext uri="{FF2B5EF4-FFF2-40B4-BE49-F238E27FC236}">
                <a16:creationId xmlns:a16="http://schemas.microsoft.com/office/drawing/2014/main" id="{60BDD4E6-3F20-23A5-FF3E-50BD1AFCA282}"/>
              </a:ext>
            </a:extLst>
          </p:cNvPr>
          <p:cNvSpPr/>
          <p:nvPr/>
        </p:nvSpPr>
        <p:spPr>
          <a:xfrm>
            <a:off x="2309429" y="1339023"/>
            <a:ext cx="4443173" cy="932599"/>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a:solidFill>
                  <a:srgbClr val="FF0000"/>
                </a:solidFill>
              </a:rPr>
              <a:t>Steps 3-6</a:t>
            </a:r>
          </a:p>
        </p:txBody>
      </p:sp>
      <p:sp>
        <p:nvSpPr>
          <p:cNvPr id="4" name="Rectangle 3">
            <a:extLst>
              <a:ext uri="{FF2B5EF4-FFF2-40B4-BE49-F238E27FC236}">
                <a16:creationId xmlns:a16="http://schemas.microsoft.com/office/drawing/2014/main" id="{83945342-98CE-885B-EF29-AEABD786E623}"/>
              </a:ext>
            </a:extLst>
          </p:cNvPr>
          <p:cNvSpPr/>
          <p:nvPr/>
        </p:nvSpPr>
        <p:spPr>
          <a:xfrm>
            <a:off x="2309429" y="2221299"/>
            <a:ext cx="4443174" cy="865969"/>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rgbClr val="FF0000"/>
                </a:solidFill>
              </a:rPr>
              <a:t>Continue with SS/SLA or Sci/SLA unit</a:t>
            </a:r>
          </a:p>
        </p:txBody>
      </p:sp>
      <p:sp>
        <p:nvSpPr>
          <p:cNvPr id="5" name="Rectangle 4">
            <a:extLst>
              <a:ext uri="{FF2B5EF4-FFF2-40B4-BE49-F238E27FC236}">
                <a16:creationId xmlns:a16="http://schemas.microsoft.com/office/drawing/2014/main" id="{FA24E1BB-90F9-4E18-1FBD-0668184D4763}"/>
              </a:ext>
            </a:extLst>
          </p:cNvPr>
          <p:cNvSpPr/>
          <p:nvPr/>
        </p:nvSpPr>
        <p:spPr>
          <a:xfrm>
            <a:off x="2309428" y="5144575"/>
            <a:ext cx="4443173" cy="865968"/>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4000" kern="1200" dirty="0">
                <a:ln w="9525" cap="rnd" cmpd="sng" algn="ctr">
                  <a:solidFill>
                    <a:srgbClr val="FF0000"/>
                  </a:solidFill>
                  <a:prstDash val="solid"/>
                  <a:bevel/>
                </a:ln>
                <a:solidFill>
                  <a:srgbClr val="FF0000"/>
                </a:solidFill>
                <a:effectLst/>
                <a:ea typeface="Times New Roman" panose="02020603050405020304" pitchFamily="18" charset="0"/>
                <a:cs typeface="Times New Roman" panose="02020603050405020304" pitchFamily="18" charset="0"/>
              </a:rPr>
              <a:t>Steps </a:t>
            </a:r>
            <a:r>
              <a:rPr lang="en-US" sz="4000" dirty="0">
                <a:ln w="9525" cap="rnd" cmpd="sng" algn="ctr">
                  <a:solidFill>
                    <a:srgbClr val="FF0000"/>
                  </a:solidFill>
                  <a:prstDash val="solid"/>
                  <a:bevel/>
                </a:ln>
                <a:solidFill>
                  <a:srgbClr val="FF0000"/>
                </a:solidFill>
                <a:ea typeface="Times New Roman" panose="02020603050405020304" pitchFamily="18" charset="0"/>
                <a:cs typeface="Times New Roman" panose="02020603050405020304" pitchFamily="18" charset="0"/>
              </a:rPr>
              <a:t>1-2</a:t>
            </a:r>
            <a:endParaRPr lang="en-US" sz="1200" dirty="0">
              <a:effectLs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3FA9A51E-F082-9724-B69F-CD8D52542F0B}"/>
              </a:ext>
            </a:extLst>
          </p:cNvPr>
          <p:cNvSpPr/>
          <p:nvPr/>
        </p:nvSpPr>
        <p:spPr>
          <a:xfrm>
            <a:off x="2309428" y="6010543"/>
            <a:ext cx="4443173" cy="670353"/>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2400" kern="1200" dirty="0">
                <a:solidFill>
                  <a:srgbClr val="FF0000"/>
                </a:solidFill>
                <a:effectLst/>
                <a:ea typeface="Times New Roman" panose="02020603050405020304" pitchFamily="18" charset="0"/>
                <a:cs typeface="Times New Roman" panose="02020603050405020304" pitchFamily="18" charset="0"/>
              </a:rPr>
              <a:t>Start new ELA/Universal Theme unit</a:t>
            </a:r>
            <a:endParaRPr lang="en-US" sz="1200" dirty="0">
              <a:effectLst/>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5784C4B-B405-54DB-AA3D-ECE7F187FC13}"/>
              </a:ext>
            </a:extLst>
          </p:cNvPr>
          <p:cNvPicPr>
            <a:picLocks noChangeAspect="1"/>
          </p:cNvPicPr>
          <p:nvPr/>
        </p:nvPicPr>
        <p:blipFill>
          <a:blip r:embed="rId4"/>
          <a:stretch>
            <a:fillRect/>
          </a:stretch>
        </p:blipFill>
        <p:spPr>
          <a:xfrm>
            <a:off x="0" y="-1"/>
            <a:ext cx="9144000" cy="329285"/>
          </a:xfrm>
          <a:prstGeom prst="rect">
            <a:avLst/>
          </a:prstGeom>
        </p:spPr>
      </p:pic>
      <p:sp>
        <p:nvSpPr>
          <p:cNvPr id="8" name="TextBox 7">
            <a:extLst>
              <a:ext uri="{FF2B5EF4-FFF2-40B4-BE49-F238E27FC236}">
                <a16:creationId xmlns:a16="http://schemas.microsoft.com/office/drawing/2014/main" id="{F51EA964-BA64-6472-8903-293820A28AAF}"/>
              </a:ext>
            </a:extLst>
          </p:cNvPr>
          <p:cNvSpPr txBox="1"/>
          <p:nvPr/>
        </p:nvSpPr>
        <p:spPr>
          <a:xfrm>
            <a:off x="1975" y="1391019"/>
            <a:ext cx="2198077" cy="1200329"/>
          </a:xfrm>
          <a:prstGeom prst="rect">
            <a:avLst/>
          </a:prstGeom>
          <a:solidFill>
            <a:schemeClr val="accent3">
              <a:lumMod val="60000"/>
              <a:lumOff val="40000"/>
            </a:schemeClr>
          </a:solidFill>
        </p:spPr>
        <p:txBody>
          <a:bodyPr wrap="square" rtlCol="0">
            <a:spAutoFit/>
          </a:bodyPr>
          <a:lstStyle/>
          <a:p>
            <a:r>
              <a:rPr lang="en-US" sz="3600" dirty="0"/>
              <a:t>The next day…</a:t>
            </a:r>
          </a:p>
        </p:txBody>
      </p:sp>
    </p:spTree>
    <p:extLst>
      <p:ext uri="{BB962C8B-B14F-4D97-AF65-F5344CB8AC3E}">
        <p14:creationId xmlns:p14="http://schemas.microsoft.com/office/powerpoint/2010/main" val="107196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1F24F0F-0DFE-FF4A-95EC-B27EE4293A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3092" y="1000735"/>
            <a:ext cx="4754428" cy="587219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B50B53E-6822-3A41-9E9E-8118C2FDA5D4}"/>
              </a:ext>
            </a:extLst>
          </p:cNvPr>
          <p:cNvSpPr txBox="1"/>
          <p:nvPr/>
        </p:nvSpPr>
        <p:spPr>
          <a:xfrm>
            <a:off x="1962990" y="354404"/>
            <a:ext cx="4974632" cy="646331"/>
          </a:xfrm>
          <a:prstGeom prst="rect">
            <a:avLst/>
          </a:prstGeom>
          <a:noFill/>
        </p:spPr>
        <p:txBody>
          <a:bodyPr wrap="none" rtlCol="0">
            <a:spAutoFit/>
          </a:bodyPr>
          <a:lstStyle/>
          <a:p>
            <a:r>
              <a:rPr lang="en-US" sz="3600" b="1" dirty="0">
                <a:highlight>
                  <a:srgbClr val="FFFF00"/>
                </a:highlight>
              </a:rPr>
              <a:t>English to Spanish Bridge</a:t>
            </a:r>
          </a:p>
        </p:txBody>
      </p:sp>
    </p:spTree>
    <p:extLst>
      <p:ext uri="{BB962C8B-B14F-4D97-AF65-F5344CB8AC3E}">
        <p14:creationId xmlns:p14="http://schemas.microsoft.com/office/powerpoint/2010/main" val="2097393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CB60A2-861E-FC91-D445-A5807C0F2F23}"/>
              </a:ext>
            </a:extLst>
          </p:cNvPr>
          <p:cNvPicPr>
            <a:picLocks noChangeAspect="1"/>
          </p:cNvPicPr>
          <p:nvPr/>
        </p:nvPicPr>
        <p:blipFill>
          <a:blip r:embed="rId3"/>
          <a:stretch>
            <a:fillRect/>
          </a:stretch>
        </p:blipFill>
        <p:spPr>
          <a:xfrm>
            <a:off x="457008" y="261361"/>
            <a:ext cx="5643790" cy="6677160"/>
          </a:xfrm>
          <a:prstGeom prst="rect">
            <a:avLst/>
          </a:prstGeom>
        </p:spPr>
      </p:pic>
      <p:sp>
        <p:nvSpPr>
          <p:cNvPr id="5" name="TextBox 4">
            <a:extLst>
              <a:ext uri="{FF2B5EF4-FFF2-40B4-BE49-F238E27FC236}">
                <a16:creationId xmlns:a16="http://schemas.microsoft.com/office/drawing/2014/main" id="{F644DF5F-30E3-C145-D312-D75045C846FC}"/>
              </a:ext>
            </a:extLst>
          </p:cNvPr>
          <p:cNvSpPr txBox="1"/>
          <p:nvPr/>
        </p:nvSpPr>
        <p:spPr>
          <a:xfrm>
            <a:off x="3538572" y="4810769"/>
            <a:ext cx="2181225" cy="1570038"/>
          </a:xfrm>
          <a:prstGeom prst="rect">
            <a:avLst/>
          </a:prstGeom>
          <a:solidFill>
            <a:schemeClr val="accent1">
              <a:lumMod val="60000"/>
              <a:lumOff val="40000"/>
            </a:schemeClr>
          </a:solidFill>
        </p:spPr>
        <p:txBody>
          <a:bodyPr>
            <a:spAutoFit/>
          </a:bodyPr>
          <a:lstStyle/>
          <a:p>
            <a:pPr>
              <a:defRPr/>
            </a:pPr>
            <a:r>
              <a:rPr lang="en-US" sz="2400" b="1" dirty="0"/>
              <a:t>English Teacher or</a:t>
            </a:r>
          </a:p>
          <a:p>
            <a:pPr>
              <a:defRPr/>
            </a:pPr>
            <a:r>
              <a:rPr lang="en-US" sz="2400" b="1" dirty="0"/>
              <a:t>During English Time</a:t>
            </a:r>
          </a:p>
        </p:txBody>
      </p:sp>
      <p:sp>
        <p:nvSpPr>
          <p:cNvPr id="6" name="TextBox 5">
            <a:extLst>
              <a:ext uri="{FF2B5EF4-FFF2-40B4-BE49-F238E27FC236}">
                <a16:creationId xmlns:a16="http://schemas.microsoft.com/office/drawing/2014/main" id="{9267BB45-E0A3-4FFF-C1E5-5A9D0EA69F03}"/>
              </a:ext>
            </a:extLst>
          </p:cNvPr>
          <p:cNvSpPr txBox="1"/>
          <p:nvPr/>
        </p:nvSpPr>
        <p:spPr>
          <a:xfrm>
            <a:off x="976342" y="4810769"/>
            <a:ext cx="2181225" cy="1570038"/>
          </a:xfrm>
          <a:prstGeom prst="rect">
            <a:avLst/>
          </a:prstGeom>
          <a:solidFill>
            <a:schemeClr val="accent1">
              <a:lumMod val="60000"/>
              <a:lumOff val="40000"/>
            </a:schemeClr>
          </a:solidFill>
        </p:spPr>
        <p:txBody>
          <a:bodyPr>
            <a:spAutoFit/>
          </a:bodyPr>
          <a:lstStyle/>
          <a:p>
            <a:pPr>
              <a:defRPr/>
            </a:pPr>
            <a:r>
              <a:rPr lang="en-US" sz="2400" b="1" dirty="0"/>
              <a:t>English Teacher or</a:t>
            </a:r>
          </a:p>
          <a:p>
            <a:pPr>
              <a:defRPr/>
            </a:pPr>
            <a:r>
              <a:rPr lang="en-US" sz="2400" b="1" dirty="0"/>
              <a:t>During English Time</a:t>
            </a:r>
          </a:p>
        </p:txBody>
      </p:sp>
      <p:sp>
        <p:nvSpPr>
          <p:cNvPr id="12" name="TextBox 11">
            <a:extLst>
              <a:ext uri="{FF2B5EF4-FFF2-40B4-BE49-F238E27FC236}">
                <a16:creationId xmlns:a16="http://schemas.microsoft.com/office/drawing/2014/main" id="{A9A2A265-7EB5-BE1C-FE45-3A287E990F9E}"/>
              </a:ext>
            </a:extLst>
          </p:cNvPr>
          <p:cNvSpPr txBox="1"/>
          <p:nvPr/>
        </p:nvSpPr>
        <p:spPr>
          <a:xfrm>
            <a:off x="976344" y="931878"/>
            <a:ext cx="2181225" cy="1569660"/>
          </a:xfrm>
          <a:prstGeom prst="rect">
            <a:avLst/>
          </a:prstGeom>
          <a:solidFill>
            <a:schemeClr val="accent3">
              <a:lumMod val="60000"/>
              <a:lumOff val="40000"/>
            </a:schemeClr>
          </a:solidFill>
        </p:spPr>
        <p:txBody>
          <a:bodyPr>
            <a:spAutoFit/>
          </a:bodyPr>
          <a:lstStyle/>
          <a:p>
            <a:pPr>
              <a:defRPr/>
            </a:pPr>
            <a:r>
              <a:rPr lang="en-US" sz="2400" b="1" dirty="0"/>
              <a:t>Spanish Teacher or</a:t>
            </a:r>
          </a:p>
          <a:p>
            <a:pPr>
              <a:defRPr/>
            </a:pPr>
            <a:r>
              <a:rPr lang="en-US" sz="2400" b="1" dirty="0"/>
              <a:t>During Spanish Time</a:t>
            </a:r>
          </a:p>
        </p:txBody>
      </p:sp>
      <p:sp>
        <p:nvSpPr>
          <p:cNvPr id="15" name="TextBox 14">
            <a:extLst>
              <a:ext uri="{FF2B5EF4-FFF2-40B4-BE49-F238E27FC236}">
                <a16:creationId xmlns:a16="http://schemas.microsoft.com/office/drawing/2014/main" id="{3F59FC8A-6FBD-7497-AB53-96F3A63439A2}"/>
              </a:ext>
            </a:extLst>
          </p:cNvPr>
          <p:cNvSpPr txBox="1"/>
          <p:nvPr/>
        </p:nvSpPr>
        <p:spPr>
          <a:xfrm>
            <a:off x="976343" y="2905351"/>
            <a:ext cx="2181225" cy="1569660"/>
          </a:xfrm>
          <a:prstGeom prst="rect">
            <a:avLst/>
          </a:prstGeom>
          <a:solidFill>
            <a:schemeClr val="accent3">
              <a:lumMod val="60000"/>
              <a:lumOff val="40000"/>
            </a:schemeClr>
          </a:solidFill>
        </p:spPr>
        <p:txBody>
          <a:bodyPr>
            <a:spAutoFit/>
          </a:bodyPr>
          <a:lstStyle/>
          <a:p>
            <a:pPr>
              <a:defRPr/>
            </a:pPr>
            <a:r>
              <a:rPr lang="en-US" sz="2400" b="1" dirty="0"/>
              <a:t>Spanish Teacher or</a:t>
            </a:r>
          </a:p>
          <a:p>
            <a:pPr>
              <a:defRPr/>
            </a:pPr>
            <a:r>
              <a:rPr lang="en-US" sz="2400" b="1" dirty="0"/>
              <a:t>During Spanish Time</a:t>
            </a:r>
          </a:p>
        </p:txBody>
      </p:sp>
      <p:sp>
        <p:nvSpPr>
          <p:cNvPr id="16" name="TextBox 15">
            <a:extLst>
              <a:ext uri="{FF2B5EF4-FFF2-40B4-BE49-F238E27FC236}">
                <a16:creationId xmlns:a16="http://schemas.microsoft.com/office/drawing/2014/main" id="{78D44226-907F-637A-F7A5-41EA09DAF0B8}"/>
              </a:ext>
            </a:extLst>
          </p:cNvPr>
          <p:cNvSpPr txBox="1"/>
          <p:nvPr/>
        </p:nvSpPr>
        <p:spPr>
          <a:xfrm>
            <a:off x="3481387" y="2816999"/>
            <a:ext cx="2181225" cy="1570038"/>
          </a:xfrm>
          <a:prstGeom prst="rect">
            <a:avLst/>
          </a:prstGeom>
          <a:solidFill>
            <a:schemeClr val="accent1">
              <a:lumMod val="60000"/>
              <a:lumOff val="40000"/>
            </a:schemeClr>
          </a:solidFill>
        </p:spPr>
        <p:txBody>
          <a:bodyPr>
            <a:spAutoFit/>
          </a:bodyPr>
          <a:lstStyle/>
          <a:p>
            <a:pPr>
              <a:defRPr/>
            </a:pPr>
            <a:r>
              <a:rPr lang="en-US" sz="2400" b="1" dirty="0"/>
              <a:t>English Teacher or</a:t>
            </a:r>
          </a:p>
          <a:p>
            <a:pPr>
              <a:defRPr/>
            </a:pPr>
            <a:r>
              <a:rPr lang="en-US" sz="2400" b="1" dirty="0"/>
              <a:t>During English Time</a:t>
            </a:r>
          </a:p>
        </p:txBody>
      </p:sp>
      <p:sp>
        <p:nvSpPr>
          <p:cNvPr id="17" name="TextBox 16">
            <a:extLst>
              <a:ext uri="{FF2B5EF4-FFF2-40B4-BE49-F238E27FC236}">
                <a16:creationId xmlns:a16="http://schemas.microsoft.com/office/drawing/2014/main" id="{520F97BF-3CE3-7415-D2F2-171E88ED848A}"/>
              </a:ext>
            </a:extLst>
          </p:cNvPr>
          <p:cNvSpPr txBox="1"/>
          <p:nvPr/>
        </p:nvSpPr>
        <p:spPr>
          <a:xfrm>
            <a:off x="3538571" y="1035095"/>
            <a:ext cx="2181225" cy="1570038"/>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sp>
        <p:nvSpPr>
          <p:cNvPr id="18" name="TextBox 17">
            <a:extLst>
              <a:ext uri="{FF2B5EF4-FFF2-40B4-BE49-F238E27FC236}">
                <a16:creationId xmlns:a16="http://schemas.microsoft.com/office/drawing/2014/main" id="{797F322D-C81D-B576-828B-2C445B26A7AF}"/>
              </a:ext>
            </a:extLst>
          </p:cNvPr>
          <p:cNvSpPr txBox="1"/>
          <p:nvPr/>
        </p:nvSpPr>
        <p:spPr>
          <a:xfrm>
            <a:off x="6100798" y="1820114"/>
            <a:ext cx="3024554" cy="2062103"/>
          </a:xfrm>
          <a:prstGeom prst="rect">
            <a:avLst/>
          </a:prstGeom>
          <a:solidFill>
            <a:srgbClr val="FFFF00"/>
          </a:solidFill>
        </p:spPr>
        <p:txBody>
          <a:bodyPr wrap="square" rtlCol="0">
            <a:spAutoFit/>
          </a:bodyPr>
          <a:lstStyle/>
          <a:p>
            <a:r>
              <a:rPr lang="en-US" sz="3200" dirty="0"/>
              <a:t>Bridge Steps at the conclusion of a </a:t>
            </a:r>
            <a:r>
              <a:rPr lang="en-US" sz="3200" b="1" dirty="0"/>
              <a:t>Spanish</a:t>
            </a:r>
            <a:r>
              <a:rPr lang="en-US" sz="3200" dirty="0"/>
              <a:t> Unit of Instruction</a:t>
            </a:r>
          </a:p>
        </p:txBody>
      </p:sp>
      <p:sp>
        <p:nvSpPr>
          <p:cNvPr id="7" name="TextBox 11">
            <a:extLst>
              <a:ext uri="{FF2B5EF4-FFF2-40B4-BE49-F238E27FC236}">
                <a16:creationId xmlns:a16="http://schemas.microsoft.com/office/drawing/2014/main" id="{B9163273-83D7-2D53-33A9-C3D572517F7C}"/>
              </a:ext>
            </a:extLst>
          </p:cNvPr>
          <p:cNvSpPr txBox="1">
            <a:spLocks noChangeArrowheads="1"/>
          </p:cNvSpPr>
          <p:nvPr/>
        </p:nvSpPr>
        <p:spPr bwMode="auto">
          <a:xfrm>
            <a:off x="976342" y="154137"/>
            <a:ext cx="4975225" cy="64611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600" b="1" dirty="0"/>
              <a:t>Spanish to English Bridge</a:t>
            </a:r>
          </a:p>
        </p:txBody>
      </p:sp>
    </p:spTree>
    <p:extLst>
      <p:ext uri="{BB962C8B-B14F-4D97-AF65-F5344CB8AC3E}">
        <p14:creationId xmlns:p14="http://schemas.microsoft.com/office/powerpoint/2010/main" val="1894289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2" grpId="0" animBg="1"/>
      <p:bldP spid="15" grpId="0" animBg="1"/>
      <p:bldP spid="16" grpId="0" animBg="1"/>
      <p:bldP spid="17"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517BD9-171B-4EEE-376E-7330ED2E1144}"/>
              </a:ext>
            </a:extLst>
          </p:cNvPr>
          <p:cNvPicPr>
            <a:picLocks noChangeAspect="1"/>
          </p:cNvPicPr>
          <p:nvPr/>
        </p:nvPicPr>
        <p:blipFill>
          <a:blip r:embed="rId3"/>
          <a:stretch>
            <a:fillRect/>
          </a:stretch>
        </p:blipFill>
        <p:spPr>
          <a:xfrm>
            <a:off x="1453194" y="329284"/>
            <a:ext cx="7690806" cy="6351611"/>
          </a:xfrm>
          <a:prstGeom prst="rect">
            <a:avLst/>
          </a:prstGeom>
        </p:spPr>
      </p:pic>
      <p:sp>
        <p:nvSpPr>
          <p:cNvPr id="3" name="Rectangle 2">
            <a:extLst>
              <a:ext uri="{FF2B5EF4-FFF2-40B4-BE49-F238E27FC236}">
                <a16:creationId xmlns:a16="http://schemas.microsoft.com/office/drawing/2014/main" id="{60BDD4E6-3F20-23A5-FF3E-50BD1AFCA282}"/>
              </a:ext>
            </a:extLst>
          </p:cNvPr>
          <p:cNvSpPr/>
          <p:nvPr/>
        </p:nvSpPr>
        <p:spPr>
          <a:xfrm>
            <a:off x="2660333" y="1309349"/>
            <a:ext cx="4618291" cy="610891"/>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a:solidFill>
                  <a:srgbClr val="FF0000"/>
                </a:solidFill>
              </a:rPr>
              <a:t>Steps 1-2</a:t>
            </a:r>
          </a:p>
        </p:txBody>
      </p:sp>
      <p:sp>
        <p:nvSpPr>
          <p:cNvPr id="4" name="Rectangle 3">
            <a:extLst>
              <a:ext uri="{FF2B5EF4-FFF2-40B4-BE49-F238E27FC236}">
                <a16:creationId xmlns:a16="http://schemas.microsoft.com/office/drawing/2014/main" id="{83945342-98CE-885B-EF29-AEABD786E623}"/>
              </a:ext>
            </a:extLst>
          </p:cNvPr>
          <p:cNvSpPr/>
          <p:nvPr/>
        </p:nvSpPr>
        <p:spPr>
          <a:xfrm>
            <a:off x="2656113" y="1920240"/>
            <a:ext cx="4622511" cy="1130239"/>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rgbClr val="FF0000"/>
                </a:solidFill>
              </a:rPr>
              <a:t>Start new SS/SLA unit or Sci/SLA unit</a:t>
            </a:r>
          </a:p>
        </p:txBody>
      </p:sp>
      <p:sp>
        <p:nvSpPr>
          <p:cNvPr id="5" name="Rectangle 4">
            <a:extLst>
              <a:ext uri="{FF2B5EF4-FFF2-40B4-BE49-F238E27FC236}">
                <a16:creationId xmlns:a16="http://schemas.microsoft.com/office/drawing/2014/main" id="{FA24E1BB-90F9-4E18-1FBD-0668184D4763}"/>
              </a:ext>
            </a:extLst>
          </p:cNvPr>
          <p:cNvSpPr/>
          <p:nvPr/>
        </p:nvSpPr>
        <p:spPr>
          <a:xfrm>
            <a:off x="2780264" y="4953989"/>
            <a:ext cx="4498360" cy="974883"/>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4000" kern="1200" dirty="0">
                <a:ln w="9525" cap="rnd" cmpd="sng" algn="ctr">
                  <a:solidFill>
                    <a:srgbClr val="FF0000"/>
                  </a:solidFill>
                  <a:prstDash val="solid"/>
                  <a:bevel/>
                </a:ln>
                <a:solidFill>
                  <a:srgbClr val="FF0000"/>
                </a:solidFill>
                <a:effectLst/>
                <a:ea typeface="Times New Roman" panose="02020603050405020304" pitchFamily="18" charset="0"/>
                <a:cs typeface="Times New Roman" panose="02020603050405020304" pitchFamily="18" charset="0"/>
              </a:rPr>
              <a:t>Steps </a:t>
            </a:r>
            <a:r>
              <a:rPr lang="en-US" sz="4000" dirty="0">
                <a:ln w="9525" cap="rnd" cmpd="sng" algn="ctr">
                  <a:solidFill>
                    <a:srgbClr val="FF0000"/>
                  </a:solidFill>
                  <a:prstDash val="solid"/>
                  <a:bevel/>
                </a:ln>
                <a:solidFill>
                  <a:srgbClr val="FF0000"/>
                </a:solidFill>
                <a:ea typeface="Times New Roman" panose="02020603050405020304" pitchFamily="18" charset="0"/>
                <a:cs typeface="Times New Roman" panose="02020603050405020304" pitchFamily="18" charset="0"/>
              </a:rPr>
              <a:t>3-6</a:t>
            </a:r>
            <a:endParaRPr lang="en-US" sz="1200" dirty="0">
              <a:effectLs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3FA9A51E-F082-9724-B69F-CD8D52542F0B}"/>
              </a:ext>
            </a:extLst>
          </p:cNvPr>
          <p:cNvSpPr/>
          <p:nvPr/>
        </p:nvSpPr>
        <p:spPr>
          <a:xfrm>
            <a:off x="2656113" y="5813169"/>
            <a:ext cx="4618291" cy="752023"/>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2400" kern="1200" dirty="0">
                <a:solidFill>
                  <a:srgbClr val="FF0000"/>
                </a:solidFill>
                <a:effectLst/>
                <a:ea typeface="Times New Roman" panose="02020603050405020304" pitchFamily="18" charset="0"/>
                <a:cs typeface="Times New Roman" panose="02020603050405020304" pitchFamily="18" charset="0"/>
              </a:rPr>
              <a:t>Continue ELA/ Universal Theme unit</a:t>
            </a:r>
            <a:endParaRPr lang="en-US" sz="1200" dirty="0">
              <a:effectLst/>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5784C4B-B405-54DB-AA3D-ECE7F187FC13}"/>
              </a:ext>
            </a:extLst>
          </p:cNvPr>
          <p:cNvPicPr>
            <a:picLocks noChangeAspect="1"/>
          </p:cNvPicPr>
          <p:nvPr/>
        </p:nvPicPr>
        <p:blipFill>
          <a:blip r:embed="rId4"/>
          <a:stretch>
            <a:fillRect/>
          </a:stretch>
        </p:blipFill>
        <p:spPr>
          <a:xfrm>
            <a:off x="0" y="-1"/>
            <a:ext cx="9144000" cy="329285"/>
          </a:xfrm>
          <a:prstGeom prst="rect">
            <a:avLst/>
          </a:prstGeom>
        </p:spPr>
      </p:pic>
      <p:sp>
        <p:nvSpPr>
          <p:cNvPr id="9" name="TextBox 8">
            <a:extLst>
              <a:ext uri="{FF2B5EF4-FFF2-40B4-BE49-F238E27FC236}">
                <a16:creationId xmlns:a16="http://schemas.microsoft.com/office/drawing/2014/main" id="{27216C9F-5374-E4BD-0563-766530C844BF}"/>
              </a:ext>
            </a:extLst>
          </p:cNvPr>
          <p:cNvSpPr txBox="1"/>
          <p:nvPr/>
        </p:nvSpPr>
        <p:spPr>
          <a:xfrm>
            <a:off x="263768" y="1459523"/>
            <a:ext cx="2392345" cy="2800767"/>
          </a:xfrm>
          <a:prstGeom prst="rect">
            <a:avLst/>
          </a:prstGeom>
          <a:solidFill>
            <a:srgbClr val="00CDCF"/>
          </a:solidFill>
        </p:spPr>
        <p:txBody>
          <a:bodyPr wrap="square" rtlCol="0">
            <a:spAutoFit/>
          </a:bodyPr>
          <a:lstStyle/>
          <a:p>
            <a:r>
              <a:rPr lang="en-US" sz="4400" dirty="0"/>
              <a:t>Bridge from Spanish to English</a:t>
            </a:r>
          </a:p>
        </p:txBody>
      </p:sp>
    </p:spTree>
    <p:extLst>
      <p:ext uri="{BB962C8B-B14F-4D97-AF65-F5344CB8AC3E}">
        <p14:creationId xmlns:p14="http://schemas.microsoft.com/office/powerpoint/2010/main" val="27169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50E47-D08E-A4B7-5C5A-A525B3C6A69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35ED28-B604-595C-F29E-11563AC127B3}"/>
              </a:ext>
            </a:extLst>
          </p:cNvPr>
          <p:cNvSpPr txBox="1"/>
          <p:nvPr/>
        </p:nvSpPr>
        <p:spPr>
          <a:xfrm>
            <a:off x="139485" y="127874"/>
            <a:ext cx="8521429" cy="1015663"/>
          </a:xfrm>
          <a:prstGeom prst="rect">
            <a:avLst/>
          </a:prstGeom>
          <a:noFill/>
        </p:spPr>
        <p:txBody>
          <a:bodyPr wrap="square" rtlCol="0">
            <a:spAutoFit/>
          </a:bodyPr>
          <a:lstStyle/>
          <a:p>
            <a:r>
              <a:rPr lang="en-US" sz="6000" b="1" dirty="0">
                <a:latin typeface="Calibri"/>
                <a:cs typeface="Calibri"/>
              </a:rPr>
              <a:t>Agenda:</a:t>
            </a:r>
          </a:p>
        </p:txBody>
      </p:sp>
      <p:sp>
        <p:nvSpPr>
          <p:cNvPr id="3" name="TextBox 2">
            <a:extLst>
              <a:ext uri="{FF2B5EF4-FFF2-40B4-BE49-F238E27FC236}">
                <a16:creationId xmlns:a16="http://schemas.microsoft.com/office/drawing/2014/main" id="{C3CD8E9F-A1C2-0D6A-C3FD-77BC863D281B}"/>
              </a:ext>
            </a:extLst>
          </p:cNvPr>
          <p:cNvSpPr txBox="1"/>
          <p:nvPr/>
        </p:nvSpPr>
        <p:spPr>
          <a:xfrm>
            <a:off x="222820" y="1261799"/>
            <a:ext cx="8921180" cy="5909310"/>
          </a:xfrm>
          <a:prstGeom prst="rect">
            <a:avLst/>
          </a:prstGeom>
          <a:noFill/>
        </p:spPr>
        <p:txBody>
          <a:bodyPr wrap="square" rtlCol="0">
            <a:spAutoFit/>
          </a:bodyPr>
          <a:lstStyle/>
          <a:p>
            <a:pPr marL="285750" lvl="0" indent="-285750">
              <a:buFont typeface="Arial" panose="020B0604020202020204" pitchFamily="34" charset="0"/>
              <a:buChar char="•"/>
            </a:pPr>
            <a:r>
              <a:rPr lang="en-US" sz="4000" b="1" dirty="0">
                <a:solidFill>
                  <a:srgbClr val="FF0000"/>
                </a:solidFill>
              </a:rPr>
              <a:t>Sample Instruction Parts 2 &amp; 3:  The Bridge</a:t>
            </a:r>
          </a:p>
          <a:p>
            <a:pPr marL="285750" lvl="0" indent="-285750">
              <a:buFont typeface="Arial" panose="020B0604020202020204" pitchFamily="34" charset="0"/>
              <a:buChar char="•"/>
            </a:pPr>
            <a:r>
              <a:rPr lang="en-US" sz="4000" dirty="0"/>
              <a:t>Debrief Sample Instruction</a:t>
            </a:r>
          </a:p>
          <a:p>
            <a:pPr marL="285750" lvl="0" indent="-285750">
              <a:buFont typeface="Arial" panose="020B0604020202020204" pitchFamily="34" charset="0"/>
              <a:buChar char="•"/>
            </a:pPr>
            <a:r>
              <a:rPr lang="en-US" sz="4000" dirty="0"/>
              <a:t>The Multilingual Perspective of Language</a:t>
            </a:r>
          </a:p>
          <a:p>
            <a:pPr marL="285750" lvl="0" indent="-285750">
              <a:buFont typeface="Arial" panose="020B0604020202020204" pitchFamily="34" charset="0"/>
              <a:buChar char="•"/>
            </a:pPr>
            <a:r>
              <a:rPr lang="en-US" sz="4000" dirty="0"/>
              <a:t>Biliteracy Assessment</a:t>
            </a:r>
          </a:p>
          <a:p>
            <a:pPr marL="285750" lvl="0" indent="-285750">
              <a:buFont typeface="Arial" panose="020B0604020202020204" pitchFamily="34" charset="0"/>
              <a:buChar char="•"/>
            </a:pPr>
            <a:r>
              <a:rPr lang="en-US" sz="4000" dirty="0"/>
              <a:t>Planning for Sustainability:  Creating the Lloyd Vision and Pedagogy –create “DL Look Fors </a:t>
            </a:r>
          </a:p>
          <a:p>
            <a:pPr marL="285750" lvl="0" indent="-285750">
              <a:buFont typeface="Arial" panose="020B0604020202020204" pitchFamily="34" charset="0"/>
              <a:buChar char="•"/>
            </a:pPr>
            <a:r>
              <a:rPr lang="en-US" sz="4000" dirty="0"/>
              <a:t>Closure 	</a:t>
            </a:r>
          </a:p>
          <a:p>
            <a:endParaRPr lang="en-US" dirty="0"/>
          </a:p>
        </p:txBody>
      </p:sp>
      <p:pic>
        <p:nvPicPr>
          <p:cNvPr id="4" name="Picture 3">
            <a:extLst>
              <a:ext uri="{FF2B5EF4-FFF2-40B4-BE49-F238E27FC236}">
                <a16:creationId xmlns:a16="http://schemas.microsoft.com/office/drawing/2014/main" id="{BE15EC56-59DF-F2C9-BB2A-794F10EC7A16}"/>
              </a:ext>
            </a:extLst>
          </p:cNvPr>
          <p:cNvPicPr>
            <a:picLocks noChangeAspect="1"/>
          </p:cNvPicPr>
          <p:nvPr/>
        </p:nvPicPr>
        <p:blipFill>
          <a:blip r:embed="rId3"/>
          <a:stretch>
            <a:fillRect/>
          </a:stretch>
        </p:blipFill>
        <p:spPr>
          <a:xfrm>
            <a:off x="0" y="-1"/>
            <a:ext cx="9144000" cy="329285"/>
          </a:xfrm>
          <a:prstGeom prst="rect">
            <a:avLst/>
          </a:prstGeom>
        </p:spPr>
      </p:pic>
    </p:spTree>
    <p:extLst>
      <p:ext uri="{BB962C8B-B14F-4D97-AF65-F5344CB8AC3E}">
        <p14:creationId xmlns:p14="http://schemas.microsoft.com/office/powerpoint/2010/main" val="143035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2593E3-5D71-0A4F-A647-EC0F2DADAF0E}"/>
              </a:ext>
            </a:extLst>
          </p:cNvPr>
          <p:cNvSpPr txBox="1"/>
          <p:nvPr/>
        </p:nvSpPr>
        <p:spPr>
          <a:xfrm>
            <a:off x="2234959" y="401607"/>
            <a:ext cx="4831707" cy="707886"/>
          </a:xfrm>
          <a:prstGeom prst="rect">
            <a:avLst/>
          </a:prstGeom>
          <a:noFill/>
        </p:spPr>
        <p:txBody>
          <a:bodyPr wrap="none" rtlCol="0">
            <a:spAutoFit/>
          </a:bodyPr>
          <a:lstStyle/>
          <a:p>
            <a:r>
              <a:rPr lang="en-US" sz="4000" b="1" dirty="0"/>
              <a:t>The Bridge in PreK/TK</a:t>
            </a:r>
          </a:p>
        </p:txBody>
      </p:sp>
      <p:sp>
        <p:nvSpPr>
          <p:cNvPr id="8" name="TextBox 7">
            <a:extLst>
              <a:ext uri="{FF2B5EF4-FFF2-40B4-BE49-F238E27FC236}">
                <a16:creationId xmlns:a16="http://schemas.microsoft.com/office/drawing/2014/main" id="{FC2EA2E4-A2BC-294E-A4DA-F58485B10EFC}"/>
              </a:ext>
            </a:extLst>
          </p:cNvPr>
          <p:cNvSpPr txBox="1"/>
          <p:nvPr/>
        </p:nvSpPr>
        <p:spPr>
          <a:xfrm>
            <a:off x="756138" y="1249619"/>
            <a:ext cx="7578969" cy="646331"/>
          </a:xfrm>
          <a:prstGeom prst="rect">
            <a:avLst/>
          </a:prstGeom>
          <a:noFill/>
        </p:spPr>
        <p:txBody>
          <a:bodyPr wrap="square" rtlCol="0">
            <a:spAutoFit/>
          </a:bodyPr>
          <a:lstStyle/>
          <a:p>
            <a:pPr algn="ctr"/>
            <a:r>
              <a:rPr lang="en-US" sz="3600" b="1" dirty="0"/>
              <a:t>Happens at the END of the Unit</a:t>
            </a:r>
          </a:p>
        </p:txBody>
      </p:sp>
      <p:pic>
        <p:nvPicPr>
          <p:cNvPr id="9" name="Picture 8">
            <a:extLst>
              <a:ext uri="{FF2B5EF4-FFF2-40B4-BE49-F238E27FC236}">
                <a16:creationId xmlns:a16="http://schemas.microsoft.com/office/drawing/2014/main" id="{BB3DEC74-6B1F-9450-AAFD-BABA0AF58731}"/>
              </a:ext>
            </a:extLst>
          </p:cNvPr>
          <p:cNvPicPr>
            <a:picLocks noChangeAspect="1"/>
          </p:cNvPicPr>
          <p:nvPr/>
        </p:nvPicPr>
        <p:blipFill>
          <a:blip r:embed="rId3"/>
          <a:stretch>
            <a:fillRect/>
          </a:stretch>
        </p:blipFill>
        <p:spPr>
          <a:xfrm>
            <a:off x="0" y="-1"/>
            <a:ext cx="9144000" cy="329285"/>
          </a:xfrm>
          <a:prstGeom prst="rect">
            <a:avLst/>
          </a:prstGeom>
        </p:spPr>
      </p:pic>
      <p:pic>
        <p:nvPicPr>
          <p:cNvPr id="4" name="Picture 3">
            <a:extLst>
              <a:ext uri="{FF2B5EF4-FFF2-40B4-BE49-F238E27FC236}">
                <a16:creationId xmlns:a16="http://schemas.microsoft.com/office/drawing/2014/main" id="{4DD4FBB2-B0D2-2941-D3E8-7826054277F7}"/>
              </a:ext>
            </a:extLst>
          </p:cNvPr>
          <p:cNvPicPr>
            <a:picLocks noChangeAspect="1"/>
          </p:cNvPicPr>
          <p:nvPr/>
        </p:nvPicPr>
        <p:blipFill>
          <a:blip r:embed="rId4"/>
          <a:stretch>
            <a:fillRect/>
          </a:stretch>
        </p:blipFill>
        <p:spPr>
          <a:xfrm>
            <a:off x="949569" y="1755823"/>
            <a:ext cx="7024211" cy="5049911"/>
          </a:xfrm>
          <a:prstGeom prst="rect">
            <a:avLst/>
          </a:prstGeom>
        </p:spPr>
      </p:pic>
      <p:sp>
        <p:nvSpPr>
          <p:cNvPr id="5" name="Donut 4">
            <a:extLst>
              <a:ext uri="{FF2B5EF4-FFF2-40B4-BE49-F238E27FC236}">
                <a16:creationId xmlns:a16="http://schemas.microsoft.com/office/drawing/2014/main" id="{8B781D5D-419A-0340-937F-D1A6ACAE4055}"/>
              </a:ext>
            </a:extLst>
          </p:cNvPr>
          <p:cNvSpPr/>
          <p:nvPr/>
        </p:nvSpPr>
        <p:spPr>
          <a:xfrm>
            <a:off x="0" y="4712676"/>
            <a:ext cx="8141677" cy="2433711"/>
          </a:xfrm>
          <a:prstGeom prst="donut">
            <a:avLst>
              <a:gd name="adj" fmla="val 11445"/>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6187091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ece of paper with writing on it&#10;&#10;Description automatically generated with medium confidence">
            <a:extLst>
              <a:ext uri="{FF2B5EF4-FFF2-40B4-BE49-F238E27FC236}">
                <a16:creationId xmlns:a16="http://schemas.microsoft.com/office/drawing/2014/main" id="{F770CE3F-3AA2-63A2-5D8F-02B52BD4E98D}"/>
              </a:ext>
            </a:extLst>
          </p:cNvPr>
          <p:cNvPicPr>
            <a:picLocks noChangeAspect="1"/>
          </p:cNvPicPr>
          <p:nvPr/>
        </p:nvPicPr>
        <p:blipFill rotWithShape="1">
          <a:blip r:embed="rId3"/>
          <a:srcRect l="23990" t="16265" r="12037" b="21024"/>
          <a:stretch/>
        </p:blipFill>
        <p:spPr>
          <a:xfrm>
            <a:off x="1573823" y="196243"/>
            <a:ext cx="6348046" cy="6661757"/>
          </a:xfrm>
          <a:prstGeom prst="rect">
            <a:avLst/>
          </a:prstGeom>
        </p:spPr>
      </p:pic>
      <p:pic>
        <p:nvPicPr>
          <p:cNvPr id="3" name="Picture 2">
            <a:extLst>
              <a:ext uri="{FF2B5EF4-FFF2-40B4-BE49-F238E27FC236}">
                <a16:creationId xmlns:a16="http://schemas.microsoft.com/office/drawing/2014/main" id="{68FC9252-0783-99DD-B749-AA8B16B09AF5}"/>
              </a:ext>
            </a:extLst>
          </p:cNvPr>
          <p:cNvPicPr>
            <a:picLocks noChangeAspect="1"/>
          </p:cNvPicPr>
          <p:nvPr/>
        </p:nvPicPr>
        <p:blipFill>
          <a:blip r:embed="rId4"/>
          <a:stretch>
            <a:fillRect/>
          </a:stretch>
        </p:blipFill>
        <p:spPr>
          <a:xfrm>
            <a:off x="0" y="-1"/>
            <a:ext cx="9144000" cy="329285"/>
          </a:xfrm>
          <a:prstGeom prst="rect">
            <a:avLst/>
          </a:prstGeom>
        </p:spPr>
      </p:pic>
      <p:sp>
        <p:nvSpPr>
          <p:cNvPr id="4" name="TextBox 3">
            <a:extLst>
              <a:ext uri="{FF2B5EF4-FFF2-40B4-BE49-F238E27FC236}">
                <a16:creationId xmlns:a16="http://schemas.microsoft.com/office/drawing/2014/main" id="{E4B23E10-FB01-53F4-6F82-5D1E4AC6120E}"/>
              </a:ext>
            </a:extLst>
          </p:cNvPr>
          <p:cNvSpPr txBox="1"/>
          <p:nvPr/>
        </p:nvSpPr>
        <p:spPr>
          <a:xfrm>
            <a:off x="0" y="2274838"/>
            <a:ext cx="2479430" cy="2862322"/>
          </a:xfrm>
          <a:prstGeom prst="rect">
            <a:avLst/>
          </a:prstGeom>
          <a:solidFill>
            <a:srgbClr val="00CDCF"/>
          </a:solidFill>
        </p:spPr>
        <p:txBody>
          <a:bodyPr wrap="square" rtlCol="0">
            <a:spAutoFit/>
          </a:bodyPr>
          <a:lstStyle/>
          <a:p>
            <a:pPr algn="ctr"/>
            <a:r>
              <a:rPr lang="en-US" sz="3600" b="1" dirty="0"/>
              <a:t>Typically, only a Transfer Chart is created</a:t>
            </a:r>
          </a:p>
        </p:txBody>
      </p:sp>
    </p:spTree>
    <p:extLst>
      <p:ext uri="{BB962C8B-B14F-4D97-AF65-F5344CB8AC3E}">
        <p14:creationId xmlns:p14="http://schemas.microsoft.com/office/powerpoint/2010/main" val="24046277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2B79A0-9D7F-3B4A-FE5C-69206844D1F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946310" y="1661708"/>
            <a:ext cx="5251380" cy="3534583"/>
          </a:xfrm>
          <a:prstGeom prst="rect">
            <a:avLst/>
          </a:prstGeom>
        </p:spPr>
      </p:pic>
      <p:sp>
        <p:nvSpPr>
          <p:cNvPr id="4" name="TextBox 3">
            <a:extLst>
              <a:ext uri="{FF2B5EF4-FFF2-40B4-BE49-F238E27FC236}">
                <a16:creationId xmlns:a16="http://schemas.microsoft.com/office/drawing/2014/main" id="{96860D99-2FF9-E61D-BF9B-3EFAC32CCF3B}"/>
              </a:ext>
            </a:extLst>
          </p:cNvPr>
          <p:cNvSpPr txBox="1"/>
          <p:nvPr/>
        </p:nvSpPr>
        <p:spPr>
          <a:xfrm>
            <a:off x="749809" y="389678"/>
            <a:ext cx="7094884" cy="769441"/>
          </a:xfrm>
          <a:prstGeom prst="rect">
            <a:avLst/>
          </a:prstGeom>
          <a:noFill/>
        </p:spPr>
        <p:txBody>
          <a:bodyPr wrap="square" rtlCol="0">
            <a:spAutoFit/>
          </a:bodyPr>
          <a:lstStyle/>
          <a:p>
            <a:r>
              <a:rPr lang="en-US" sz="4400" b="1" dirty="0"/>
              <a:t>PreK/TK Contrastive Analysis</a:t>
            </a:r>
          </a:p>
        </p:txBody>
      </p:sp>
      <p:pic>
        <p:nvPicPr>
          <p:cNvPr id="2" name="Picture 1">
            <a:extLst>
              <a:ext uri="{FF2B5EF4-FFF2-40B4-BE49-F238E27FC236}">
                <a16:creationId xmlns:a16="http://schemas.microsoft.com/office/drawing/2014/main" id="{452E47D4-71B0-5A3B-9201-419CA150CA00}"/>
              </a:ext>
            </a:extLst>
          </p:cNvPr>
          <p:cNvPicPr>
            <a:picLocks noChangeAspect="1"/>
          </p:cNvPicPr>
          <p:nvPr/>
        </p:nvPicPr>
        <p:blipFill>
          <a:blip r:embed="rId5"/>
          <a:stretch>
            <a:fillRect/>
          </a:stretch>
        </p:blipFill>
        <p:spPr>
          <a:xfrm>
            <a:off x="0" y="-1"/>
            <a:ext cx="9144000" cy="329285"/>
          </a:xfrm>
          <a:prstGeom prst="rect">
            <a:avLst/>
          </a:prstGeom>
        </p:spPr>
      </p:pic>
    </p:spTree>
    <p:extLst>
      <p:ext uri="{BB962C8B-B14F-4D97-AF65-F5344CB8AC3E}">
        <p14:creationId xmlns:p14="http://schemas.microsoft.com/office/powerpoint/2010/main" val="89582200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0AA9E0-DD98-31B8-E2E9-E87CE0B2549C}"/>
              </a:ext>
            </a:extLst>
          </p:cNvPr>
          <p:cNvPicPr>
            <a:picLocks noChangeAspect="1"/>
          </p:cNvPicPr>
          <p:nvPr/>
        </p:nvPicPr>
        <p:blipFill>
          <a:blip r:embed="rId3"/>
          <a:stretch>
            <a:fillRect/>
          </a:stretch>
        </p:blipFill>
        <p:spPr>
          <a:xfrm>
            <a:off x="5113796" y="797813"/>
            <a:ext cx="3871080" cy="4613037"/>
          </a:xfrm>
          <a:prstGeom prst="rect">
            <a:avLst/>
          </a:prstGeom>
        </p:spPr>
      </p:pic>
      <p:pic>
        <p:nvPicPr>
          <p:cNvPr id="6" name="Picture 5">
            <a:extLst>
              <a:ext uri="{FF2B5EF4-FFF2-40B4-BE49-F238E27FC236}">
                <a16:creationId xmlns:a16="http://schemas.microsoft.com/office/drawing/2014/main" id="{B40E69D4-9D47-04DD-F7AD-CEDB091F8C5D}"/>
              </a:ext>
            </a:extLst>
          </p:cNvPr>
          <p:cNvPicPr>
            <a:picLocks noChangeAspect="1"/>
          </p:cNvPicPr>
          <p:nvPr/>
        </p:nvPicPr>
        <p:blipFill>
          <a:blip r:embed="rId4"/>
          <a:stretch>
            <a:fillRect/>
          </a:stretch>
        </p:blipFill>
        <p:spPr>
          <a:xfrm>
            <a:off x="0" y="797813"/>
            <a:ext cx="3479800" cy="4533900"/>
          </a:xfrm>
          <a:prstGeom prst="rect">
            <a:avLst/>
          </a:prstGeom>
        </p:spPr>
      </p:pic>
      <p:sp>
        <p:nvSpPr>
          <p:cNvPr id="4" name="Left Arrow 3">
            <a:extLst>
              <a:ext uri="{FF2B5EF4-FFF2-40B4-BE49-F238E27FC236}">
                <a16:creationId xmlns:a16="http://schemas.microsoft.com/office/drawing/2014/main" id="{B8ECC645-8075-0FB9-EAEC-B00FC28A526D}"/>
              </a:ext>
            </a:extLst>
          </p:cNvPr>
          <p:cNvSpPr/>
          <p:nvPr/>
        </p:nvSpPr>
        <p:spPr>
          <a:xfrm rot="2987459">
            <a:off x="2131760" y="5325141"/>
            <a:ext cx="1572768" cy="585216"/>
          </a:xfrm>
          <a:prstGeom prst="left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E83F97D-10DB-1655-1E94-3A6CA4552165}"/>
              </a:ext>
            </a:extLst>
          </p:cNvPr>
          <p:cNvSpPr txBox="1"/>
          <p:nvPr/>
        </p:nvSpPr>
        <p:spPr>
          <a:xfrm>
            <a:off x="1883705" y="241755"/>
            <a:ext cx="5520476" cy="707886"/>
          </a:xfrm>
          <a:prstGeom prst="rect">
            <a:avLst/>
          </a:prstGeom>
          <a:noFill/>
        </p:spPr>
        <p:txBody>
          <a:bodyPr wrap="square" rtlCol="0">
            <a:spAutoFit/>
          </a:bodyPr>
          <a:lstStyle/>
          <a:p>
            <a:r>
              <a:rPr lang="en-US" sz="4000" b="1" dirty="0"/>
              <a:t>The Bridge in PreK/TK</a:t>
            </a:r>
          </a:p>
        </p:txBody>
      </p:sp>
      <p:sp>
        <p:nvSpPr>
          <p:cNvPr id="3" name="TextBox 2">
            <a:extLst>
              <a:ext uri="{FF2B5EF4-FFF2-40B4-BE49-F238E27FC236}">
                <a16:creationId xmlns:a16="http://schemas.microsoft.com/office/drawing/2014/main" id="{FE8E249A-CC9F-023E-1ADF-D6FB3739E20F}"/>
              </a:ext>
            </a:extLst>
          </p:cNvPr>
          <p:cNvSpPr txBox="1"/>
          <p:nvPr/>
        </p:nvSpPr>
        <p:spPr>
          <a:xfrm>
            <a:off x="3217869" y="3429000"/>
            <a:ext cx="2377214" cy="3416320"/>
          </a:xfrm>
          <a:prstGeom prst="rect">
            <a:avLst/>
          </a:prstGeom>
          <a:solidFill>
            <a:srgbClr val="FFC000"/>
          </a:solidFill>
        </p:spPr>
        <p:txBody>
          <a:bodyPr wrap="square" rtlCol="0">
            <a:spAutoFit/>
          </a:bodyPr>
          <a:lstStyle/>
          <a:p>
            <a:pPr algn="ctr"/>
            <a:r>
              <a:rPr lang="en-US" sz="3600" b="1" dirty="0"/>
              <a:t>Step 6: </a:t>
            </a:r>
            <a:r>
              <a:rPr lang="en-US" sz="3600" dirty="0"/>
              <a:t>Emphasis on </a:t>
            </a:r>
            <a:r>
              <a:rPr lang="en-US" sz="3600" b="1" dirty="0"/>
              <a:t>listening and speaking </a:t>
            </a:r>
          </a:p>
          <a:p>
            <a:pPr algn="ctr"/>
            <a:r>
              <a:rPr lang="en-US" sz="3600" dirty="0"/>
              <a:t>in TK</a:t>
            </a:r>
          </a:p>
        </p:txBody>
      </p:sp>
      <p:sp>
        <p:nvSpPr>
          <p:cNvPr id="9" name="Left Arrow 8">
            <a:extLst>
              <a:ext uri="{FF2B5EF4-FFF2-40B4-BE49-F238E27FC236}">
                <a16:creationId xmlns:a16="http://schemas.microsoft.com/office/drawing/2014/main" id="{F08CAD2A-43A1-62D6-9BF7-5068557BCA07}"/>
              </a:ext>
            </a:extLst>
          </p:cNvPr>
          <p:cNvSpPr/>
          <p:nvPr/>
        </p:nvSpPr>
        <p:spPr>
          <a:xfrm rot="8646467">
            <a:off x="5220666" y="5363622"/>
            <a:ext cx="2466363" cy="585216"/>
          </a:xfrm>
          <a:prstGeom prst="left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047870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FCA4A-27DC-E637-EE4F-C6632CF0248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9E0CDD2-6A93-CD08-5E7C-7CA1580B99BA}"/>
              </a:ext>
            </a:extLst>
          </p:cNvPr>
          <p:cNvPicPr>
            <a:picLocks noChangeAspect="1"/>
          </p:cNvPicPr>
          <p:nvPr/>
        </p:nvPicPr>
        <p:blipFill>
          <a:blip r:embed="rId3"/>
          <a:stretch>
            <a:fillRect/>
          </a:stretch>
        </p:blipFill>
        <p:spPr>
          <a:xfrm>
            <a:off x="657342" y="1270993"/>
            <a:ext cx="5113509" cy="5512223"/>
          </a:xfrm>
          <a:prstGeom prst="rect">
            <a:avLst/>
          </a:prstGeom>
        </p:spPr>
      </p:pic>
      <p:sp>
        <p:nvSpPr>
          <p:cNvPr id="2" name="TextBox 1">
            <a:extLst>
              <a:ext uri="{FF2B5EF4-FFF2-40B4-BE49-F238E27FC236}">
                <a16:creationId xmlns:a16="http://schemas.microsoft.com/office/drawing/2014/main" id="{E7DB9153-909B-E24C-4547-817DE486D314}"/>
              </a:ext>
            </a:extLst>
          </p:cNvPr>
          <p:cNvSpPr txBox="1"/>
          <p:nvPr/>
        </p:nvSpPr>
        <p:spPr>
          <a:xfrm>
            <a:off x="5836920" y="1913190"/>
            <a:ext cx="2649738" cy="1754326"/>
          </a:xfrm>
          <a:prstGeom prst="rect">
            <a:avLst/>
          </a:prstGeom>
          <a:solidFill>
            <a:srgbClr val="FFC000"/>
          </a:solidFill>
        </p:spPr>
        <p:txBody>
          <a:bodyPr wrap="square" rtlCol="0">
            <a:spAutoFit/>
          </a:bodyPr>
          <a:lstStyle/>
          <a:p>
            <a:pPr algn="ctr"/>
            <a:r>
              <a:rPr lang="en-US" sz="3600"/>
              <a:t>Page 33 </a:t>
            </a:r>
            <a:r>
              <a:rPr lang="en-US" sz="3600" dirty="0"/>
              <a:t>Resource Packet</a:t>
            </a:r>
          </a:p>
        </p:txBody>
      </p:sp>
      <p:sp>
        <p:nvSpPr>
          <p:cNvPr id="4" name="TextBox 3">
            <a:extLst>
              <a:ext uri="{FF2B5EF4-FFF2-40B4-BE49-F238E27FC236}">
                <a16:creationId xmlns:a16="http://schemas.microsoft.com/office/drawing/2014/main" id="{D8E83FE1-2365-0E1F-ACE9-5608FB38F7AC}"/>
              </a:ext>
            </a:extLst>
          </p:cNvPr>
          <p:cNvSpPr txBox="1"/>
          <p:nvPr/>
        </p:nvSpPr>
        <p:spPr>
          <a:xfrm>
            <a:off x="1470660" y="347663"/>
            <a:ext cx="6857414" cy="923330"/>
          </a:xfrm>
          <a:prstGeom prst="rect">
            <a:avLst/>
          </a:prstGeom>
          <a:solidFill>
            <a:srgbClr val="FFFF00"/>
          </a:solidFill>
        </p:spPr>
        <p:txBody>
          <a:bodyPr wrap="square">
            <a:spAutoFit/>
          </a:bodyPr>
          <a:lstStyle/>
          <a:p>
            <a:pPr algn="ctr"/>
            <a:r>
              <a:rPr lang="en-US" sz="5400" dirty="0"/>
              <a:t>The Bridge for Transfer</a:t>
            </a:r>
          </a:p>
        </p:txBody>
      </p:sp>
      <p:sp>
        <p:nvSpPr>
          <p:cNvPr id="5" name="Frame 4">
            <a:extLst>
              <a:ext uri="{FF2B5EF4-FFF2-40B4-BE49-F238E27FC236}">
                <a16:creationId xmlns:a16="http://schemas.microsoft.com/office/drawing/2014/main" id="{D8BCB75F-7359-AA2A-0C66-BBF7F6027170}"/>
              </a:ext>
            </a:extLst>
          </p:cNvPr>
          <p:cNvSpPr/>
          <p:nvPr/>
        </p:nvSpPr>
        <p:spPr>
          <a:xfrm>
            <a:off x="591273" y="4334130"/>
            <a:ext cx="5179578" cy="2523870"/>
          </a:xfrm>
          <a:prstGeom prst="frame">
            <a:avLst>
              <a:gd name="adj1" fmla="val 9509"/>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6501883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DB037C-AF25-7D46-8A28-9AA2CF462BCA}"/>
              </a:ext>
            </a:extLst>
          </p:cNvPr>
          <p:cNvSpPr txBox="1"/>
          <p:nvPr/>
        </p:nvSpPr>
        <p:spPr>
          <a:xfrm>
            <a:off x="523263" y="457200"/>
            <a:ext cx="8097473" cy="707886"/>
          </a:xfrm>
          <a:prstGeom prst="rect">
            <a:avLst/>
          </a:prstGeom>
          <a:noFill/>
        </p:spPr>
        <p:txBody>
          <a:bodyPr wrap="none" rtlCol="0">
            <a:spAutoFit/>
          </a:bodyPr>
          <a:lstStyle/>
          <a:p>
            <a:r>
              <a:rPr lang="en-US" sz="4000" b="1" dirty="0"/>
              <a:t>Three Types of Bridge Transfer Charts</a:t>
            </a:r>
          </a:p>
        </p:txBody>
      </p:sp>
      <p:graphicFrame>
        <p:nvGraphicFramePr>
          <p:cNvPr id="5" name="Table 4">
            <a:extLst>
              <a:ext uri="{FF2B5EF4-FFF2-40B4-BE49-F238E27FC236}">
                <a16:creationId xmlns:a16="http://schemas.microsoft.com/office/drawing/2014/main" id="{D07B462E-7129-E747-ABE3-D6C56CD0C829}"/>
              </a:ext>
            </a:extLst>
          </p:cNvPr>
          <p:cNvGraphicFramePr>
            <a:graphicFrameLocks noGrp="1"/>
          </p:cNvGraphicFramePr>
          <p:nvPr/>
        </p:nvGraphicFramePr>
        <p:xfrm>
          <a:off x="312821" y="1830136"/>
          <a:ext cx="8443326" cy="3752518"/>
        </p:xfrm>
        <a:graphic>
          <a:graphicData uri="http://schemas.openxmlformats.org/drawingml/2006/table">
            <a:tbl>
              <a:tblPr firstRow="1" bandRow="1">
                <a:tableStyleId>{5C22544A-7EE6-4342-B048-85BDC9FD1C3A}</a:tableStyleId>
              </a:tblPr>
              <a:tblGrid>
                <a:gridCol w="2814442">
                  <a:extLst>
                    <a:ext uri="{9D8B030D-6E8A-4147-A177-3AD203B41FA5}">
                      <a16:colId xmlns:a16="http://schemas.microsoft.com/office/drawing/2014/main" val="1951197910"/>
                    </a:ext>
                  </a:extLst>
                </a:gridCol>
                <a:gridCol w="2814442">
                  <a:extLst>
                    <a:ext uri="{9D8B030D-6E8A-4147-A177-3AD203B41FA5}">
                      <a16:colId xmlns:a16="http://schemas.microsoft.com/office/drawing/2014/main" val="4163446865"/>
                    </a:ext>
                  </a:extLst>
                </a:gridCol>
                <a:gridCol w="2814442">
                  <a:extLst>
                    <a:ext uri="{9D8B030D-6E8A-4147-A177-3AD203B41FA5}">
                      <a16:colId xmlns:a16="http://schemas.microsoft.com/office/drawing/2014/main" val="2311415490"/>
                    </a:ext>
                  </a:extLst>
                </a:gridCol>
              </a:tblGrid>
              <a:tr h="1258863">
                <a:tc>
                  <a:txBody>
                    <a:bodyPr/>
                    <a:lstStyle/>
                    <a:p>
                      <a:r>
                        <a:rPr lang="en-US" sz="4000" dirty="0"/>
                        <a:t>Illustration</a:t>
                      </a:r>
                    </a:p>
                  </a:txBody>
                  <a:tcPr/>
                </a:tc>
                <a:tc>
                  <a:txBody>
                    <a:bodyPr/>
                    <a:lstStyle/>
                    <a:p>
                      <a:pPr algn="ctr"/>
                      <a:r>
                        <a:rPr lang="en-US" sz="4000" dirty="0"/>
                        <a:t>Side-by-Side</a:t>
                      </a:r>
                    </a:p>
                  </a:txBody>
                  <a:tcPr/>
                </a:tc>
                <a:tc>
                  <a:txBody>
                    <a:bodyPr/>
                    <a:lstStyle/>
                    <a:p>
                      <a:r>
                        <a:rPr lang="en-US" sz="4000" dirty="0" err="1"/>
                        <a:t>Así</a:t>
                      </a:r>
                      <a:r>
                        <a:rPr lang="en-US" sz="4000" dirty="0"/>
                        <a:t>-se-Dice</a:t>
                      </a:r>
                    </a:p>
                  </a:txBody>
                  <a:tcPr/>
                </a:tc>
                <a:extLst>
                  <a:ext uri="{0D108BD9-81ED-4DB2-BD59-A6C34878D82A}">
                    <a16:rowId xmlns:a16="http://schemas.microsoft.com/office/drawing/2014/main" val="2342965916"/>
                  </a:ext>
                </a:extLst>
              </a:tr>
              <a:tr h="2493655">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487037889"/>
                  </a:ext>
                </a:extLst>
              </a:tr>
            </a:tbl>
          </a:graphicData>
        </a:graphic>
      </p:graphicFrame>
      <p:pic>
        <p:nvPicPr>
          <p:cNvPr id="7" name="Picture 6" descr="Story elements Bridge - Kennewick.pdf">
            <a:extLst>
              <a:ext uri="{FF2B5EF4-FFF2-40B4-BE49-F238E27FC236}">
                <a16:creationId xmlns:a16="http://schemas.microsoft.com/office/drawing/2014/main" id="{8EDBA591-112A-6548-A5E5-D1118A760008}"/>
              </a:ext>
            </a:extLst>
          </p:cNvPr>
          <p:cNvPicPr/>
          <p:nvPr/>
        </p:nvPicPr>
        <p:blipFill>
          <a:blip r:embed="rId2">
            <a:extLst>
              <a:ext uri="{28A0092B-C50C-407E-A947-70E740481C1C}">
                <a14:useLocalDpi xmlns:a14="http://schemas.microsoft.com/office/drawing/2010/main"/>
              </a:ext>
            </a:extLst>
          </a:blip>
          <a:stretch>
            <a:fillRect/>
          </a:stretch>
        </p:blipFill>
        <p:spPr>
          <a:xfrm rot="5400000">
            <a:off x="3151007" y="3068951"/>
            <a:ext cx="2766953" cy="2728127"/>
          </a:xfrm>
          <a:prstGeom prst="rect">
            <a:avLst/>
          </a:prstGeom>
        </p:spPr>
      </p:pic>
      <p:pic>
        <p:nvPicPr>
          <p:cNvPr id="6" name="Picture 5">
            <a:extLst>
              <a:ext uri="{FF2B5EF4-FFF2-40B4-BE49-F238E27FC236}">
                <a16:creationId xmlns:a16="http://schemas.microsoft.com/office/drawing/2014/main" id="{8240ED77-BCB3-7045-BE03-D422158FE40C}"/>
              </a:ext>
            </a:extLst>
          </p:cNvPr>
          <p:cNvPicPr/>
          <p:nvPr/>
        </p:nvPicPr>
        <p:blipFill>
          <a:blip r:embed="rId3">
            <a:extLst>
              <a:ext uri="{28A0092B-C50C-407E-A947-70E740481C1C}">
                <a14:useLocalDpi xmlns:a14="http://schemas.microsoft.com/office/drawing/2010/main"/>
              </a:ext>
            </a:extLst>
          </a:blip>
          <a:stretch>
            <a:fillRect/>
          </a:stretch>
        </p:blipFill>
        <p:spPr>
          <a:xfrm>
            <a:off x="478186" y="3181434"/>
            <a:ext cx="2505646" cy="2050282"/>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9748310A-97EC-9447-AECD-C1AD09420A44}"/>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6085135" y="3551004"/>
            <a:ext cx="2370455" cy="1405255"/>
          </a:xfrm>
          <a:prstGeom prst="rect">
            <a:avLst/>
          </a:prstGeom>
          <a:noFill/>
        </p:spPr>
      </p:pic>
    </p:spTree>
    <p:extLst>
      <p:ext uri="{BB962C8B-B14F-4D97-AF65-F5344CB8AC3E}">
        <p14:creationId xmlns:p14="http://schemas.microsoft.com/office/powerpoint/2010/main" val="369216437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A screenshot of a cell phone&#10;&#10;Description automatically generated">
            <a:extLst>
              <a:ext uri="{FF2B5EF4-FFF2-40B4-BE49-F238E27FC236}">
                <a16:creationId xmlns:a16="http://schemas.microsoft.com/office/drawing/2014/main" id="{981C83EC-9063-665A-D019-13FF0EDDB0B0}"/>
              </a:ext>
            </a:extLst>
          </p:cNvPr>
          <p:cNvPicPr>
            <a:picLocks noChangeAspect="1"/>
          </p:cNvPicPr>
          <p:nvPr/>
        </p:nvPicPr>
        <p:blipFill>
          <a:blip r:embed="rId2"/>
          <a:stretch>
            <a:fillRect/>
          </a:stretch>
        </p:blipFill>
        <p:spPr>
          <a:xfrm>
            <a:off x="382764" y="110464"/>
            <a:ext cx="5816600" cy="6747536"/>
          </a:xfrm>
          <a:prstGeom prst="rect">
            <a:avLst/>
          </a:prstGeom>
        </p:spPr>
      </p:pic>
      <p:sp>
        <p:nvSpPr>
          <p:cNvPr id="3" name="TextBox 2">
            <a:extLst>
              <a:ext uri="{FF2B5EF4-FFF2-40B4-BE49-F238E27FC236}">
                <a16:creationId xmlns:a16="http://schemas.microsoft.com/office/drawing/2014/main" id="{EF4E87E2-6F3D-F383-908C-5E40C5A13247}"/>
              </a:ext>
            </a:extLst>
          </p:cNvPr>
          <p:cNvSpPr txBox="1"/>
          <p:nvPr/>
        </p:nvSpPr>
        <p:spPr>
          <a:xfrm>
            <a:off x="6335940" y="657310"/>
            <a:ext cx="2649738" cy="4031873"/>
          </a:xfrm>
          <a:prstGeom prst="rect">
            <a:avLst/>
          </a:prstGeom>
          <a:solidFill>
            <a:srgbClr val="FFC000"/>
          </a:solidFill>
        </p:spPr>
        <p:txBody>
          <a:bodyPr wrap="square" rtlCol="0">
            <a:spAutoFit/>
          </a:bodyPr>
          <a:lstStyle/>
          <a:p>
            <a:pPr algn="ctr"/>
            <a:r>
              <a:rPr lang="en-US" sz="3600" dirty="0"/>
              <a:t>Four Areas of Contrastive Analysis</a:t>
            </a:r>
          </a:p>
          <a:p>
            <a:pPr algn="ctr"/>
            <a:r>
              <a:rPr lang="en-US" sz="2800" b="1" i="1" dirty="0"/>
              <a:t>Page 35 </a:t>
            </a:r>
            <a:r>
              <a:rPr lang="en-US" sz="2800" i="1" dirty="0"/>
              <a:t>of the Resource Packet and </a:t>
            </a:r>
            <a:r>
              <a:rPr lang="en-US" sz="2800" b="1" i="1" dirty="0"/>
              <a:t>142</a:t>
            </a:r>
            <a:r>
              <a:rPr lang="en-US" sz="2800" i="1" dirty="0"/>
              <a:t> of the Text</a:t>
            </a:r>
          </a:p>
        </p:txBody>
      </p:sp>
    </p:spTree>
    <p:extLst>
      <p:ext uri="{BB962C8B-B14F-4D97-AF65-F5344CB8AC3E}">
        <p14:creationId xmlns:p14="http://schemas.microsoft.com/office/powerpoint/2010/main" val="383837294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630DA8-4CCA-9FA2-AFC9-158713B6C296}"/>
              </a:ext>
            </a:extLst>
          </p:cNvPr>
          <p:cNvPicPr>
            <a:picLocks noChangeAspect="1"/>
          </p:cNvPicPr>
          <p:nvPr/>
        </p:nvPicPr>
        <p:blipFill>
          <a:blip r:embed="rId2"/>
          <a:stretch>
            <a:fillRect/>
          </a:stretch>
        </p:blipFill>
        <p:spPr>
          <a:xfrm>
            <a:off x="1336976" y="0"/>
            <a:ext cx="6470047" cy="6858000"/>
          </a:xfrm>
          <a:prstGeom prst="rect">
            <a:avLst/>
          </a:prstGeom>
        </p:spPr>
      </p:pic>
      <p:sp>
        <p:nvSpPr>
          <p:cNvPr id="3" name="TextBox 2">
            <a:extLst>
              <a:ext uri="{FF2B5EF4-FFF2-40B4-BE49-F238E27FC236}">
                <a16:creationId xmlns:a16="http://schemas.microsoft.com/office/drawing/2014/main" id="{C9639614-8893-20EE-D342-9A90D91E43C0}"/>
              </a:ext>
            </a:extLst>
          </p:cNvPr>
          <p:cNvSpPr txBox="1"/>
          <p:nvPr/>
        </p:nvSpPr>
        <p:spPr>
          <a:xfrm>
            <a:off x="7689273" y="1226127"/>
            <a:ext cx="1454727" cy="830997"/>
          </a:xfrm>
          <a:prstGeom prst="rect">
            <a:avLst/>
          </a:prstGeom>
          <a:solidFill>
            <a:srgbClr val="FFFF00"/>
          </a:solidFill>
        </p:spPr>
        <p:txBody>
          <a:bodyPr wrap="square" rtlCol="0">
            <a:spAutoFit/>
          </a:bodyPr>
          <a:lstStyle/>
          <a:p>
            <a:r>
              <a:rPr lang="en-US" sz="4800" dirty="0"/>
              <a:t>p. 34</a:t>
            </a:r>
          </a:p>
        </p:txBody>
      </p:sp>
    </p:spTree>
    <p:extLst>
      <p:ext uri="{BB962C8B-B14F-4D97-AF65-F5344CB8AC3E}">
        <p14:creationId xmlns:p14="http://schemas.microsoft.com/office/powerpoint/2010/main" val="336058477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2D7D3C-801C-683F-A92D-467C13ED5231}"/>
              </a:ext>
            </a:extLst>
          </p:cNvPr>
          <p:cNvPicPr>
            <a:picLocks noChangeAspect="1"/>
          </p:cNvPicPr>
          <p:nvPr/>
        </p:nvPicPr>
        <p:blipFill>
          <a:blip r:embed="rId2"/>
          <a:stretch>
            <a:fillRect/>
          </a:stretch>
        </p:blipFill>
        <p:spPr>
          <a:xfrm>
            <a:off x="1457813" y="246743"/>
            <a:ext cx="6469839" cy="6611257"/>
          </a:xfrm>
          <a:prstGeom prst="rect">
            <a:avLst/>
          </a:prstGeom>
        </p:spPr>
      </p:pic>
      <p:sp>
        <p:nvSpPr>
          <p:cNvPr id="7" name="TextBox 6">
            <a:extLst>
              <a:ext uri="{FF2B5EF4-FFF2-40B4-BE49-F238E27FC236}">
                <a16:creationId xmlns:a16="http://schemas.microsoft.com/office/drawing/2014/main" id="{30E8EAA9-F3A9-D7B8-189B-E5A0FABC4CE5}"/>
              </a:ext>
            </a:extLst>
          </p:cNvPr>
          <p:cNvSpPr txBox="1"/>
          <p:nvPr/>
        </p:nvSpPr>
        <p:spPr>
          <a:xfrm>
            <a:off x="522236" y="4648200"/>
            <a:ext cx="3763108" cy="1384995"/>
          </a:xfrm>
          <a:prstGeom prst="rect">
            <a:avLst/>
          </a:prstGeom>
          <a:noFill/>
        </p:spPr>
        <p:txBody>
          <a:bodyPr wrap="square" rtlCol="0">
            <a:spAutoFit/>
          </a:bodyPr>
          <a:lstStyle/>
          <a:p>
            <a:r>
              <a:rPr lang="en-US" sz="2800" b="1" dirty="0">
                <a:highlight>
                  <a:srgbClr val="FFFF00"/>
                </a:highlight>
              </a:rPr>
              <a:t>Kindergarten:  CCSS for Language Arts – Foundational Skills</a:t>
            </a:r>
          </a:p>
        </p:txBody>
      </p:sp>
    </p:spTree>
    <p:extLst>
      <p:ext uri="{BB962C8B-B14F-4D97-AF65-F5344CB8AC3E}">
        <p14:creationId xmlns:p14="http://schemas.microsoft.com/office/powerpoint/2010/main" val="250004262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AE4166-E29C-02C5-21C8-0B767BF519B6}"/>
              </a:ext>
            </a:extLst>
          </p:cNvPr>
          <p:cNvPicPr>
            <a:picLocks noChangeAspect="1"/>
          </p:cNvPicPr>
          <p:nvPr/>
        </p:nvPicPr>
        <p:blipFill>
          <a:blip r:embed="rId2"/>
          <a:stretch>
            <a:fillRect/>
          </a:stretch>
        </p:blipFill>
        <p:spPr>
          <a:xfrm>
            <a:off x="1475923" y="278738"/>
            <a:ext cx="6086019" cy="6412348"/>
          </a:xfrm>
          <a:prstGeom prst="rect">
            <a:avLst/>
          </a:prstGeom>
        </p:spPr>
      </p:pic>
      <p:sp>
        <p:nvSpPr>
          <p:cNvPr id="2" name="TextBox 1">
            <a:extLst>
              <a:ext uri="{FF2B5EF4-FFF2-40B4-BE49-F238E27FC236}">
                <a16:creationId xmlns:a16="http://schemas.microsoft.com/office/drawing/2014/main" id="{EFA80822-B3E0-A519-95FA-9986DABF5D6E}"/>
              </a:ext>
            </a:extLst>
          </p:cNvPr>
          <p:cNvSpPr txBox="1"/>
          <p:nvPr/>
        </p:nvSpPr>
        <p:spPr>
          <a:xfrm>
            <a:off x="391607" y="4154715"/>
            <a:ext cx="3763108" cy="1384995"/>
          </a:xfrm>
          <a:prstGeom prst="rect">
            <a:avLst/>
          </a:prstGeom>
          <a:noFill/>
        </p:spPr>
        <p:txBody>
          <a:bodyPr wrap="square" rtlCol="0">
            <a:spAutoFit/>
          </a:bodyPr>
          <a:lstStyle/>
          <a:p>
            <a:r>
              <a:rPr lang="en-US" sz="2800" b="1" dirty="0">
                <a:highlight>
                  <a:srgbClr val="FFFF00"/>
                </a:highlight>
              </a:rPr>
              <a:t>Kindergarten:  CCSS for Language Arts – Language Standards</a:t>
            </a:r>
          </a:p>
        </p:txBody>
      </p:sp>
    </p:spTree>
    <p:extLst>
      <p:ext uri="{BB962C8B-B14F-4D97-AF65-F5344CB8AC3E}">
        <p14:creationId xmlns:p14="http://schemas.microsoft.com/office/powerpoint/2010/main" val="1642556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C947B6-2A1A-CF20-ABD4-3439AD04AE7D}"/>
              </a:ext>
            </a:extLst>
          </p:cNvPr>
          <p:cNvPicPr>
            <a:picLocks noChangeAspect="1"/>
          </p:cNvPicPr>
          <p:nvPr/>
        </p:nvPicPr>
        <p:blipFill>
          <a:blip r:embed="rId3"/>
          <a:stretch>
            <a:fillRect/>
          </a:stretch>
        </p:blipFill>
        <p:spPr>
          <a:xfrm>
            <a:off x="125621" y="941375"/>
            <a:ext cx="8790389" cy="5551825"/>
          </a:xfrm>
          <a:prstGeom prst="rect">
            <a:avLst/>
          </a:prstGeom>
        </p:spPr>
      </p:pic>
      <p:pic>
        <p:nvPicPr>
          <p:cNvPr id="4" name="Picture 3">
            <a:extLst>
              <a:ext uri="{FF2B5EF4-FFF2-40B4-BE49-F238E27FC236}">
                <a16:creationId xmlns:a16="http://schemas.microsoft.com/office/drawing/2014/main" id="{5B1B5B8B-37A2-3361-D14F-BAA77ED252C4}"/>
              </a:ext>
            </a:extLst>
          </p:cNvPr>
          <p:cNvPicPr>
            <a:picLocks noChangeAspect="1"/>
          </p:cNvPicPr>
          <p:nvPr/>
        </p:nvPicPr>
        <p:blipFill>
          <a:blip r:embed="rId4"/>
          <a:stretch>
            <a:fillRect/>
          </a:stretch>
        </p:blipFill>
        <p:spPr>
          <a:xfrm>
            <a:off x="0" y="-1"/>
            <a:ext cx="9144000" cy="329285"/>
          </a:xfrm>
          <a:prstGeom prst="rect">
            <a:avLst/>
          </a:prstGeom>
        </p:spPr>
      </p:pic>
      <p:sp>
        <p:nvSpPr>
          <p:cNvPr id="5" name="Rectangle 4">
            <a:extLst>
              <a:ext uri="{FF2B5EF4-FFF2-40B4-BE49-F238E27FC236}">
                <a16:creationId xmlns:a16="http://schemas.microsoft.com/office/drawing/2014/main" id="{E0F41B88-EC22-0DB5-C9F4-9F876AA43398}"/>
              </a:ext>
            </a:extLst>
          </p:cNvPr>
          <p:cNvSpPr/>
          <p:nvPr/>
        </p:nvSpPr>
        <p:spPr>
          <a:xfrm>
            <a:off x="176806" y="2078506"/>
            <a:ext cx="8262127" cy="73042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217C297-F59B-3106-A766-A5DDF8C1CDCC}"/>
              </a:ext>
            </a:extLst>
          </p:cNvPr>
          <p:cNvSpPr/>
          <p:nvPr/>
        </p:nvSpPr>
        <p:spPr>
          <a:xfrm>
            <a:off x="4764031" y="2814933"/>
            <a:ext cx="3674903" cy="211647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FF8561E-F3F5-BFFF-0B68-3DCB53C3159D}"/>
              </a:ext>
            </a:extLst>
          </p:cNvPr>
          <p:cNvSpPr/>
          <p:nvPr/>
        </p:nvSpPr>
        <p:spPr>
          <a:xfrm>
            <a:off x="125621" y="2758669"/>
            <a:ext cx="4638410" cy="255596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2835C8B-C0AE-B0D1-387D-DF489A7F1C5B}"/>
              </a:ext>
            </a:extLst>
          </p:cNvPr>
          <p:cNvSpPr txBox="1"/>
          <p:nvPr/>
        </p:nvSpPr>
        <p:spPr>
          <a:xfrm>
            <a:off x="1920067" y="312164"/>
            <a:ext cx="5201496" cy="646331"/>
          </a:xfrm>
          <a:prstGeom prst="rect">
            <a:avLst/>
          </a:prstGeom>
          <a:noFill/>
        </p:spPr>
        <p:txBody>
          <a:bodyPr wrap="square">
            <a:spAutoFit/>
          </a:bodyPr>
          <a:lstStyle/>
          <a:p>
            <a:r>
              <a:rPr lang="en-US" sz="3600" b="1" dirty="0"/>
              <a:t>Biliteracy Unit Framework</a:t>
            </a:r>
          </a:p>
        </p:txBody>
      </p:sp>
      <p:pic>
        <p:nvPicPr>
          <p:cNvPr id="18" name="Picture 17">
            <a:extLst>
              <a:ext uri="{FF2B5EF4-FFF2-40B4-BE49-F238E27FC236}">
                <a16:creationId xmlns:a16="http://schemas.microsoft.com/office/drawing/2014/main" id="{B30BC7D3-8F8E-0A46-79C5-4CE6C9F90CFD}"/>
              </a:ext>
            </a:extLst>
          </p:cNvPr>
          <p:cNvPicPr>
            <a:picLocks noChangeAspect="1"/>
          </p:cNvPicPr>
          <p:nvPr/>
        </p:nvPicPr>
        <p:blipFill>
          <a:blip r:embed="rId5"/>
          <a:stretch>
            <a:fillRect/>
          </a:stretch>
        </p:blipFill>
        <p:spPr>
          <a:xfrm>
            <a:off x="3862416" y="4400336"/>
            <a:ext cx="4445000" cy="1333500"/>
          </a:xfrm>
          <a:prstGeom prst="rect">
            <a:avLst/>
          </a:prstGeom>
        </p:spPr>
      </p:pic>
      <p:pic>
        <p:nvPicPr>
          <p:cNvPr id="3" name="Picture 2">
            <a:extLst>
              <a:ext uri="{FF2B5EF4-FFF2-40B4-BE49-F238E27FC236}">
                <a16:creationId xmlns:a16="http://schemas.microsoft.com/office/drawing/2014/main" id="{1D0B5019-5EF0-7F93-5624-25D5182665AF}"/>
              </a:ext>
            </a:extLst>
          </p:cNvPr>
          <p:cNvPicPr>
            <a:picLocks noChangeAspect="1"/>
          </p:cNvPicPr>
          <p:nvPr/>
        </p:nvPicPr>
        <p:blipFill>
          <a:blip r:embed="rId6"/>
          <a:stretch>
            <a:fillRect/>
          </a:stretch>
        </p:blipFill>
        <p:spPr>
          <a:xfrm>
            <a:off x="5108772" y="1301294"/>
            <a:ext cx="3568700" cy="1244600"/>
          </a:xfrm>
          <a:prstGeom prst="rect">
            <a:avLst/>
          </a:prstGeom>
        </p:spPr>
      </p:pic>
    </p:spTree>
    <p:extLst>
      <p:ext uri="{BB962C8B-B14F-4D97-AF65-F5344CB8AC3E}">
        <p14:creationId xmlns:p14="http://schemas.microsoft.com/office/powerpoint/2010/main" val="131370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1"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E9E19-FBD3-69D4-FFD5-BB69F03D5352}"/>
            </a:ext>
          </a:extLst>
        </p:cNvPr>
        <p:cNvGrpSpPr/>
        <p:nvPr/>
      </p:nvGrpSpPr>
      <p:grpSpPr>
        <a:xfrm>
          <a:off x="0" y="0"/>
          <a:ext cx="0" cy="0"/>
          <a:chOff x="0" y="0"/>
          <a:chExt cx="0" cy="0"/>
        </a:xfrm>
      </p:grpSpPr>
      <p:sp>
        <p:nvSpPr>
          <p:cNvPr id="34818" name="Rectangle 2">
            <a:extLst>
              <a:ext uri="{FF2B5EF4-FFF2-40B4-BE49-F238E27FC236}">
                <a16:creationId xmlns:a16="http://schemas.microsoft.com/office/drawing/2014/main" id="{4B89B792-DA9D-A819-A696-A01C815BB982}"/>
              </a:ext>
            </a:extLst>
          </p:cNvPr>
          <p:cNvSpPr>
            <a:spLocks noGrp="1" noChangeArrowheads="1"/>
          </p:cNvSpPr>
          <p:nvPr>
            <p:ph type="title"/>
          </p:nvPr>
        </p:nvSpPr>
        <p:spPr>
          <a:xfrm>
            <a:off x="914400" y="228600"/>
            <a:ext cx="7543800" cy="838200"/>
          </a:xfrm>
        </p:spPr>
        <p:txBody>
          <a:bodyPr/>
          <a:lstStyle/>
          <a:p>
            <a:r>
              <a:rPr lang="en-US"/>
              <a:t>Christmas </a:t>
            </a:r>
            <a:r>
              <a:rPr lang="en-US">
                <a:solidFill>
                  <a:srgbClr val="FF0000"/>
                </a:solidFill>
              </a:rPr>
              <a:t>por David</a:t>
            </a:r>
          </a:p>
        </p:txBody>
      </p:sp>
      <p:sp>
        <p:nvSpPr>
          <p:cNvPr id="34819" name="Rectangle 3">
            <a:extLst>
              <a:ext uri="{FF2B5EF4-FFF2-40B4-BE49-F238E27FC236}">
                <a16:creationId xmlns:a16="http://schemas.microsoft.com/office/drawing/2014/main" id="{5953B4F9-76B1-928C-3E0E-3D7F3EB0BB54}"/>
              </a:ext>
            </a:extLst>
          </p:cNvPr>
          <p:cNvSpPr>
            <a:spLocks noGrp="1" noChangeArrowheads="1"/>
          </p:cNvSpPr>
          <p:nvPr>
            <p:ph type="body" idx="1"/>
          </p:nvPr>
        </p:nvSpPr>
        <p:spPr>
          <a:xfrm>
            <a:off x="460514" y="1367762"/>
            <a:ext cx="8683486" cy="5490238"/>
          </a:xfrm>
        </p:spPr>
        <p:txBody>
          <a:bodyPr/>
          <a:lstStyle/>
          <a:p>
            <a:pPr>
              <a:buFont typeface="Wingdings" pitchFamily="2" charset="2"/>
              <a:buNone/>
            </a:pPr>
            <a:r>
              <a:rPr lang="es-AR" sz="3600" dirty="0"/>
              <a:t>Vamos a mi </a:t>
            </a:r>
            <a:r>
              <a:rPr lang="es-AR" sz="3600" dirty="0">
                <a:highlight>
                  <a:srgbClr val="00FFFF"/>
                </a:highlight>
              </a:rPr>
              <a:t>tio Kurtis's casa</a:t>
            </a:r>
            <a:r>
              <a:rPr lang="es-AR" sz="3600" dirty="0"/>
              <a:t>. Miramos el television y jugamos algo. Ellos tienen un pequeño niño que le llaman Benjamin. Tambien tienen un perro, Hannah. La trip es muy largo y lasts mucho tiempo. El paseo es muy largo y no me gusta. Mis relativos son muy dibertidos y me gusta el tiempo con ellos</a:t>
            </a:r>
            <a:r>
              <a:rPr lang="en-US" sz="3600" dirty="0"/>
              <a:t>.</a:t>
            </a:r>
            <a:br>
              <a:rPr lang="en-US" sz="4000" dirty="0"/>
            </a:br>
            <a:endParaRPr lang="en-US" sz="4000" dirty="0"/>
          </a:p>
        </p:txBody>
      </p:sp>
      <p:sp>
        <p:nvSpPr>
          <p:cNvPr id="2" name="TextBox 1">
            <a:extLst>
              <a:ext uri="{FF2B5EF4-FFF2-40B4-BE49-F238E27FC236}">
                <a16:creationId xmlns:a16="http://schemas.microsoft.com/office/drawing/2014/main" id="{DC88895A-91A8-1581-14AF-953FA1745A82}"/>
              </a:ext>
            </a:extLst>
          </p:cNvPr>
          <p:cNvSpPr txBox="1"/>
          <p:nvPr/>
        </p:nvSpPr>
        <p:spPr>
          <a:xfrm>
            <a:off x="275771" y="928915"/>
            <a:ext cx="6401176" cy="400110"/>
          </a:xfrm>
          <a:prstGeom prst="rect">
            <a:avLst/>
          </a:prstGeom>
          <a:solidFill>
            <a:srgbClr val="FFFF00"/>
          </a:solidFill>
        </p:spPr>
        <p:txBody>
          <a:bodyPr wrap="none" rtlCol="0">
            <a:spAutoFit/>
          </a:bodyPr>
          <a:lstStyle/>
          <a:p>
            <a:r>
              <a:rPr lang="en-US" sz="2000" b="1" dirty="0"/>
              <a:t>What area of contrastive analysis would help this student?</a:t>
            </a:r>
          </a:p>
        </p:txBody>
      </p:sp>
    </p:spTree>
    <p:extLst>
      <p:ext uri="{BB962C8B-B14F-4D97-AF65-F5344CB8AC3E}">
        <p14:creationId xmlns:p14="http://schemas.microsoft.com/office/powerpoint/2010/main" val="3386671999"/>
      </p:ext>
    </p:extLst>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4C7AC-030D-4D1E-E35F-6532DA300B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E693AC-834A-3CB9-4510-EB189612C9F7}"/>
              </a:ext>
            </a:extLst>
          </p:cNvPr>
          <p:cNvSpPr>
            <a:spLocks noGrp="1"/>
          </p:cNvSpPr>
          <p:nvPr>
            <p:ph type="title" idx="4294967295"/>
          </p:nvPr>
        </p:nvSpPr>
        <p:spPr>
          <a:xfrm>
            <a:off x="571500" y="535850"/>
            <a:ext cx="8229600" cy="1143000"/>
          </a:xfrm>
          <a:prstGeom prst="rect">
            <a:avLst/>
          </a:prstGeom>
        </p:spPr>
        <p:txBody>
          <a:bodyPr>
            <a:normAutofit fontScale="90000"/>
          </a:bodyPr>
          <a:lstStyle/>
          <a:p>
            <a:r>
              <a:rPr lang="en-US" b="1" dirty="0"/>
              <a:t>What area of Contrastive Analysis would help David?</a:t>
            </a:r>
            <a:br>
              <a:rPr lang="en-US" b="1" dirty="0"/>
            </a:br>
            <a:endParaRPr lang="en-US" sz="3600" b="1" dirty="0"/>
          </a:p>
        </p:txBody>
      </p:sp>
      <p:sp>
        <p:nvSpPr>
          <p:cNvPr id="5" name="Content Placeholder 4">
            <a:extLst>
              <a:ext uri="{FF2B5EF4-FFF2-40B4-BE49-F238E27FC236}">
                <a16:creationId xmlns:a16="http://schemas.microsoft.com/office/drawing/2014/main" id="{97120F7A-8E80-911F-DB46-CBA840F0CABA}"/>
              </a:ext>
            </a:extLst>
          </p:cNvPr>
          <p:cNvSpPr>
            <a:spLocks noGrp="1"/>
          </p:cNvSpPr>
          <p:nvPr>
            <p:ph idx="4294967295"/>
          </p:nvPr>
        </p:nvSpPr>
        <p:spPr>
          <a:xfrm>
            <a:off x="571500" y="1678849"/>
            <a:ext cx="8229600" cy="5309779"/>
          </a:xfrm>
          <a:prstGeom prst="rect">
            <a:avLst/>
          </a:prstGeom>
        </p:spPr>
        <p:txBody>
          <a:bodyPr>
            <a:normAutofit/>
          </a:bodyPr>
          <a:lstStyle/>
          <a:p>
            <a:r>
              <a:rPr lang="en-US" sz="2800" dirty="0">
                <a:solidFill>
                  <a:srgbClr val="FF0000"/>
                </a:solidFill>
              </a:rPr>
              <a:t>Syntax and Grammar</a:t>
            </a:r>
            <a:r>
              <a:rPr lang="en-US" sz="2800" dirty="0"/>
              <a:t> - </a:t>
            </a:r>
          </a:p>
          <a:p>
            <a:pPr lvl="1"/>
            <a:r>
              <a:rPr lang="en-US" b="1" dirty="0"/>
              <a:t>Possessive</a:t>
            </a:r>
            <a:r>
              <a:rPr lang="en-US" b="1" dirty="0">
                <a:solidFill>
                  <a:srgbClr val="00AD00"/>
                </a:solidFill>
              </a:rPr>
              <a:t>:  Casa de mi </a:t>
            </a:r>
            <a:r>
              <a:rPr lang="en-US" b="1" dirty="0" err="1">
                <a:solidFill>
                  <a:srgbClr val="00AD00"/>
                </a:solidFill>
              </a:rPr>
              <a:t>tío</a:t>
            </a:r>
            <a:r>
              <a:rPr lang="en-US" b="1" dirty="0">
                <a:solidFill>
                  <a:srgbClr val="00AD00"/>
                </a:solidFill>
              </a:rPr>
              <a:t> Kurtis </a:t>
            </a:r>
            <a:r>
              <a:rPr lang="en-US" dirty="0"/>
              <a:t>/ </a:t>
            </a:r>
            <a:r>
              <a:rPr lang="en-US" b="1" dirty="0">
                <a:solidFill>
                  <a:srgbClr val="024AF4"/>
                </a:solidFill>
              </a:rPr>
              <a:t>Uncle Kurtis’ house</a:t>
            </a:r>
          </a:p>
        </p:txBody>
      </p:sp>
    </p:spTree>
    <p:extLst>
      <p:ext uri="{BB962C8B-B14F-4D97-AF65-F5344CB8AC3E}">
        <p14:creationId xmlns:p14="http://schemas.microsoft.com/office/powerpoint/2010/main" val="250688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0E9F7-B0D0-A534-1196-CCEEDAA87C2D}"/>
            </a:ext>
          </a:extLst>
        </p:cNvPr>
        <p:cNvGrpSpPr/>
        <p:nvPr/>
      </p:nvGrpSpPr>
      <p:grpSpPr>
        <a:xfrm>
          <a:off x="0" y="0"/>
          <a:ext cx="0" cy="0"/>
          <a:chOff x="0" y="0"/>
          <a:chExt cx="0" cy="0"/>
        </a:xfrm>
      </p:grpSpPr>
      <p:sp>
        <p:nvSpPr>
          <p:cNvPr id="34818" name="Rectangle 2">
            <a:extLst>
              <a:ext uri="{FF2B5EF4-FFF2-40B4-BE49-F238E27FC236}">
                <a16:creationId xmlns:a16="http://schemas.microsoft.com/office/drawing/2014/main" id="{8CA6CB5A-48A8-23DF-4FFC-EDC3414218C0}"/>
              </a:ext>
            </a:extLst>
          </p:cNvPr>
          <p:cNvSpPr>
            <a:spLocks noGrp="1" noChangeArrowheads="1"/>
          </p:cNvSpPr>
          <p:nvPr>
            <p:ph type="title"/>
          </p:nvPr>
        </p:nvSpPr>
        <p:spPr>
          <a:xfrm>
            <a:off x="914400" y="228600"/>
            <a:ext cx="7543800" cy="838200"/>
          </a:xfrm>
        </p:spPr>
        <p:txBody>
          <a:bodyPr/>
          <a:lstStyle/>
          <a:p>
            <a:r>
              <a:rPr lang="en-US"/>
              <a:t>Christmas </a:t>
            </a:r>
            <a:r>
              <a:rPr lang="en-US">
                <a:solidFill>
                  <a:srgbClr val="FF0000"/>
                </a:solidFill>
              </a:rPr>
              <a:t>por David</a:t>
            </a:r>
          </a:p>
        </p:txBody>
      </p:sp>
      <p:sp>
        <p:nvSpPr>
          <p:cNvPr id="34819" name="Rectangle 3">
            <a:extLst>
              <a:ext uri="{FF2B5EF4-FFF2-40B4-BE49-F238E27FC236}">
                <a16:creationId xmlns:a16="http://schemas.microsoft.com/office/drawing/2014/main" id="{F985FB9C-1392-1B0F-4345-52A80B624225}"/>
              </a:ext>
            </a:extLst>
          </p:cNvPr>
          <p:cNvSpPr>
            <a:spLocks noGrp="1" noChangeArrowheads="1"/>
          </p:cNvSpPr>
          <p:nvPr>
            <p:ph type="body" idx="1"/>
          </p:nvPr>
        </p:nvSpPr>
        <p:spPr>
          <a:xfrm>
            <a:off x="460514" y="1367762"/>
            <a:ext cx="8683486" cy="5490238"/>
          </a:xfrm>
        </p:spPr>
        <p:txBody>
          <a:bodyPr/>
          <a:lstStyle/>
          <a:p>
            <a:pPr>
              <a:buFont typeface="Wingdings" pitchFamily="2" charset="2"/>
              <a:buNone/>
            </a:pPr>
            <a:r>
              <a:rPr lang="es-AR" sz="3600" dirty="0"/>
              <a:t>Vamos a mi </a:t>
            </a:r>
            <a:r>
              <a:rPr lang="es-AR" sz="3600" dirty="0">
                <a:highlight>
                  <a:srgbClr val="00FFFF"/>
                </a:highlight>
              </a:rPr>
              <a:t>tio Kurtis's casa</a:t>
            </a:r>
            <a:r>
              <a:rPr lang="es-AR" sz="3600" dirty="0"/>
              <a:t>. Miramos </a:t>
            </a:r>
            <a:r>
              <a:rPr lang="es-AR" sz="3600" dirty="0">
                <a:highlight>
                  <a:srgbClr val="00FFFF"/>
                </a:highlight>
              </a:rPr>
              <a:t>el television</a:t>
            </a:r>
            <a:r>
              <a:rPr lang="es-AR" sz="3600" dirty="0"/>
              <a:t> y jugamos algo. Ellos tienen un pequeño niño que le llaman Benjamin. Tambien tienen un perro, Hannah. La trip es muy largo y lasts mucho tiempo. El paseo es muy largo y no me gusta. Mis relativos son muy dibertidos y me gusta el tiempo con ellos</a:t>
            </a:r>
            <a:r>
              <a:rPr lang="en-US" sz="3600" dirty="0"/>
              <a:t>.</a:t>
            </a:r>
            <a:br>
              <a:rPr lang="en-US" sz="4000" dirty="0"/>
            </a:br>
            <a:endParaRPr lang="en-US" sz="4000" dirty="0"/>
          </a:p>
        </p:txBody>
      </p:sp>
      <p:sp>
        <p:nvSpPr>
          <p:cNvPr id="2" name="TextBox 1">
            <a:extLst>
              <a:ext uri="{FF2B5EF4-FFF2-40B4-BE49-F238E27FC236}">
                <a16:creationId xmlns:a16="http://schemas.microsoft.com/office/drawing/2014/main" id="{EB58C02C-E427-4C39-B52E-62199F80A348}"/>
              </a:ext>
            </a:extLst>
          </p:cNvPr>
          <p:cNvSpPr txBox="1"/>
          <p:nvPr/>
        </p:nvSpPr>
        <p:spPr>
          <a:xfrm>
            <a:off x="275771" y="928915"/>
            <a:ext cx="6401176" cy="400110"/>
          </a:xfrm>
          <a:prstGeom prst="rect">
            <a:avLst/>
          </a:prstGeom>
          <a:solidFill>
            <a:srgbClr val="FFFF00"/>
          </a:solidFill>
        </p:spPr>
        <p:txBody>
          <a:bodyPr wrap="none" rtlCol="0">
            <a:spAutoFit/>
          </a:bodyPr>
          <a:lstStyle/>
          <a:p>
            <a:r>
              <a:rPr lang="en-US" sz="2000" b="1" dirty="0"/>
              <a:t>What area of contrastive analysis would help this student?</a:t>
            </a:r>
          </a:p>
        </p:txBody>
      </p:sp>
    </p:spTree>
    <p:extLst>
      <p:ext uri="{BB962C8B-B14F-4D97-AF65-F5344CB8AC3E}">
        <p14:creationId xmlns:p14="http://schemas.microsoft.com/office/powerpoint/2010/main" val="2220278897"/>
      </p:ext>
    </p:extLst>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CFB47-C0E2-9AB7-1C82-37F05317A5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ABDB67-AF0A-3552-744F-2BF6808C8C9D}"/>
              </a:ext>
            </a:extLst>
          </p:cNvPr>
          <p:cNvSpPr>
            <a:spLocks noGrp="1"/>
          </p:cNvSpPr>
          <p:nvPr>
            <p:ph type="title" idx="4294967295"/>
          </p:nvPr>
        </p:nvSpPr>
        <p:spPr>
          <a:xfrm>
            <a:off x="571500" y="535850"/>
            <a:ext cx="8229600" cy="1143000"/>
          </a:xfrm>
          <a:prstGeom prst="rect">
            <a:avLst/>
          </a:prstGeom>
        </p:spPr>
        <p:txBody>
          <a:bodyPr>
            <a:normAutofit fontScale="90000"/>
          </a:bodyPr>
          <a:lstStyle/>
          <a:p>
            <a:r>
              <a:rPr lang="en-US" b="1" dirty="0"/>
              <a:t>What area of Contrastive Analysis would help David?</a:t>
            </a:r>
            <a:br>
              <a:rPr lang="en-US" b="1" dirty="0"/>
            </a:br>
            <a:endParaRPr lang="en-US" sz="3600" b="1" dirty="0"/>
          </a:p>
        </p:txBody>
      </p:sp>
      <p:sp>
        <p:nvSpPr>
          <p:cNvPr id="5" name="Content Placeholder 4">
            <a:extLst>
              <a:ext uri="{FF2B5EF4-FFF2-40B4-BE49-F238E27FC236}">
                <a16:creationId xmlns:a16="http://schemas.microsoft.com/office/drawing/2014/main" id="{D73FB162-5497-87E7-21E1-CF4903B919C8}"/>
              </a:ext>
            </a:extLst>
          </p:cNvPr>
          <p:cNvSpPr>
            <a:spLocks noGrp="1"/>
          </p:cNvSpPr>
          <p:nvPr>
            <p:ph idx="4294967295"/>
          </p:nvPr>
        </p:nvSpPr>
        <p:spPr>
          <a:xfrm>
            <a:off x="571500" y="1678849"/>
            <a:ext cx="8229600" cy="5309779"/>
          </a:xfrm>
          <a:prstGeom prst="rect">
            <a:avLst/>
          </a:prstGeom>
        </p:spPr>
        <p:txBody>
          <a:bodyPr>
            <a:normAutofit/>
          </a:bodyPr>
          <a:lstStyle/>
          <a:p>
            <a:r>
              <a:rPr lang="en-US" sz="2800" dirty="0">
                <a:solidFill>
                  <a:srgbClr val="FF0000"/>
                </a:solidFill>
              </a:rPr>
              <a:t>Syntax and Grammar</a:t>
            </a:r>
            <a:r>
              <a:rPr lang="en-US" sz="2800" dirty="0"/>
              <a:t> - </a:t>
            </a:r>
          </a:p>
          <a:p>
            <a:pPr lvl="1"/>
            <a:r>
              <a:rPr lang="en-US" b="1" dirty="0"/>
              <a:t>Possessive</a:t>
            </a:r>
            <a:r>
              <a:rPr lang="en-US" b="1" dirty="0">
                <a:solidFill>
                  <a:srgbClr val="00AD00"/>
                </a:solidFill>
              </a:rPr>
              <a:t>:  Casa de mi </a:t>
            </a:r>
            <a:r>
              <a:rPr lang="en-US" b="1" dirty="0" err="1">
                <a:solidFill>
                  <a:srgbClr val="00AD00"/>
                </a:solidFill>
              </a:rPr>
              <a:t>tío</a:t>
            </a:r>
            <a:r>
              <a:rPr lang="en-US" b="1" dirty="0">
                <a:solidFill>
                  <a:srgbClr val="00AD00"/>
                </a:solidFill>
              </a:rPr>
              <a:t> Kurtis </a:t>
            </a:r>
            <a:r>
              <a:rPr lang="en-US" dirty="0"/>
              <a:t>/ </a:t>
            </a:r>
            <a:r>
              <a:rPr lang="en-US" b="1" dirty="0">
                <a:solidFill>
                  <a:srgbClr val="024AF4"/>
                </a:solidFill>
              </a:rPr>
              <a:t>Uncle Kurtis’ house</a:t>
            </a:r>
          </a:p>
          <a:p>
            <a:pPr lvl="1"/>
            <a:r>
              <a:rPr lang="en-US" b="1" dirty="0"/>
              <a:t>Articles</a:t>
            </a:r>
            <a:r>
              <a:rPr lang="en-US" b="1" dirty="0">
                <a:solidFill>
                  <a:srgbClr val="024AF4"/>
                </a:solidFill>
              </a:rPr>
              <a:t>:  </a:t>
            </a:r>
            <a:r>
              <a:rPr lang="en-US" b="1" dirty="0">
                <a:solidFill>
                  <a:srgbClr val="00AD00"/>
                </a:solidFill>
              </a:rPr>
              <a:t>la </a:t>
            </a:r>
            <a:r>
              <a:rPr lang="en-US" b="1" dirty="0" err="1">
                <a:solidFill>
                  <a:srgbClr val="00AD00"/>
                </a:solidFill>
              </a:rPr>
              <a:t>televisión</a:t>
            </a:r>
            <a:r>
              <a:rPr lang="en-US" b="1" dirty="0">
                <a:solidFill>
                  <a:srgbClr val="00AD00"/>
                </a:solidFill>
              </a:rPr>
              <a:t> </a:t>
            </a:r>
            <a:r>
              <a:rPr lang="en-US" b="1" dirty="0">
                <a:solidFill>
                  <a:srgbClr val="024AF4"/>
                </a:solidFill>
              </a:rPr>
              <a:t>/ the television</a:t>
            </a:r>
          </a:p>
        </p:txBody>
      </p:sp>
    </p:spTree>
    <p:extLst>
      <p:ext uri="{BB962C8B-B14F-4D97-AF65-F5344CB8AC3E}">
        <p14:creationId xmlns:p14="http://schemas.microsoft.com/office/powerpoint/2010/main" val="256108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CAD51-C5AC-A900-0A50-D9FA8CEC5247}"/>
            </a:ext>
          </a:extLst>
        </p:cNvPr>
        <p:cNvGrpSpPr/>
        <p:nvPr/>
      </p:nvGrpSpPr>
      <p:grpSpPr>
        <a:xfrm>
          <a:off x="0" y="0"/>
          <a:ext cx="0" cy="0"/>
          <a:chOff x="0" y="0"/>
          <a:chExt cx="0" cy="0"/>
        </a:xfrm>
      </p:grpSpPr>
      <p:sp>
        <p:nvSpPr>
          <p:cNvPr id="34818" name="Rectangle 2">
            <a:extLst>
              <a:ext uri="{FF2B5EF4-FFF2-40B4-BE49-F238E27FC236}">
                <a16:creationId xmlns:a16="http://schemas.microsoft.com/office/drawing/2014/main" id="{451CD527-D66D-7654-A598-6A032E5EC5BE}"/>
              </a:ext>
            </a:extLst>
          </p:cNvPr>
          <p:cNvSpPr>
            <a:spLocks noGrp="1" noChangeArrowheads="1"/>
          </p:cNvSpPr>
          <p:nvPr>
            <p:ph type="title"/>
          </p:nvPr>
        </p:nvSpPr>
        <p:spPr>
          <a:xfrm>
            <a:off x="914400" y="228600"/>
            <a:ext cx="7543800" cy="838200"/>
          </a:xfrm>
        </p:spPr>
        <p:txBody>
          <a:bodyPr/>
          <a:lstStyle/>
          <a:p>
            <a:r>
              <a:rPr lang="en-US"/>
              <a:t>Christmas </a:t>
            </a:r>
            <a:r>
              <a:rPr lang="en-US">
                <a:solidFill>
                  <a:srgbClr val="FF0000"/>
                </a:solidFill>
              </a:rPr>
              <a:t>por David</a:t>
            </a:r>
          </a:p>
        </p:txBody>
      </p:sp>
      <p:sp>
        <p:nvSpPr>
          <p:cNvPr id="34819" name="Rectangle 3">
            <a:extLst>
              <a:ext uri="{FF2B5EF4-FFF2-40B4-BE49-F238E27FC236}">
                <a16:creationId xmlns:a16="http://schemas.microsoft.com/office/drawing/2014/main" id="{F2CE8FD0-B19F-5249-AB03-A738367673F9}"/>
              </a:ext>
            </a:extLst>
          </p:cNvPr>
          <p:cNvSpPr>
            <a:spLocks noGrp="1" noChangeArrowheads="1"/>
          </p:cNvSpPr>
          <p:nvPr>
            <p:ph type="body" idx="1"/>
          </p:nvPr>
        </p:nvSpPr>
        <p:spPr>
          <a:xfrm>
            <a:off x="460514" y="1367762"/>
            <a:ext cx="8683486" cy="5490238"/>
          </a:xfrm>
        </p:spPr>
        <p:txBody>
          <a:bodyPr/>
          <a:lstStyle/>
          <a:p>
            <a:pPr>
              <a:buFont typeface="Wingdings" pitchFamily="2" charset="2"/>
              <a:buNone/>
            </a:pPr>
            <a:r>
              <a:rPr lang="es-AR" sz="3600" dirty="0"/>
              <a:t>Vamos a mi </a:t>
            </a:r>
            <a:r>
              <a:rPr lang="es-AR" sz="3600" dirty="0">
                <a:highlight>
                  <a:srgbClr val="00FFFF"/>
                </a:highlight>
              </a:rPr>
              <a:t>tio Kurtis's casa</a:t>
            </a:r>
            <a:r>
              <a:rPr lang="es-AR" sz="3600" dirty="0"/>
              <a:t>. Miramos </a:t>
            </a:r>
            <a:r>
              <a:rPr lang="es-AR" sz="3600" dirty="0">
                <a:highlight>
                  <a:srgbClr val="00FFFF"/>
                </a:highlight>
              </a:rPr>
              <a:t>el television</a:t>
            </a:r>
            <a:r>
              <a:rPr lang="es-AR" sz="3600" dirty="0"/>
              <a:t> y jugamos algo. Ellos tienen un pequeño niño que le llaman Benjamin. Tambien tienen un perro, Hannah. La trip es muy largo y lasts mucho tiempo. El paseo es muy largo y no me gusta. </a:t>
            </a:r>
            <a:r>
              <a:rPr lang="es-AR" sz="3600" dirty="0">
                <a:highlight>
                  <a:srgbClr val="00FFFF"/>
                </a:highlight>
              </a:rPr>
              <a:t>Mis relativos </a:t>
            </a:r>
            <a:r>
              <a:rPr lang="es-AR" sz="3600" dirty="0"/>
              <a:t>son muy dibertidos y me gusta el tiempo con ellos</a:t>
            </a:r>
            <a:r>
              <a:rPr lang="en-US" sz="3600" dirty="0"/>
              <a:t>.</a:t>
            </a:r>
            <a:br>
              <a:rPr lang="en-US" sz="4000" dirty="0"/>
            </a:br>
            <a:endParaRPr lang="en-US" sz="4000" dirty="0"/>
          </a:p>
        </p:txBody>
      </p:sp>
      <p:sp>
        <p:nvSpPr>
          <p:cNvPr id="2" name="TextBox 1">
            <a:extLst>
              <a:ext uri="{FF2B5EF4-FFF2-40B4-BE49-F238E27FC236}">
                <a16:creationId xmlns:a16="http://schemas.microsoft.com/office/drawing/2014/main" id="{A9FC77AE-1C92-3684-A6E5-96E3F0DFDB07}"/>
              </a:ext>
            </a:extLst>
          </p:cNvPr>
          <p:cNvSpPr txBox="1"/>
          <p:nvPr/>
        </p:nvSpPr>
        <p:spPr>
          <a:xfrm>
            <a:off x="275771" y="928915"/>
            <a:ext cx="6401176" cy="400110"/>
          </a:xfrm>
          <a:prstGeom prst="rect">
            <a:avLst/>
          </a:prstGeom>
          <a:solidFill>
            <a:srgbClr val="FFFF00"/>
          </a:solidFill>
        </p:spPr>
        <p:txBody>
          <a:bodyPr wrap="none" rtlCol="0">
            <a:spAutoFit/>
          </a:bodyPr>
          <a:lstStyle/>
          <a:p>
            <a:r>
              <a:rPr lang="en-US" sz="2000" b="1" dirty="0"/>
              <a:t>What area of contrastive analysis would help this student?</a:t>
            </a:r>
          </a:p>
        </p:txBody>
      </p:sp>
    </p:spTree>
    <p:extLst>
      <p:ext uri="{BB962C8B-B14F-4D97-AF65-F5344CB8AC3E}">
        <p14:creationId xmlns:p14="http://schemas.microsoft.com/office/powerpoint/2010/main" val="3040976407"/>
      </p:ext>
    </p:extLst>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14208-5773-D336-1FC1-1F36C145BA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78E49A-15B4-C151-3B3A-5BF58255A95B}"/>
              </a:ext>
            </a:extLst>
          </p:cNvPr>
          <p:cNvSpPr>
            <a:spLocks noGrp="1"/>
          </p:cNvSpPr>
          <p:nvPr>
            <p:ph type="title" idx="4294967295"/>
          </p:nvPr>
        </p:nvSpPr>
        <p:spPr>
          <a:xfrm>
            <a:off x="571500" y="535850"/>
            <a:ext cx="8229600" cy="1143000"/>
          </a:xfrm>
          <a:prstGeom prst="rect">
            <a:avLst/>
          </a:prstGeom>
        </p:spPr>
        <p:txBody>
          <a:bodyPr>
            <a:normAutofit fontScale="90000"/>
          </a:bodyPr>
          <a:lstStyle/>
          <a:p>
            <a:r>
              <a:rPr lang="en-US" b="1" dirty="0"/>
              <a:t>What area of Contrastive Analysis would help David?</a:t>
            </a:r>
            <a:br>
              <a:rPr lang="en-US" b="1" dirty="0"/>
            </a:br>
            <a:endParaRPr lang="en-US" sz="3600" b="1" dirty="0"/>
          </a:p>
        </p:txBody>
      </p:sp>
      <p:sp>
        <p:nvSpPr>
          <p:cNvPr id="5" name="Content Placeholder 4">
            <a:extLst>
              <a:ext uri="{FF2B5EF4-FFF2-40B4-BE49-F238E27FC236}">
                <a16:creationId xmlns:a16="http://schemas.microsoft.com/office/drawing/2014/main" id="{BAB3B0E1-BEE8-7A02-2DA1-1ED45824477D}"/>
              </a:ext>
            </a:extLst>
          </p:cNvPr>
          <p:cNvSpPr>
            <a:spLocks noGrp="1"/>
          </p:cNvSpPr>
          <p:nvPr>
            <p:ph idx="4294967295"/>
          </p:nvPr>
        </p:nvSpPr>
        <p:spPr>
          <a:xfrm>
            <a:off x="571500" y="1678849"/>
            <a:ext cx="8229600" cy="5309779"/>
          </a:xfrm>
          <a:prstGeom prst="rect">
            <a:avLst/>
          </a:prstGeom>
        </p:spPr>
        <p:txBody>
          <a:bodyPr>
            <a:normAutofit/>
          </a:bodyPr>
          <a:lstStyle/>
          <a:p>
            <a:r>
              <a:rPr lang="en-US" sz="2800" dirty="0">
                <a:solidFill>
                  <a:srgbClr val="FF0000"/>
                </a:solidFill>
              </a:rPr>
              <a:t>Syntax and Grammar</a:t>
            </a:r>
            <a:r>
              <a:rPr lang="en-US" sz="2800" dirty="0"/>
              <a:t> - </a:t>
            </a:r>
          </a:p>
          <a:p>
            <a:pPr lvl="1"/>
            <a:r>
              <a:rPr lang="en-US" b="1" dirty="0"/>
              <a:t>Possessive</a:t>
            </a:r>
            <a:r>
              <a:rPr lang="en-US" b="1" dirty="0">
                <a:solidFill>
                  <a:srgbClr val="00AD00"/>
                </a:solidFill>
              </a:rPr>
              <a:t>:  Casa de mi </a:t>
            </a:r>
            <a:r>
              <a:rPr lang="en-US" b="1" dirty="0" err="1">
                <a:solidFill>
                  <a:srgbClr val="00AD00"/>
                </a:solidFill>
              </a:rPr>
              <a:t>tío</a:t>
            </a:r>
            <a:r>
              <a:rPr lang="en-US" b="1" dirty="0">
                <a:solidFill>
                  <a:srgbClr val="00AD00"/>
                </a:solidFill>
              </a:rPr>
              <a:t> Kurtis </a:t>
            </a:r>
            <a:r>
              <a:rPr lang="en-US" dirty="0"/>
              <a:t>/ </a:t>
            </a:r>
            <a:r>
              <a:rPr lang="en-US" b="1" dirty="0">
                <a:solidFill>
                  <a:srgbClr val="024AF4"/>
                </a:solidFill>
              </a:rPr>
              <a:t>Uncle Kurtis’ house</a:t>
            </a:r>
          </a:p>
          <a:p>
            <a:pPr lvl="1"/>
            <a:r>
              <a:rPr lang="en-US" b="1" dirty="0"/>
              <a:t>Articles</a:t>
            </a:r>
            <a:r>
              <a:rPr lang="en-US" b="1" dirty="0">
                <a:solidFill>
                  <a:srgbClr val="024AF4"/>
                </a:solidFill>
              </a:rPr>
              <a:t>:  </a:t>
            </a:r>
            <a:r>
              <a:rPr lang="en-US" b="1" dirty="0">
                <a:solidFill>
                  <a:srgbClr val="00AD00"/>
                </a:solidFill>
              </a:rPr>
              <a:t>la </a:t>
            </a:r>
            <a:r>
              <a:rPr lang="en-US" b="1" dirty="0" err="1">
                <a:solidFill>
                  <a:srgbClr val="00AD00"/>
                </a:solidFill>
              </a:rPr>
              <a:t>televisión</a:t>
            </a:r>
            <a:r>
              <a:rPr lang="en-US" b="1" dirty="0">
                <a:solidFill>
                  <a:srgbClr val="00AD00"/>
                </a:solidFill>
              </a:rPr>
              <a:t> </a:t>
            </a:r>
            <a:r>
              <a:rPr lang="en-US" b="1" dirty="0">
                <a:solidFill>
                  <a:srgbClr val="024AF4"/>
                </a:solidFill>
              </a:rPr>
              <a:t>/ the television</a:t>
            </a:r>
          </a:p>
          <a:p>
            <a:pPr lvl="1"/>
            <a:r>
              <a:rPr lang="en-US" b="1" dirty="0"/>
              <a:t>Cognates</a:t>
            </a:r>
            <a:r>
              <a:rPr lang="en-US" b="1" dirty="0">
                <a:solidFill>
                  <a:srgbClr val="024AF4"/>
                </a:solidFill>
              </a:rPr>
              <a:t>: </a:t>
            </a:r>
            <a:r>
              <a:rPr lang="en-US" b="1" dirty="0" err="1">
                <a:solidFill>
                  <a:srgbClr val="00AD00"/>
                </a:solidFill>
              </a:rPr>
              <a:t>Cognados</a:t>
            </a:r>
            <a:r>
              <a:rPr lang="en-US" b="1" dirty="0">
                <a:solidFill>
                  <a:srgbClr val="00AD00"/>
                </a:solidFill>
              </a:rPr>
              <a:t> </a:t>
            </a:r>
            <a:r>
              <a:rPr lang="en-US" b="1" dirty="0" err="1">
                <a:solidFill>
                  <a:srgbClr val="00AD00"/>
                </a:solidFill>
              </a:rPr>
              <a:t>falsos</a:t>
            </a:r>
            <a:r>
              <a:rPr lang="en-US" b="1" dirty="0">
                <a:solidFill>
                  <a:srgbClr val="00AD00"/>
                </a:solidFill>
              </a:rPr>
              <a:t> </a:t>
            </a:r>
            <a:r>
              <a:rPr lang="en-US" b="1" dirty="0">
                <a:solidFill>
                  <a:srgbClr val="024AF4"/>
                </a:solidFill>
              </a:rPr>
              <a:t>-False cognates </a:t>
            </a:r>
          </a:p>
          <a:p>
            <a:pPr lvl="2"/>
            <a:r>
              <a:rPr lang="en-US" b="1" dirty="0" err="1">
                <a:solidFill>
                  <a:srgbClr val="00AD00"/>
                </a:solidFill>
              </a:rPr>
              <a:t>Relativos</a:t>
            </a:r>
            <a:r>
              <a:rPr lang="en-US" b="1" dirty="0">
                <a:solidFill>
                  <a:srgbClr val="024AF4"/>
                </a:solidFill>
              </a:rPr>
              <a:t> – Relatives</a:t>
            </a:r>
          </a:p>
          <a:p>
            <a:pPr lvl="2"/>
            <a:r>
              <a:rPr lang="en-US" b="1" dirty="0" err="1">
                <a:solidFill>
                  <a:srgbClr val="00AD00"/>
                </a:solidFill>
              </a:rPr>
              <a:t>Embarazada</a:t>
            </a:r>
            <a:r>
              <a:rPr lang="en-US" b="1" dirty="0">
                <a:solidFill>
                  <a:srgbClr val="024AF4"/>
                </a:solidFill>
              </a:rPr>
              <a:t> – Embarrassed</a:t>
            </a:r>
          </a:p>
          <a:p>
            <a:pPr lvl="2"/>
            <a:r>
              <a:rPr lang="en-US" b="1" dirty="0" err="1">
                <a:solidFill>
                  <a:srgbClr val="00AD00"/>
                </a:solidFill>
              </a:rPr>
              <a:t>Grocerías</a:t>
            </a:r>
            <a:r>
              <a:rPr lang="en-US" b="1" dirty="0">
                <a:solidFill>
                  <a:srgbClr val="024AF4"/>
                </a:solidFill>
              </a:rPr>
              <a:t> - Groceries</a:t>
            </a:r>
          </a:p>
        </p:txBody>
      </p:sp>
    </p:spTree>
    <p:extLst>
      <p:ext uri="{BB962C8B-B14F-4D97-AF65-F5344CB8AC3E}">
        <p14:creationId xmlns:p14="http://schemas.microsoft.com/office/powerpoint/2010/main" val="217240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914400" y="228600"/>
            <a:ext cx="7543800" cy="838200"/>
          </a:xfrm>
        </p:spPr>
        <p:txBody>
          <a:bodyPr/>
          <a:lstStyle/>
          <a:p>
            <a:r>
              <a:rPr lang="en-US"/>
              <a:t>Christmas </a:t>
            </a:r>
            <a:r>
              <a:rPr lang="en-US">
                <a:solidFill>
                  <a:srgbClr val="FF0000"/>
                </a:solidFill>
              </a:rPr>
              <a:t>por David</a:t>
            </a:r>
          </a:p>
        </p:txBody>
      </p:sp>
      <p:sp>
        <p:nvSpPr>
          <p:cNvPr id="34819" name="Rectangle 3"/>
          <p:cNvSpPr>
            <a:spLocks noGrp="1" noChangeArrowheads="1"/>
          </p:cNvSpPr>
          <p:nvPr>
            <p:ph type="body" idx="1"/>
          </p:nvPr>
        </p:nvSpPr>
        <p:spPr>
          <a:xfrm>
            <a:off x="460514" y="1367762"/>
            <a:ext cx="8683486" cy="5490238"/>
          </a:xfrm>
        </p:spPr>
        <p:txBody>
          <a:bodyPr/>
          <a:lstStyle/>
          <a:p>
            <a:pPr>
              <a:buFont typeface="Wingdings" pitchFamily="2" charset="2"/>
              <a:buNone/>
            </a:pPr>
            <a:r>
              <a:rPr lang="es-AR" sz="3600" dirty="0"/>
              <a:t>Vamos a mi </a:t>
            </a:r>
            <a:r>
              <a:rPr lang="es-AR" sz="3600" dirty="0">
                <a:highlight>
                  <a:srgbClr val="00FFFF"/>
                </a:highlight>
              </a:rPr>
              <a:t>tio Kurtis's casa</a:t>
            </a:r>
            <a:r>
              <a:rPr lang="es-AR" sz="3600" dirty="0"/>
              <a:t>. Miramos </a:t>
            </a:r>
            <a:r>
              <a:rPr lang="es-AR" sz="3600" dirty="0">
                <a:highlight>
                  <a:srgbClr val="00FFFF"/>
                </a:highlight>
              </a:rPr>
              <a:t>el television</a:t>
            </a:r>
            <a:r>
              <a:rPr lang="es-AR" sz="3600" dirty="0"/>
              <a:t> y jugamos algo. Ellos tienen un pequeño niño que le llaman Benjamin. Tambien tienen un perro, Hannah. La trip es muy largo y lasts mucho tiempo. El paseo es muy largo y no me gusta. </a:t>
            </a:r>
            <a:r>
              <a:rPr lang="es-AR" sz="3600" dirty="0">
                <a:highlight>
                  <a:srgbClr val="00FFFF"/>
                </a:highlight>
              </a:rPr>
              <a:t>Mis relativos </a:t>
            </a:r>
            <a:r>
              <a:rPr lang="es-AR" sz="3600" dirty="0"/>
              <a:t>son muy </a:t>
            </a:r>
            <a:r>
              <a:rPr lang="es-AR" sz="3600" dirty="0">
                <a:highlight>
                  <a:srgbClr val="00FFFF"/>
                </a:highlight>
              </a:rPr>
              <a:t>dibertidos</a:t>
            </a:r>
            <a:r>
              <a:rPr lang="es-AR" sz="3600" dirty="0"/>
              <a:t> y me gusta el tiempo con ellos</a:t>
            </a:r>
            <a:r>
              <a:rPr lang="en-US" sz="3600" dirty="0"/>
              <a:t>.</a:t>
            </a:r>
            <a:br>
              <a:rPr lang="en-US" sz="4000" dirty="0"/>
            </a:br>
            <a:endParaRPr lang="en-US" sz="4000" dirty="0"/>
          </a:p>
        </p:txBody>
      </p:sp>
      <p:sp>
        <p:nvSpPr>
          <p:cNvPr id="2" name="TextBox 1">
            <a:extLst>
              <a:ext uri="{FF2B5EF4-FFF2-40B4-BE49-F238E27FC236}">
                <a16:creationId xmlns:a16="http://schemas.microsoft.com/office/drawing/2014/main" id="{C3D45641-6390-A94E-82D1-C36B21CBF9BE}"/>
              </a:ext>
            </a:extLst>
          </p:cNvPr>
          <p:cNvSpPr txBox="1"/>
          <p:nvPr/>
        </p:nvSpPr>
        <p:spPr>
          <a:xfrm>
            <a:off x="275771" y="928915"/>
            <a:ext cx="6401176" cy="400110"/>
          </a:xfrm>
          <a:prstGeom prst="rect">
            <a:avLst/>
          </a:prstGeom>
          <a:solidFill>
            <a:srgbClr val="FFFF00"/>
          </a:solidFill>
        </p:spPr>
        <p:txBody>
          <a:bodyPr wrap="none" rtlCol="0">
            <a:spAutoFit/>
          </a:bodyPr>
          <a:lstStyle/>
          <a:p>
            <a:r>
              <a:rPr lang="en-US" sz="2000" b="1" dirty="0"/>
              <a:t>What area of contrastive analysis would help this student?</a:t>
            </a:r>
          </a:p>
        </p:txBody>
      </p:sp>
    </p:spTree>
    <p:extLst>
      <p:ext uri="{BB962C8B-B14F-4D97-AF65-F5344CB8AC3E}">
        <p14:creationId xmlns:p14="http://schemas.microsoft.com/office/powerpoint/2010/main" val="3042624402"/>
      </p:ext>
    </p:extLst>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B5138-7C14-1941-B74A-3925AC054367}"/>
              </a:ext>
            </a:extLst>
          </p:cNvPr>
          <p:cNvSpPr>
            <a:spLocks noGrp="1"/>
          </p:cNvSpPr>
          <p:nvPr>
            <p:ph type="title" idx="4294967295"/>
          </p:nvPr>
        </p:nvSpPr>
        <p:spPr>
          <a:xfrm>
            <a:off x="571500" y="535850"/>
            <a:ext cx="8229600" cy="1143000"/>
          </a:xfrm>
          <a:prstGeom prst="rect">
            <a:avLst/>
          </a:prstGeom>
        </p:spPr>
        <p:txBody>
          <a:bodyPr>
            <a:normAutofit fontScale="90000"/>
          </a:bodyPr>
          <a:lstStyle/>
          <a:p>
            <a:r>
              <a:rPr lang="en-US" b="1" dirty="0"/>
              <a:t>What area of Contrastive Analysis would help David?</a:t>
            </a:r>
            <a:br>
              <a:rPr lang="en-US" b="1" dirty="0"/>
            </a:br>
            <a:endParaRPr lang="en-US" sz="3600" b="1" dirty="0"/>
          </a:p>
        </p:txBody>
      </p:sp>
      <p:sp>
        <p:nvSpPr>
          <p:cNvPr id="5" name="Content Placeholder 4">
            <a:extLst>
              <a:ext uri="{FF2B5EF4-FFF2-40B4-BE49-F238E27FC236}">
                <a16:creationId xmlns:a16="http://schemas.microsoft.com/office/drawing/2014/main" id="{E2248453-3CF4-DD46-BA7E-31BE62D4517D}"/>
              </a:ext>
            </a:extLst>
          </p:cNvPr>
          <p:cNvSpPr>
            <a:spLocks noGrp="1"/>
          </p:cNvSpPr>
          <p:nvPr>
            <p:ph idx="4294967295"/>
          </p:nvPr>
        </p:nvSpPr>
        <p:spPr>
          <a:xfrm>
            <a:off x="571500" y="1678849"/>
            <a:ext cx="8229600" cy="5309779"/>
          </a:xfrm>
          <a:prstGeom prst="rect">
            <a:avLst/>
          </a:prstGeom>
        </p:spPr>
        <p:txBody>
          <a:bodyPr>
            <a:normAutofit/>
          </a:bodyPr>
          <a:lstStyle/>
          <a:p>
            <a:r>
              <a:rPr lang="en-US" sz="2800" dirty="0">
                <a:solidFill>
                  <a:srgbClr val="FF0000"/>
                </a:solidFill>
              </a:rPr>
              <a:t>Syntax and Grammar</a:t>
            </a:r>
            <a:r>
              <a:rPr lang="en-US" sz="2800" dirty="0"/>
              <a:t> - </a:t>
            </a:r>
          </a:p>
          <a:p>
            <a:pPr lvl="1"/>
            <a:r>
              <a:rPr lang="en-US" b="1" dirty="0"/>
              <a:t>Possessive</a:t>
            </a:r>
            <a:r>
              <a:rPr lang="en-US" b="1" dirty="0">
                <a:solidFill>
                  <a:srgbClr val="00AD00"/>
                </a:solidFill>
              </a:rPr>
              <a:t>:  Casa de mi </a:t>
            </a:r>
            <a:r>
              <a:rPr lang="en-US" b="1" dirty="0" err="1">
                <a:solidFill>
                  <a:srgbClr val="00AD00"/>
                </a:solidFill>
              </a:rPr>
              <a:t>tío</a:t>
            </a:r>
            <a:r>
              <a:rPr lang="en-US" b="1" dirty="0">
                <a:solidFill>
                  <a:srgbClr val="00AD00"/>
                </a:solidFill>
              </a:rPr>
              <a:t> Kurtis </a:t>
            </a:r>
            <a:r>
              <a:rPr lang="en-US" dirty="0"/>
              <a:t>/ </a:t>
            </a:r>
            <a:r>
              <a:rPr lang="en-US" b="1" dirty="0">
                <a:solidFill>
                  <a:srgbClr val="024AF4"/>
                </a:solidFill>
              </a:rPr>
              <a:t>Uncle Kurtis’ house</a:t>
            </a:r>
          </a:p>
          <a:p>
            <a:pPr lvl="1"/>
            <a:r>
              <a:rPr lang="en-US" b="1" dirty="0"/>
              <a:t>Articles</a:t>
            </a:r>
            <a:r>
              <a:rPr lang="en-US" b="1" dirty="0">
                <a:solidFill>
                  <a:srgbClr val="024AF4"/>
                </a:solidFill>
              </a:rPr>
              <a:t>:  </a:t>
            </a:r>
            <a:r>
              <a:rPr lang="en-US" b="1" dirty="0">
                <a:solidFill>
                  <a:srgbClr val="00AD00"/>
                </a:solidFill>
              </a:rPr>
              <a:t>la </a:t>
            </a:r>
            <a:r>
              <a:rPr lang="en-US" b="1" dirty="0" err="1">
                <a:solidFill>
                  <a:srgbClr val="00AD00"/>
                </a:solidFill>
              </a:rPr>
              <a:t>televisión</a:t>
            </a:r>
            <a:r>
              <a:rPr lang="en-US" b="1" dirty="0">
                <a:solidFill>
                  <a:srgbClr val="00AD00"/>
                </a:solidFill>
              </a:rPr>
              <a:t> </a:t>
            </a:r>
            <a:r>
              <a:rPr lang="en-US" b="1" dirty="0">
                <a:solidFill>
                  <a:srgbClr val="024AF4"/>
                </a:solidFill>
              </a:rPr>
              <a:t>/ the television</a:t>
            </a:r>
          </a:p>
          <a:p>
            <a:pPr lvl="1"/>
            <a:r>
              <a:rPr lang="en-US" b="1" dirty="0"/>
              <a:t>Cognates</a:t>
            </a:r>
            <a:r>
              <a:rPr lang="en-US" b="1" dirty="0">
                <a:solidFill>
                  <a:srgbClr val="024AF4"/>
                </a:solidFill>
              </a:rPr>
              <a:t>: </a:t>
            </a:r>
            <a:r>
              <a:rPr lang="en-US" b="1" dirty="0" err="1">
                <a:solidFill>
                  <a:srgbClr val="00AD00"/>
                </a:solidFill>
              </a:rPr>
              <a:t>Cognados</a:t>
            </a:r>
            <a:r>
              <a:rPr lang="en-US" b="1" dirty="0">
                <a:solidFill>
                  <a:srgbClr val="00AD00"/>
                </a:solidFill>
              </a:rPr>
              <a:t> </a:t>
            </a:r>
            <a:r>
              <a:rPr lang="en-US" b="1" dirty="0" err="1">
                <a:solidFill>
                  <a:srgbClr val="00AD00"/>
                </a:solidFill>
              </a:rPr>
              <a:t>falsos</a:t>
            </a:r>
            <a:r>
              <a:rPr lang="en-US" b="1" dirty="0">
                <a:solidFill>
                  <a:srgbClr val="00AD00"/>
                </a:solidFill>
              </a:rPr>
              <a:t> </a:t>
            </a:r>
            <a:r>
              <a:rPr lang="en-US" b="1" dirty="0">
                <a:solidFill>
                  <a:srgbClr val="024AF4"/>
                </a:solidFill>
              </a:rPr>
              <a:t>-False cognates </a:t>
            </a:r>
          </a:p>
          <a:p>
            <a:pPr lvl="2"/>
            <a:r>
              <a:rPr lang="en-US" b="1" dirty="0" err="1">
                <a:solidFill>
                  <a:srgbClr val="00AD00"/>
                </a:solidFill>
              </a:rPr>
              <a:t>Relativos</a:t>
            </a:r>
            <a:r>
              <a:rPr lang="en-US" b="1" dirty="0">
                <a:solidFill>
                  <a:srgbClr val="024AF4"/>
                </a:solidFill>
              </a:rPr>
              <a:t> – Relatives</a:t>
            </a:r>
          </a:p>
          <a:p>
            <a:pPr lvl="2"/>
            <a:r>
              <a:rPr lang="en-US" b="1" dirty="0" err="1">
                <a:solidFill>
                  <a:srgbClr val="00AD00"/>
                </a:solidFill>
              </a:rPr>
              <a:t>Embarazada</a:t>
            </a:r>
            <a:r>
              <a:rPr lang="en-US" b="1" dirty="0">
                <a:solidFill>
                  <a:srgbClr val="024AF4"/>
                </a:solidFill>
              </a:rPr>
              <a:t> – Embarrassed</a:t>
            </a:r>
          </a:p>
          <a:p>
            <a:pPr lvl="2"/>
            <a:r>
              <a:rPr lang="en-US" b="1" dirty="0" err="1">
                <a:solidFill>
                  <a:srgbClr val="00AD00"/>
                </a:solidFill>
              </a:rPr>
              <a:t>Grocerías</a:t>
            </a:r>
            <a:r>
              <a:rPr lang="en-US" b="1" dirty="0">
                <a:solidFill>
                  <a:srgbClr val="024AF4"/>
                </a:solidFill>
              </a:rPr>
              <a:t> – Groceries</a:t>
            </a:r>
          </a:p>
          <a:p>
            <a:r>
              <a:rPr lang="en-US" dirty="0"/>
              <a:t>Spelling/</a:t>
            </a:r>
            <a:r>
              <a:rPr lang="en-US" dirty="0">
                <a:solidFill>
                  <a:srgbClr val="FF0000"/>
                </a:solidFill>
              </a:rPr>
              <a:t>Phonology</a:t>
            </a:r>
            <a:r>
              <a:rPr lang="en-US" dirty="0"/>
              <a:t>:  </a:t>
            </a:r>
            <a:r>
              <a:rPr lang="en-US" b="1" dirty="0" err="1">
                <a:solidFill>
                  <a:srgbClr val="00AD00"/>
                </a:solidFill>
              </a:rPr>
              <a:t>Dibertido</a:t>
            </a:r>
            <a:r>
              <a:rPr lang="en-US" b="1" dirty="0">
                <a:solidFill>
                  <a:srgbClr val="00AD00"/>
                </a:solidFill>
              </a:rPr>
              <a:t> to </a:t>
            </a:r>
            <a:r>
              <a:rPr lang="en-US" b="1" dirty="0" err="1">
                <a:solidFill>
                  <a:srgbClr val="00AD00"/>
                </a:solidFill>
              </a:rPr>
              <a:t>divertido</a:t>
            </a:r>
            <a:r>
              <a:rPr lang="en-US" b="1" dirty="0">
                <a:solidFill>
                  <a:srgbClr val="00AD00"/>
                </a:solidFill>
              </a:rPr>
              <a:t> –b/v rules in Spanish/ </a:t>
            </a:r>
            <a:r>
              <a:rPr lang="en-US" b="1" dirty="0">
                <a:solidFill>
                  <a:srgbClr val="024AF4"/>
                </a:solidFill>
              </a:rPr>
              <a:t>b/v rules in English</a:t>
            </a:r>
          </a:p>
          <a:p>
            <a:endParaRPr lang="en-US" b="1" dirty="0">
              <a:solidFill>
                <a:srgbClr val="024AF4"/>
              </a:solidFill>
            </a:endParaRPr>
          </a:p>
        </p:txBody>
      </p:sp>
    </p:spTree>
    <p:extLst>
      <p:ext uri="{BB962C8B-B14F-4D97-AF65-F5344CB8AC3E}">
        <p14:creationId xmlns:p14="http://schemas.microsoft.com/office/powerpoint/2010/main" val="163247670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3021B-D70C-6E5F-2FD7-256AE5783407}"/>
            </a:ext>
          </a:extLst>
        </p:cNvPr>
        <p:cNvGrpSpPr/>
        <p:nvPr/>
      </p:nvGrpSpPr>
      <p:grpSpPr>
        <a:xfrm>
          <a:off x="0" y="0"/>
          <a:ext cx="0" cy="0"/>
          <a:chOff x="0" y="0"/>
          <a:chExt cx="0" cy="0"/>
        </a:xfrm>
      </p:grpSpPr>
      <p:sp>
        <p:nvSpPr>
          <p:cNvPr id="59394" name="Rectangle 2">
            <a:extLst>
              <a:ext uri="{FF2B5EF4-FFF2-40B4-BE49-F238E27FC236}">
                <a16:creationId xmlns:a16="http://schemas.microsoft.com/office/drawing/2014/main" id="{D51A0A34-E4A8-8BE2-5577-AE03F9AAB3D4}"/>
              </a:ext>
            </a:extLst>
          </p:cNvPr>
          <p:cNvSpPr>
            <a:spLocks noGrp="1" noChangeArrowheads="1"/>
          </p:cNvSpPr>
          <p:nvPr>
            <p:ph type="title"/>
          </p:nvPr>
        </p:nvSpPr>
        <p:spPr>
          <a:xfrm>
            <a:off x="1447800" y="304800"/>
            <a:ext cx="7010400" cy="1527175"/>
          </a:xfrm>
        </p:spPr>
        <p:txBody>
          <a:bodyPr/>
          <a:lstStyle/>
          <a:p>
            <a:endParaRPr lang="en-US" b="0">
              <a:solidFill>
                <a:schemeClr val="tx1"/>
              </a:solidFill>
              <a:effectLst>
                <a:outerShdw blurRad="38100" dist="38100" dir="2700000" algn="tl">
                  <a:srgbClr val="C0C0C0"/>
                </a:outerShdw>
              </a:effectLst>
            </a:endParaRPr>
          </a:p>
        </p:txBody>
      </p:sp>
      <p:graphicFrame>
        <p:nvGraphicFramePr>
          <p:cNvPr id="59395" name="Object 3">
            <a:extLst>
              <a:ext uri="{FF2B5EF4-FFF2-40B4-BE49-F238E27FC236}">
                <a16:creationId xmlns:a16="http://schemas.microsoft.com/office/drawing/2014/main" id="{8702B050-4648-5376-4F6D-45373B329DBA}"/>
              </a:ext>
            </a:extLst>
          </p:cNvPr>
          <p:cNvGraphicFramePr>
            <a:graphicFrameLocks noGrp="1" noChangeAspect="1"/>
          </p:cNvGraphicFramePr>
          <p:nvPr>
            <p:ph idx="1"/>
          </p:nvPr>
        </p:nvGraphicFramePr>
        <p:xfrm>
          <a:off x="1371600" y="-914400"/>
          <a:ext cx="6858000" cy="7391400"/>
        </p:xfrm>
        <a:graphic>
          <a:graphicData uri="http://schemas.openxmlformats.org/presentationml/2006/ole">
            <mc:AlternateContent xmlns:mc="http://schemas.openxmlformats.org/markup-compatibility/2006">
              <mc:Choice xmlns:v="urn:schemas-microsoft-com:vml" Requires="v">
                <p:oleObj name="Acrobat Document" r:id="rId3" imgW="7035800" imgH="8940800" progId="">
                  <p:embed/>
                </p:oleObj>
              </mc:Choice>
              <mc:Fallback>
                <p:oleObj name="Acrobat Document" r:id="rId3" imgW="7035800" imgH="8940800" progId="">
                  <p:embed/>
                  <p:pic>
                    <p:nvPicPr>
                      <p:cNvPr id="59395"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914400"/>
                        <a:ext cx="6858000" cy="7391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9396" name="Text Box 4">
            <a:extLst>
              <a:ext uri="{FF2B5EF4-FFF2-40B4-BE49-F238E27FC236}">
                <a16:creationId xmlns:a16="http://schemas.microsoft.com/office/drawing/2014/main" id="{F0ADB7D4-324B-F27E-3FCD-3FFBA455DC01}"/>
              </a:ext>
            </a:extLst>
          </p:cNvPr>
          <p:cNvSpPr txBox="1">
            <a:spLocks noChangeArrowheads="1"/>
          </p:cNvSpPr>
          <p:nvPr/>
        </p:nvSpPr>
        <p:spPr bwMode="auto">
          <a:xfrm flipV="1">
            <a:off x="1447800" y="-1725613"/>
            <a:ext cx="6553200" cy="1736726"/>
          </a:xfrm>
          <a:prstGeom prst="rect">
            <a:avLst/>
          </a:prstGeom>
          <a:solidFill>
            <a:schemeClr val="bg1"/>
          </a:solidFill>
          <a:ln w="9525" algn="ctr">
            <a:noFill/>
            <a:miter lim="800000"/>
            <a:headEnd/>
            <a:tailEnd/>
          </a:ln>
          <a:effectLst/>
        </p:spPr>
        <p:txBody>
          <a:bodyPr>
            <a:spAutoFit/>
          </a:bodyPr>
          <a:lstStyle/>
          <a:p>
            <a:pPr eaLnBrk="0" hangingPunct="0"/>
            <a:endParaRPr lang="en-US" sz="4400" b="1">
              <a:effectLst>
                <a:outerShdw blurRad="38100" dist="38100" dir="2700000" algn="tl">
                  <a:srgbClr val="C0C0C0"/>
                </a:outerShdw>
              </a:effectLst>
            </a:endParaRPr>
          </a:p>
          <a:p>
            <a:pPr eaLnBrk="0" hangingPunct="0"/>
            <a:endParaRPr lang="en-US" sz="4400" b="1">
              <a:effectLst>
                <a:outerShdw blurRad="38100" dist="38100" dir="2700000" algn="tl">
                  <a:srgbClr val="C0C0C0"/>
                </a:outerShdw>
              </a:effectLst>
            </a:endParaRPr>
          </a:p>
          <a:p>
            <a:pPr eaLnBrk="0" hangingPunct="0"/>
            <a:endParaRPr lang="en-US" sz="2000" b="1">
              <a:effectLst>
                <a:outerShdw blurRad="38100" dist="38100" dir="2700000" algn="tl">
                  <a:srgbClr val="C0C0C0"/>
                </a:outerShdw>
              </a:effectLst>
            </a:endParaRPr>
          </a:p>
        </p:txBody>
      </p:sp>
    </p:spTree>
    <p:extLst>
      <p:ext uri="{BB962C8B-B14F-4D97-AF65-F5344CB8AC3E}">
        <p14:creationId xmlns:p14="http://schemas.microsoft.com/office/powerpoint/2010/main" val="12725857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3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447800" y="304800"/>
            <a:ext cx="7010400" cy="1527175"/>
          </a:xfrm>
        </p:spPr>
        <p:txBody>
          <a:bodyPr/>
          <a:lstStyle/>
          <a:p>
            <a:endParaRPr lang="en-US" b="0">
              <a:solidFill>
                <a:schemeClr val="tx1"/>
              </a:solidFill>
              <a:effectLst>
                <a:outerShdw blurRad="38100" dist="38100" dir="2700000" algn="tl">
                  <a:srgbClr val="C0C0C0"/>
                </a:outerShdw>
              </a:effectLst>
            </a:endParaRPr>
          </a:p>
        </p:txBody>
      </p:sp>
      <p:graphicFrame>
        <p:nvGraphicFramePr>
          <p:cNvPr id="59395" name="Object 3"/>
          <p:cNvGraphicFramePr>
            <a:graphicFrameLocks noGrp="1" noChangeAspect="1"/>
          </p:cNvGraphicFramePr>
          <p:nvPr>
            <p:ph idx="1"/>
          </p:nvPr>
        </p:nvGraphicFramePr>
        <p:xfrm>
          <a:off x="1371600" y="-914400"/>
          <a:ext cx="6858000" cy="7391400"/>
        </p:xfrm>
        <a:graphic>
          <a:graphicData uri="http://schemas.openxmlformats.org/presentationml/2006/ole">
            <mc:AlternateContent xmlns:mc="http://schemas.openxmlformats.org/markup-compatibility/2006">
              <mc:Choice xmlns:v="urn:schemas-microsoft-com:vml" Requires="v">
                <p:oleObj name="Acrobat Document" r:id="rId3" imgW="7035800" imgH="8940800" progId="">
                  <p:embed/>
                </p:oleObj>
              </mc:Choice>
              <mc:Fallback>
                <p:oleObj name="Acrobat Document" r:id="rId3" imgW="7035800" imgH="8940800" progId="">
                  <p:embed/>
                  <p:pic>
                    <p:nvPicPr>
                      <p:cNvPr id="59395"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914400"/>
                        <a:ext cx="6858000" cy="7391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9396" name="Text Box 4"/>
          <p:cNvSpPr txBox="1">
            <a:spLocks noChangeArrowheads="1"/>
          </p:cNvSpPr>
          <p:nvPr/>
        </p:nvSpPr>
        <p:spPr bwMode="auto">
          <a:xfrm flipV="1">
            <a:off x="1447800" y="-1725613"/>
            <a:ext cx="6553200" cy="1736726"/>
          </a:xfrm>
          <a:prstGeom prst="rect">
            <a:avLst/>
          </a:prstGeom>
          <a:solidFill>
            <a:schemeClr val="bg1"/>
          </a:solidFill>
          <a:ln w="9525" algn="ctr">
            <a:noFill/>
            <a:miter lim="800000"/>
            <a:headEnd/>
            <a:tailEnd/>
          </a:ln>
          <a:effectLst/>
        </p:spPr>
        <p:txBody>
          <a:bodyPr>
            <a:spAutoFit/>
          </a:bodyPr>
          <a:lstStyle/>
          <a:p>
            <a:pPr eaLnBrk="0" hangingPunct="0"/>
            <a:endParaRPr lang="en-US" sz="4400" b="1">
              <a:effectLst>
                <a:outerShdw blurRad="38100" dist="38100" dir="2700000" algn="tl">
                  <a:srgbClr val="C0C0C0"/>
                </a:outerShdw>
              </a:effectLst>
            </a:endParaRPr>
          </a:p>
          <a:p>
            <a:pPr eaLnBrk="0" hangingPunct="0"/>
            <a:endParaRPr lang="en-US" sz="4400" b="1">
              <a:effectLst>
                <a:outerShdw blurRad="38100" dist="38100" dir="2700000" algn="tl">
                  <a:srgbClr val="C0C0C0"/>
                </a:outerShdw>
              </a:effectLst>
            </a:endParaRPr>
          </a:p>
          <a:p>
            <a:pPr eaLnBrk="0" hangingPunct="0"/>
            <a:endParaRPr lang="en-US" sz="2000" b="1">
              <a:effectLst>
                <a:outerShdw blurRad="38100" dist="38100" dir="2700000" algn="tl">
                  <a:srgbClr val="C0C0C0"/>
                </a:outerShdw>
              </a:effectLst>
            </a:endParaRPr>
          </a:p>
        </p:txBody>
      </p:sp>
      <p:sp>
        <p:nvSpPr>
          <p:cNvPr id="2" name="TextBox 1">
            <a:extLst>
              <a:ext uri="{FF2B5EF4-FFF2-40B4-BE49-F238E27FC236}">
                <a16:creationId xmlns:a16="http://schemas.microsoft.com/office/drawing/2014/main" id="{C7A66227-7FDE-A041-B259-C718A4AA9B82}"/>
              </a:ext>
            </a:extLst>
          </p:cNvPr>
          <p:cNvSpPr txBox="1"/>
          <p:nvPr/>
        </p:nvSpPr>
        <p:spPr>
          <a:xfrm>
            <a:off x="522514" y="527529"/>
            <a:ext cx="6858000" cy="1384995"/>
          </a:xfrm>
          <a:prstGeom prst="rect">
            <a:avLst/>
          </a:prstGeom>
          <a:solidFill>
            <a:schemeClr val="accent6">
              <a:lumMod val="20000"/>
              <a:lumOff val="80000"/>
            </a:schemeClr>
          </a:solidFill>
        </p:spPr>
        <p:txBody>
          <a:bodyPr wrap="square" rtlCol="0">
            <a:spAutoFit/>
          </a:bodyPr>
          <a:lstStyle/>
          <a:p>
            <a:r>
              <a:rPr lang="en-US" sz="2800" b="1" dirty="0"/>
              <a:t>Use student writing.  What area of contrastive analysis would be helpful to this student</a:t>
            </a:r>
          </a:p>
        </p:txBody>
      </p:sp>
      <p:sp>
        <p:nvSpPr>
          <p:cNvPr id="3" name="Donut 2">
            <a:extLst>
              <a:ext uri="{FF2B5EF4-FFF2-40B4-BE49-F238E27FC236}">
                <a16:creationId xmlns:a16="http://schemas.microsoft.com/office/drawing/2014/main" id="{5923B6EC-D5C9-8146-86F9-0E19548A233A}"/>
              </a:ext>
            </a:extLst>
          </p:cNvPr>
          <p:cNvSpPr/>
          <p:nvPr/>
        </p:nvSpPr>
        <p:spPr>
          <a:xfrm>
            <a:off x="1995055" y="2185988"/>
            <a:ext cx="914400" cy="914400"/>
          </a:xfrm>
          <a:prstGeom prst="donut">
            <a:avLst>
              <a:gd name="adj" fmla="val 1209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Donut 6">
            <a:extLst>
              <a:ext uri="{FF2B5EF4-FFF2-40B4-BE49-F238E27FC236}">
                <a16:creationId xmlns:a16="http://schemas.microsoft.com/office/drawing/2014/main" id="{9D6409CE-20E9-664E-BA0C-BF2AD0B3CF69}"/>
              </a:ext>
            </a:extLst>
          </p:cNvPr>
          <p:cNvSpPr/>
          <p:nvPr/>
        </p:nvSpPr>
        <p:spPr>
          <a:xfrm>
            <a:off x="5173287" y="2229011"/>
            <a:ext cx="914400" cy="914400"/>
          </a:xfrm>
          <a:prstGeom prst="donut">
            <a:avLst>
              <a:gd name="adj" fmla="val 1209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Donut 7">
            <a:extLst>
              <a:ext uri="{FF2B5EF4-FFF2-40B4-BE49-F238E27FC236}">
                <a16:creationId xmlns:a16="http://schemas.microsoft.com/office/drawing/2014/main" id="{23F6D2EF-6954-7C4F-B949-84FD3392296C}"/>
              </a:ext>
            </a:extLst>
          </p:cNvPr>
          <p:cNvSpPr/>
          <p:nvPr/>
        </p:nvSpPr>
        <p:spPr>
          <a:xfrm>
            <a:off x="2039389" y="3157942"/>
            <a:ext cx="914400" cy="914400"/>
          </a:xfrm>
          <a:prstGeom prst="donut">
            <a:avLst>
              <a:gd name="adj" fmla="val 1209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Donut 8">
            <a:extLst>
              <a:ext uri="{FF2B5EF4-FFF2-40B4-BE49-F238E27FC236}">
                <a16:creationId xmlns:a16="http://schemas.microsoft.com/office/drawing/2014/main" id="{B327921E-A88E-524C-8008-4B2312066090}"/>
              </a:ext>
            </a:extLst>
          </p:cNvPr>
          <p:cNvSpPr/>
          <p:nvPr/>
        </p:nvSpPr>
        <p:spPr>
          <a:xfrm>
            <a:off x="2690553" y="3911601"/>
            <a:ext cx="914400" cy="914400"/>
          </a:xfrm>
          <a:prstGeom prst="donut">
            <a:avLst>
              <a:gd name="adj" fmla="val 1209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a:extLst>
              <a:ext uri="{FF2B5EF4-FFF2-40B4-BE49-F238E27FC236}">
                <a16:creationId xmlns:a16="http://schemas.microsoft.com/office/drawing/2014/main" id="{04D878EE-02E2-DE40-B991-66E275ECC67E}"/>
              </a:ext>
            </a:extLst>
          </p:cNvPr>
          <p:cNvSpPr/>
          <p:nvPr/>
        </p:nvSpPr>
        <p:spPr>
          <a:xfrm>
            <a:off x="2721033" y="4722814"/>
            <a:ext cx="914400" cy="914400"/>
          </a:xfrm>
          <a:prstGeom prst="donut">
            <a:avLst>
              <a:gd name="adj" fmla="val 1209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Donut 10">
            <a:extLst>
              <a:ext uri="{FF2B5EF4-FFF2-40B4-BE49-F238E27FC236}">
                <a16:creationId xmlns:a16="http://schemas.microsoft.com/office/drawing/2014/main" id="{9B30B6D6-C050-614A-A978-31928DA28851}"/>
              </a:ext>
            </a:extLst>
          </p:cNvPr>
          <p:cNvSpPr/>
          <p:nvPr/>
        </p:nvSpPr>
        <p:spPr>
          <a:xfrm>
            <a:off x="6466114" y="4826001"/>
            <a:ext cx="914400" cy="914400"/>
          </a:xfrm>
          <a:prstGeom prst="donut">
            <a:avLst>
              <a:gd name="adj" fmla="val 1209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186971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39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2"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9" grpId="1" animBg="1"/>
      <p:bldP spid="9" grpId="2"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89B34-CC25-4D59-8654-F24446FDF3E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981EAF9-24E4-A56B-0FE2-C9FD9C94343D}"/>
              </a:ext>
            </a:extLst>
          </p:cNvPr>
          <p:cNvSpPr>
            <a:spLocks noGrp="1"/>
          </p:cNvSpPr>
          <p:nvPr>
            <p:ph type="title"/>
          </p:nvPr>
        </p:nvSpPr>
        <p:spPr>
          <a:xfrm>
            <a:off x="-235975" y="38665"/>
            <a:ext cx="9719187" cy="1143000"/>
          </a:xfrm>
        </p:spPr>
        <p:txBody>
          <a:bodyPr>
            <a:normAutofit/>
          </a:bodyPr>
          <a:lstStyle/>
          <a:p>
            <a:r>
              <a:rPr lang="es-ES_tradnl" sz="3400" b="1" noProof="0" dirty="0" err="1">
                <a:highlight>
                  <a:srgbClr val="FFFF00"/>
                </a:highlight>
              </a:rPr>
              <a:t>Development</a:t>
            </a:r>
            <a:r>
              <a:rPr lang="es-ES_tradnl" sz="3400" b="1" noProof="0" dirty="0">
                <a:highlight>
                  <a:srgbClr val="FFFF00"/>
                </a:highlight>
              </a:rPr>
              <a:t> </a:t>
            </a:r>
            <a:r>
              <a:rPr lang="es-ES_tradnl" sz="3400" b="1" noProof="0" dirty="0" err="1">
                <a:highlight>
                  <a:srgbClr val="FFFF00"/>
                </a:highlight>
              </a:rPr>
              <a:t>of</a:t>
            </a:r>
            <a:r>
              <a:rPr lang="es-ES_tradnl" sz="3400" b="1" noProof="0" dirty="0">
                <a:highlight>
                  <a:srgbClr val="FFFF00"/>
                </a:highlight>
              </a:rPr>
              <a:t> </a:t>
            </a:r>
            <a:r>
              <a:rPr lang="es-ES_tradnl" sz="3400" b="1" noProof="0" dirty="0" err="1">
                <a:highlight>
                  <a:srgbClr val="FFFF00"/>
                </a:highlight>
              </a:rPr>
              <a:t>Oracy</a:t>
            </a:r>
            <a:r>
              <a:rPr lang="es-ES_tradnl" sz="3400" b="1" noProof="0" dirty="0">
                <a:highlight>
                  <a:srgbClr val="FFFF00"/>
                </a:highlight>
              </a:rPr>
              <a:t> and </a:t>
            </a:r>
            <a:r>
              <a:rPr lang="es-ES_tradnl" sz="3400" b="1" noProof="0" dirty="0" err="1">
                <a:highlight>
                  <a:srgbClr val="FFFF00"/>
                </a:highlight>
              </a:rPr>
              <a:t>background</a:t>
            </a:r>
            <a:r>
              <a:rPr lang="es-ES_tradnl" sz="3400" b="1" noProof="0" dirty="0">
                <a:highlight>
                  <a:srgbClr val="FFFF00"/>
                </a:highlight>
              </a:rPr>
              <a:t> </a:t>
            </a:r>
            <a:r>
              <a:rPr lang="es-ES_tradnl" sz="3400" b="1" noProof="0" dirty="0" err="1">
                <a:highlight>
                  <a:srgbClr val="FFFF00"/>
                </a:highlight>
              </a:rPr>
              <a:t>knowledge</a:t>
            </a:r>
            <a:endParaRPr lang="es-ES_tradnl" sz="3400" b="1" noProof="0" dirty="0">
              <a:highlight>
                <a:srgbClr val="FFFF00"/>
              </a:highlight>
            </a:endParaRPr>
          </a:p>
        </p:txBody>
      </p:sp>
      <p:sp>
        <p:nvSpPr>
          <p:cNvPr id="4" name="Content Placeholder 3">
            <a:extLst>
              <a:ext uri="{FF2B5EF4-FFF2-40B4-BE49-F238E27FC236}">
                <a16:creationId xmlns:a16="http://schemas.microsoft.com/office/drawing/2014/main" id="{09F75C78-F224-0348-784F-2E444D166A05}"/>
              </a:ext>
            </a:extLst>
          </p:cNvPr>
          <p:cNvSpPr>
            <a:spLocks noGrp="1"/>
          </p:cNvSpPr>
          <p:nvPr>
            <p:ph idx="1"/>
          </p:nvPr>
        </p:nvSpPr>
        <p:spPr>
          <a:xfrm>
            <a:off x="457200" y="1601786"/>
            <a:ext cx="8229600" cy="4278705"/>
          </a:xfrm>
        </p:spPr>
        <p:txBody>
          <a:bodyPr/>
          <a:lstStyle/>
          <a:p>
            <a:pPr marL="0" indent="0" algn="ctr">
              <a:buNone/>
            </a:pPr>
            <a:r>
              <a:rPr lang="es-ES_tradnl" b="1" noProof="0" dirty="0" err="1">
                <a:solidFill>
                  <a:srgbClr val="FF0000"/>
                </a:solidFill>
              </a:rPr>
              <a:t>Listening</a:t>
            </a:r>
            <a:r>
              <a:rPr lang="es-ES_tradnl" b="1" noProof="0" dirty="0"/>
              <a:t>: </a:t>
            </a:r>
            <a:r>
              <a:rPr lang="es-ES_tradnl" b="1" dirty="0"/>
              <a:t>P</a:t>
            </a:r>
            <a:r>
              <a:rPr lang="es-ES_tradnl" b="1" noProof="0" dirty="0" err="1"/>
              <a:t>articipate</a:t>
            </a:r>
            <a:r>
              <a:rPr lang="es-ES_tradnl" b="1" noProof="0" dirty="0"/>
              <a:t> and </a:t>
            </a:r>
            <a:r>
              <a:rPr lang="es-ES_tradnl" b="1" noProof="0" dirty="0" err="1"/>
              <a:t>understand</a:t>
            </a:r>
            <a:r>
              <a:rPr lang="es-ES_tradnl" b="1" noProof="0" dirty="0"/>
              <a:t> </a:t>
            </a:r>
            <a:r>
              <a:rPr lang="es-ES_tradnl" b="1" noProof="0" dirty="0" err="1"/>
              <a:t>the</a:t>
            </a:r>
            <a:r>
              <a:rPr lang="es-ES_tradnl" b="1" noProof="0" dirty="0"/>
              <a:t> </a:t>
            </a:r>
            <a:r>
              <a:rPr lang="es-ES_tradnl" b="1" noProof="0" dirty="0" err="1"/>
              <a:t>academic</a:t>
            </a:r>
            <a:r>
              <a:rPr lang="es-ES_tradnl" b="1" noProof="0" dirty="0"/>
              <a:t> </a:t>
            </a:r>
            <a:r>
              <a:rPr lang="es-ES_tradnl" b="1" noProof="0" dirty="0" err="1"/>
              <a:t>language</a:t>
            </a:r>
            <a:endParaRPr lang="es-ES_tradnl" b="1" noProof="0" dirty="0"/>
          </a:p>
          <a:p>
            <a:pPr marL="0" indent="0" algn="ctr">
              <a:buNone/>
            </a:pPr>
            <a:endParaRPr lang="es-ES_tradnl" noProof="0" dirty="0"/>
          </a:p>
          <a:p>
            <a:pPr marL="0" indent="0" algn="ctr">
              <a:buNone/>
            </a:pPr>
            <a:r>
              <a:rPr lang="es-ES_tradnl" b="1" noProof="0" dirty="0">
                <a:solidFill>
                  <a:srgbClr val="1225AC"/>
                </a:solidFill>
              </a:rPr>
              <a:t>Productive</a:t>
            </a:r>
          </a:p>
          <a:p>
            <a:pPr marL="0" indent="0" algn="ctr">
              <a:buNone/>
            </a:pPr>
            <a:r>
              <a:rPr lang="es-ES_tradnl" b="1" noProof="0" dirty="0" err="1">
                <a:solidFill>
                  <a:srgbClr val="FF0000"/>
                </a:solidFill>
              </a:rPr>
              <a:t>Speaking</a:t>
            </a:r>
            <a:r>
              <a:rPr lang="es-ES_tradnl" b="1" noProof="0" dirty="0"/>
              <a:t>: Use </a:t>
            </a:r>
            <a:r>
              <a:rPr lang="es-ES_tradnl" b="1" noProof="0" dirty="0" err="1"/>
              <a:t>the</a:t>
            </a:r>
            <a:r>
              <a:rPr lang="es-ES_tradnl" b="1" noProof="0" dirty="0"/>
              <a:t> </a:t>
            </a:r>
            <a:r>
              <a:rPr lang="es-ES_tradnl" b="1" noProof="0" dirty="0" err="1"/>
              <a:t>academic</a:t>
            </a:r>
            <a:r>
              <a:rPr lang="es-ES_tradnl" b="1" noProof="0" dirty="0"/>
              <a:t> </a:t>
            </a:r>
            <a:r>
              <a:rPr lang="es-ES_tradnl" b="1" noProof="0" dirty="0" err="1"/>
              <a:t>language</a:t>
            </a:r>
            <a:endParaRPr lang="es-ES_tradnl" b="1" noProof="0" dirty="0"/>
          </a:p>
          <a:p>
            <a:pPr marL="0" indent="0" algn="ctr">
              <a:buNone/>
            </a:pPr>
            <a:endParaRPr lang="es-ES_tradnl" noProof="0" dirty="0"/>
          </a:p>
        </p:txBody>
      </p:sp>
      <p:sp>
        <p:nvSpPr>
          <p:cNvPr id="5" name="Down Arrow 4">
            <a:extLst>
              <a:ext uri="{FF2B5EF4-FFF2-40B4-BE49-F238E27FC236}">
                <a16:creationId xmlns:a16="http://schemas.microsoft.com/office/drawing/2014/main" id="{D0CE4594-943A-C4A2-A782-FE63637EA4E1}"/>
              </a:ext>
            </a:extLst>
          </p:cNvPr>
          <p:cNvSpPr/>
          <p:nvPr/>
        </p:nvSpPr>
        <p:spPr>
          <a:xfrm>
            <a:off x="4392314" y="2717844"/>
            <a:ext cx="359372" cy="65135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6" name="Down Arrow 5">
            <a:extLst>
              <a:ext uri="{FF2B5EF4-FFF2-40B4-BE49-F238E27FC236}">
                <a16:creationId xmlns:a16="http://schemas.microsoft.com/office/drawing/2014/main" id="{28C3BB9C-0B6B-B78D-25D1-BE2EE76C50B5}"/>
              </a:ext>
            </a:extLst>
          </p:cNvPr>
          <p:cNvSpPr/>
          <p:nvPr/>
        </p:nvSpPr>
        <p:spPr>
          <a:xfrm rot="1305554">
            <a:off x="2815520" y="4370606"/>
            <a:ext cx="484632" cy="8231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7" name="TextBox 6">
            <a:extLst>
              <a:ext uri="{FF2B5EF4-FFF2-40B4-BE49-F238E27FC236}">
                <a16:creationId xmlns:a16="http://schemas.microsoft.com/office/drawing/2014/main" id="{46952478-DD23-8ACD-2715-8B33D5D2B198}"/>
              </a:ext>
            </a:extLst>
          </p:cNvPr>
          <p:cNvSpPr txBox="1"/>
          <p:nvPr/>
        </p:nvSpPr>
        <p:spPr>
          <a:xfrm>
            <a:off x="87682" y="5136609"/>
            <a:ext cx="4684733" cy="1569660"/>
          </a:xfrm>
          <a:prstGeom prst="rect">
            <a:avLst/>
          </a:prstGeom>
          <a:noFill/>
        </p:spPr>
        <p:txBody>
          <a:bodyPr wrap="square" rtlCol="0">
            <a:spAutoFit/>
          </a:bodyPr>
          <a:lstStyle/>
          <a:p>
            <a:r>
              <a:rPr lang="es-ES_tradnl" sz="3200" b="1" noProof="0" dirty="0">
                <a:solidFill>
                  <a:srgbClr val="FF0000"/>
                </a:solidFill>
              </a:rPr>
              <a:t>Reading</a:t>
            </a:r>
            <a:r>
              <a:rPr lang="es-ES_tradnl" sz="3200" b="1" noProof="0" dirty="0"/>
              <a:t>: </a:t>
            </a:r>
            <a:r>
              <a:rPr lang="es-ES_tradnl" sz="3200" b="1" noProof="0" dirty="0" err="1"/>
              <a:t>Understand</a:t>
            </a:r>
            <a:r>
              <a:rPr lang="es-ES_tradnl" sz="3200" b="1" noProof="0" dirty="0"/>
              <a:t> </a:t>
            </a:r>
            <a:r>
              <a:rPr lang="es-ES_tradnl" sz="3200" b="1" noProof="0" dirty="0" err="1"/>
              <a:t>academic</a:t>
            </a:r>
            <a:r>
              <a:rPr lang="es-ES_tradnl" sz="3200" b="1" noProof="0" dirty="0"/>
              <a:t> </a:t>
            </a:r>
            <a:r>
              <a:rPr lang="es-ES_tradnl" sz="3200" b="1" noProof="0" dirty="0" err="1"/>
              <a:t>language</a:t>
            </a:r>
            <a:r>
              <a:rPr lang="es-ES_tradnl" sz="3200" b="1" noProof="0" dirty="0"/>
              <a:t> (</a:t>
            </a:r>
            <a:r>
              <a:rPr lang="es-ES_tradnl" sz="3200" b="1" noProof="0" dirty="0">
                <a:solidFill>
                  <a:srgbClr val="1225AC"/>
                </a:solidFill>
              </a:rPr>
              <a:t>receptive)</a:t>
            </a:r>
          </a:p>
        </p:txBody>
      </p:sp>
      <p:sp>
        <p:nvSpPr>
          <p:cNvPr id="8" name="Down Arrow 7">
            <a:extLst>
              <a:ext uri="{FF2B5EF4-FFF2-40B4-BE49-F238E27FC236}">
                <a16:creationId xmlns:a16="http://schemas.microsoft.com/office/drawing/2014/main" id="{EDB15634-1E93-6743-19A5-DF07DCC9B790}"/>
              </a:ext>
            </a:extLst>
          </p:cNvPr>
          <p:cNvSpPr/>
          <p:nvPr/>
        </p:nvSpPr>
        <p:spPr>
          <a:xfrm rot="20326621">
            <a:off x="5837727" y="4471607"/>
            <a:ext cx="484632" cy="721350"/>
          </a:xfrm>
          <a:prstGeom prst="downArrow">
            <a:avLst>
              <a:gd name="adj1" fmla="val 55561"/>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9" name="TextBox 8">
            <a:extLst>
              <a:ext uri="{FF2B5EF4-FFF2-40B4-BE49-F238E27FC236}">
                <a16:creationId xmlns:a16="http://schemas.microsoft.com/office/drawing/2014/main" id="{CDC7CF24-8885-079B-FB67-AFA061B6A8AA}"/>
              </a:ext>
            </a:extLst>
          </p:cNvPr>
          <p:cNvSpPr txBox="1"/>
          <p:nvPr/>
        </p:nvSpPr>
        <p:spPr>
          <a:xfrm>
            <a:off x="4860100" y="5082426"/>
            <a:ext cx="4085542" cy="1077218"/>
          </a:xfrm>
          <a:prstGeom prst="rect">
            <a:avLst/>
          </a:prstGeom>
          <a:noFill/>
        </p:spPr>
        <p:txBody>
          <a:bodyPr wrap="none" rtlCol="0">
            <a:spAutoFit/>
          </a:bodyPr>
          <a:lstStyle/>
          <a:p>
            <a:r>
              <a:rPr lang="es-ES_tradnl" sz="3200" b="1" noProof="0" dirty="0" err="1">
                <a:solidFill>
                  <a:srgbClr val="FF0000"/>
                </a:solidFill>
              </a:rPr>
              <a:t>Writing</a:t>
            </a:r>
            <a:r>
              <a:rPr lang="es-ES_tradnl" sz="3200" b="1" noProof="0" dirty="0"/>
              <a:t>: Use </a:t>
            </a:r>
            <a:r>
              <a:rPr lang="es-ES_tradnl" sz="3200" b="1" noProof="0" dirty="0" err="1"/>
              <a:t>academic</a:t>
            </a:r>
            <a:r>
              <a:rPr lang="es-ES_tradnl" sz="3200" b="1" noProof="0" dirty="0"/>
              <a:t> </a:t>
            </a:r>
          </a:p>
          <a:p>
            <a:r>
              <a:rPr lang="es-ES_tradnl" sz="3200" b="1" dirty="0" err="1"/>
              <a:t>Language</a:t>
            </a:r>
            <a:r>
              <a:rPr lang="es-ES_tradnl" sz="3200" b="1" dirty="0"/>
              <a:t> </a:t>
            </a:r>
            <a:r>
              <a:rPr lang="es-ES_tradnl" sz="3200" b="1" noProof="0" dirty="0"/>
              <a:t>(</a:t>
            </a:r>
            <a:r>
              <a:rPr lang="es-ES_tradnl" sz="3200" b="1" noProof="0" dirty="0">
                <a:solidFill>
                  <a:srgbClr val="1225AC"/>
                </a:solidFill>
              </a:rPr>
              <a:t>productive</a:t>
            </a:r>
            <a:r>
              <a:rPr lang="es-ES_tradnl" sz="3200" b="1" noProof="0" dirty="0"/>
              <a:t>)</a:t>
            </a:r>
          </a:p>
        </p:txBody>
      </p:sp>
      <p:sp>
        <p:nvSpPr>
          <p:cNvPr id="10" name="TextBox 9">
            <a:extLst>
              <a:ext uri="{FF2B5EF4-FFF2-40B4-BE49-F238E27FC236}">
                <a16:creationId xmlns:a16="http://schemas.microsoft.com/office/drawing/2014/main" id="{59CC8CFD-1FAA-6867-217D-1815D65DDA8C}"/>
              </a:ext>
            </a:extLst>
          </p:cNvPr>
          <p:cNvSpPr txBox="1"/>
          <p:nvPr/>
        </p:nvSpPr>
        <p:spPr>
          <a:xfrm>
            <a:off x="3554360" y="1034182"/>
            <a:ext cx="1853200" cy="584775"/>
          </a:xfrm>
          <a:prstGeom prst="rect">
            <a:avLst/>
          </a:prstGeom>
          <a:noFill/>
        </p:spPr>
        <p:txBody>
          <a:bodyPr wrap="none" rtlCol="0">
            <a:spAutoFit/>
          </a:bodyPr>
          <a:lstStyle/>
          <a:p>
            <a:r>
              <a:rPr lang="en-US" sz="3200" b="1" dirty="0">
                <a:solidFill>
                  <a:srgbClr val="0130B2"/>
                </a:solidFill>
              </a:rPr>
              <a:t>Receptive</a:t>
            </a:r>
          </a:p>
        </p:txBody>
      </p:sp>
    </p:spTree>
    <p:extLst>
      <p:ext uri="{BB962C8B-B14F-4D97-AF65-F5344CB8AC3E}">
        <p14:creationId xmlns:p14="http://schemas.microsoft.com/office/powerpoint/2010/main" val="195252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41500-38E1-CC4F-9CEC-D9F48DABBF40}"/>
              </a:ext>
            </a:extLst>
          </p:cNvPr>
          <p:cNvSpPr>
            <a:spLocks noGrp="1"/>
          </p:cNvSpPr>
          <p:nvPr>
            <p:ph type="title" idx="4294967295"/>
          </p:nvPr>
        </p:nvSpPr>
        <p:spPr>
          <a:xfrm>
            <a:off x="0" y="274638"/>
            <a:ext cx="8229600" cy="1143000"/>
          </a:xfrm>
          <a:prstGeom prst="rect">
            <a:avLst/>
          </a:prstGeom>
        </p:spPr>
        <p:txBody>
          <a:bodyPr/>
          <a:lstStyle/>
          <a:p>
            <a:r>
              <a:rPr lang="en-US" b="1" dirty="0"/>
              <a:t>Phonology/Grammar:  Articles</a:t>
            </a:r>
          </a:p>
        </p:txBody>
      </p:sp>
      <p:graphicFrame>
        <p:nvGraphicFramePr>
          <p:cNvPr id="5" name="Table 5">
            <a:extLst>
              <a:ext uri="{FF2B5EF4-FFF2-40B4-BE49-F238E27FC236}">
                <a16:creationId xmlns:a16="http://schemas.microsoft.com/office/drawing/2014/main" id="{6D1424C8-953E-D247-927B-0CC4B579573D}"/>
              </a:ext>
            </a:extLst>
          </p:cNvPr>
          <p:cNvGraphicFramePr>
            <a:graphicFrameLocks noGrp="1"/>
          </p:cNvGraphicFramePr>
          <p:nvPr>
            <p:ph idx="4294967295"/>
            <p:extLst>
              <p:ext uri="{D42A27DB-BD31-4B8C-83A1-F6EECF244321}">
                <p14:modId xmlns:p14="http://schemas.microsoft.com/office/powerpoint/2010/main" val="3459014275"/>
              </p:ext>
            </p:extLst>
          </p:nvPr>
        </p:nvGraphicFramePr>
        <p:xfrm>
          <a:off x="1135912" y="1600200"/>
          <a:ext cx="6476302" cy="3200400"/>
        </p:xfrm>
        <a:graphic>
          <a:graphicData uri="http://schemas.openxmlformats.org/drawingml/2006/table">
            <a:tbl>
              <a:tblPr firstRow="1" bandRow="1">
                <a:tableStyleId>{5940675A-B579-460E-94D1-54222C63F5DA}</a:tableStyleId>
              </a:tblPr>
              <a:tblGrid>
                <a:gridCol w="3238151">
                  <a:extLst>
                    <a:ext uri="{9D8B030D-6E8A-4147-A177-3AD203B41FA5}">
                      <a16:colId xmlns:a16="http://schemas.microsoft.com/office/drawing/2014/main" val="2830946598"/>
                    </a:ext>
                  </a:extLst>
                </a:gridCol>
                <a:gridCol w="3238151">
                  <a:extLst>
                    <a:ext uri="{9D8B030D-6E8A-4147-A177-3AD203B41FA5}">
                      <a16:colId xmlns:a16="http://schemas.microsoft.com/office/drawing/2014/main" val="3470304137"/>
                    </a:ext>
                  </a:extLst>
                </a:gridCol>
              </a:tblGrid>
              <a:tr h="370840">
                <a:tc>
                  <a:txBody>
                    <a:bodyPr/>
                    <a:lstStyle/>
                    <a:p>
                      <a:pPr algn="ctr"/>
                      <a:r>
                        <a:rPr lang="en-US" sz="3600" b="1" dirty="0" err="1">
                          <a:solidFill>
                            <a:srgbClr val="00AD00"/>
                          </a:solidFill>
                        </a:rPr>
                        <a:t>En</a:t>
                      </a:r>
                      <a:r>
                        <a:rPr lang="en-US" sz="3600" b="1" dirty="0">
                          <a:solidFill>
                            <a:srgbClr val="00AD00"/>
                          </a:solidFill>
                        </a:rPr>
                        <a:t> </a:t>
                      </a:r>
                      <a:r>
                        <a:rPr lang="en-US" sz="3600" b="1" dirty="0" err="1">
                          <a:solidFill>
                            <a:srgbClr val="00AD00"/>
                          </a:solidFill>
                        </a:rPr>
                        <a:t>español</a:t>
                      </a:r>
                      <a:endParaRPr lang="en-US" sz="3600" b="1" dirty="0">
                        <a:solidFill>
                          <a:srgbClr val="00AD00"/>
                        </a:solidFill>
                      </a:endParaRPr>
                    </a:p>
                  </a:txBody>
                  <a:tcPr/>
                </a:tc>
                <a:tc>
                  <a:txBody>
                    <a:bodyPr/>
                    <a:lstStyle/>
                    <a:p>
                      <a:pPr algn="ctr"/>
                      <a:r>
                        <a:rPr lang="en-US" sz="3600" b="1" dirty="0">
                          <a:solidFill>
                            <a:srgbClr val="024AF4"/>
                          </a:solidFill>
                        </a:rPr>
                        <a:t>In English</a:t>
                      </a:r>
                    </a:p>
                  </a:txBody>
                  <a:tcPr/>
                </a:tc>
                <a:extLst>
                  <a:ext uri="{0D108BD9-81ED-4DB2-BD59-A6C34878D82A}">
                    <a16:rowId xmlns:a16="http://schemas.microsoft.com/office/drawing/2014/main" val="1352039165"/>
                  </a:ext>
                </a:extLst>
              </a:tr>
              <a:tr h="370840">
                <a:tc>
                  <a:txBody>
                    <a:bodyPr/>
                    <a:lstStyle/>
                    <a:p>
                      <a:r>
                        <a:rPr lang="en-US" sz="3600" dirty="0">
                          <a:solidFill>
                            <a:srgbClr val="00AD00"/>
                          </a:solidFill>
                        </a:rPr>
                        <a:t>El </a:t>
                      </a:r>
                      <a:r>
                        <a:rPr lang="en-US" sz="3600" dirty="0" err="1">
                          <a:solidFill>
                            <a:srgbClr val="00AD00"/>
                          </a:solidFill>
                        </a:rPr>
                        <a:t>parque</a:t>
                      </a:r>
                      <a:endParaRPr lang="en-US" sz="3600" dirty="0">
                        <a:solidFill>
                          <a:srgbClr val="00AD00"/>
                        </a:solidFill>
                      </a:endParaRPr>
                    </a:p>
                  </a:txBody>
                  <a:tcPr/>
                </a:tc>
                <a:tc>
                  <a:txBody>
                    <a:bodyPr/>
                    <a:lstStyle/>
                    <a:p>
                      <a:r>
                        <a:rPr lang="en-US" sz="3600" dirty="0">
                          <a:solidFill>
                            <a:srgbClr val="024AF4"/>
                          </a:solidFill>
                        </a:rPr>
                        <a:t>The park</a:t>
                      </a:r>
                    </a:p>
                  </a:txBody>
                  <a:tcPr/>
                </a:tc>
                <a:extLst>
                  <a:ext uri="{0D108BD9-81ED-4DB2-BD59-A6C34878D82A}">
                    <a16:rowId xmlns:a16="http://schemas.microsoft.com/office/drawing/2014/main" val="2360377976"/>
                  </a:ext>
                </a:extLst>
              </a:tr>
              <a:tr h="370840">
                <a:tc>
                  <a:txBody>
                    <a:bodyPr/>
                    <a:lstStyle/>
                    <a:p>
                      <a:r>
                        <a:rPr lang="en-US" sz="3600" dirty="0">
                          <a:solidFill>
                            <a:srgbClr val="00AD00"/>
                          </a:solidFill>
                        </a:rPr>
                        <a:t>La </a:t>
                      </a:r>
                      <a:r>
                        <a:rPr lang="en-US" sz="3600" dirty="0" err="1">
                          <a:solidFill>
                            <a:srgbClr val="00AD00"/>
                          </a:solidFill>
                        </a:rPr>
                        <a:t>mamá</a:t>
                      </a:r>
                      <a:endParaRPr lang="en-US" sz="3600" dirty="0">
                        <a:solidFill>
                          <a:srgbClr val="00AD00"/>
                        </a:solidFill>
                      </a:endParaRPr>
                    </a:p>
                  </a:txBody>
                  <a:tcPr/>
                </a:tc>
                <a:tc>
                  <a:txBody>
                    <a:bodyPr/>
                    <a:lstStyle/>
                    <a:p>
                      <a:r>
                        <a:rPr lang="en-US" sz="3600" dirty="0">
                          <a:solidFill>
                            <a:srgbClr val="024AF4"/>
                          </a:solidFill>
                        </a:rPr>
                        <a:t>The mom</a:t>
                      </a:r>
                    </a:p>
                  </a:txBody>
                  <a:tcPr/>
                </a:tc>
                <a:extLst>
                  <a:ext uri="{0D108BD9-81ED-4DB2-BD59-A6C34878D82A}">
                    <a16:rowId xmlns:a16="http://schemas.microsoft.com/office/drawing/2014/main" val="1215356600"/>
                  </a:ext>
                </a:extLst>
              </a:tr>
              <a:tr h="370840">
                <a:tc>
                  <a:txBody>
                    <a:bodyPr/>
                    <a:lstStyle/>
                    <a:p>
                      <a:r>
                        <a:rPr lang="en-US" sz="3600" dirty="0">
                          <a:solidFill>
                            <a:srgbClr val="00AD00"/>
                          </a:solidFill>
                        </a:rPr>
                        <a:t>Los </a:t>
                      </a:r>
                      <a:r>
                        <a:rPr lang="en-US" sz="3600" dirty="0" err="1">
                          <a:solidFill>
                            <a:srgbClr val="00AD00"/>
                          </a:solidFill>
                        </a:rPr>
                        <a:t>niños</a:t>
                      </a:r>
                      <a:endParaRPr lang="en-US" sz="3600" dirty="0">
                        <a:solidFill>
                          <a:srgbClr val="00AD00"/>
                        </a:solidFill>
                      </a:endParaRPr>
                    </a:p>
                  </a:txBody>
                  <a:tcPr/>
                </a:tc>
                <a:tc>
                  <a:txBody>
                    <a:bodyPr/>
                    <a:lstStyle/>
                    <a:p>
                      <a:r>
                        <a:rPr lang="en-US" sz="3600" dirty="0">
                          <a:solidFill>
                            <a:srgbClr val="024AF4"/>
                          </a:solidFill>
                        </a:rPr>
                        <a:t>The kids</a:t>
                      </a:r>
                    </a:p>
                  </a:txBody>
                  <a:tcPr/>
                </a:tc>
                <a:extLst>
                  <a:ext uri="{0D108BD9-81ED-4DB2-BD59-A6C34878D82A}">
                    <a16:rowId xmlns:a16="http://schemas.microsoft.com/office/drawing/2014/main" val="1223760631"/>
                  </a:ext>
                </a:extLst>
              </a:tr>
              <a:tr h="370840">
                <a:tc>
                  <a:txBody>
                    <a:bodyPr/>
                    <a:lstStyle/>
                    <a:p>
                      <a:r>
                        <a:rPr lang="en-US" sz="3600" dirty="0">
                          <a:solidFill>
                            <a:srgbClr val="00AD00"/>
                          </a:solidFill>
                        </a:rPr>
                        <a:t>Las</a:t>
                      </a:r>
                    </a:p>
                  </a:txBody>
                  <a:tcPr/>
                </a:tc>
                <a:tc>
                  <a:txBody>
                    <a:bodyPr/>
                    <a:lstStyle/>
                    <a:p>
                      <a:r>
                        <a:rPr lang="en-US" sz="3600" dirty="0">
                          <a:solidFill>
                            <a:srgbClr val="024AF4"/>
                          </a:solidFill>
                        </a:rPr>
                        <a:t>The</a:t>
                      </a:r>
                    </a:p>
                  </a:txBody>
                  <a:tcPr/>
                </a:tc>
                <a:extLst>
                  <a:ext uri="{0D108BD9-81ED-4DB2-BD59-A6C34878D82A}">
                    <a16:rowId xmlns:a16="http://schemas.microsoft.com/office/drawing/2014/main" val="1634138311"/>
                  </a:ext>
                </a:extLst>
              </a:tr>
            </a:tbl>
          </a:graphicData>
        </a:graphic>
      </p:graphicFrame>
    </p:spTree>
    <p:extLst>
      <p:ext uri="{BB962C8B-B14F-4D97-AF65-F5344CB8AC3E}">
        <p14:creationId xmlns:p14="http://schemas.microsoft.com/office/powerpoint/2010/main" val="150178916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F4118D-EDED-8B4E-8D1C-6B02DE0CEBB5}"/>
              </a:ext>
            </a:extLst>
          </p:cNvPr>
          <p:cNvSpPr txBox="1">
            <a:spLocks noChangeArrowheads="1"/>
          </p:cNvSpPr>
          <p:nvPr/>
        </p:nvSpPr>
        <p:spPr bwMode="auto">
          <a:xfrm>
            <a:off x="1157288" y="1901825"/>
            <a:ext cx="19081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4000" b="1"/>
              <a:t>Transfer</a:t>
            </a:r>
          </a:p>
        </p:txBody>
      </p:sp>
      <p:sp>
        <p:nvSpPr>
          <p:cNvPr id="6" name="TextBox 5">
            <a:extLst>
              <a:ext uri="{FF2B5EF4-FFF2-40B4-BE49-F238E27FC236}">
                <a16:creationId xmlns:a16="http://schemas.microsoft.com/office/drawing/2014/main" id="{C6E17ADB-BBE6-A84F-8554-A6869A28CBF6}"/>
              </a:ext>
            </a:extLst>
          </p:cNvPr>
          <p:cNvSpPr txBox="1">
            <a:spLocks noChangeArrowheads="1"/>
          </p:cNvSpPr>
          <p:nvPr/>
        </p:nvSpPr>
        <p:spPr bwMode="auto">
          <a:xfrm>
            <a:off x="4435475" y="1878013"/>
            <a:ext cx="44640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4000" b="1"/>
              <a:t>Contrastive Analysis</a:t>
            </a:r>
          </a:p>
        </p:txBody>
      </p:sp>
      <p:sp>
        <p:nvSpPr>
          <p:cNvPr id="8" name="TextBox 7">
            <a:extLst>
              <a:ext uri="{FF2B5EF4-FFF2-40B4-BE49-F238E27FC236}">
                <a16:creationId xmlns:a16="http://schemas.microsoft.com/office/drawing/2014/main" id="{108BC253-6A53-8B43-8A32-AE2B1921630E}"/>
              </a:ext>
            </a:extLst>
          </p:cNvPr>
          <p:cNvSpPr txBox="1">
            <a:spLocks noChangeArrowheads="1"/>
          </p:cNvSpPr>
          <p:nvPr/>
        </p:nvSpPr>
        <p:spPr bwMode="auto">
          <a:xfrm>
            <a:off x="1438275" y="455613"/>
            <a:ext cx="6908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4000" b="1"/>
              <a:t>The Two Purposes of the Bridge</a:t>
            </a:r>
          </a:p>
        </p:txBody>
      </p:sp>
      <p:sp>
        <p:nvSpPr>
          <p:cNvPr id="2" name="Curved Down Arrow 1">
            <a:extLst>
              <a:ext uri="{FF2B5EF4-FFF2-40B4-BE49-F238E27FC236}">
                <a16:creationId xmlns:a16="http://schemas.microsoft.com/office/drawing/2014/main" id="{0C41039F-BACB-52C6-F8D8-147657F8DBC2}"/>
              </a:ext>
            </a:extLst>
          </p:cNvPr>
          <p:cNvSpPr/>
          <p:nvPr/>
        </p:nvSpPr>
        <p:spPr>
          <a:xfrm>
            <a:off x="650631" y="2919047"/>
            <a:ext cx="2584938" cy="1512277"/>
          </a:xfrm>
          <a:prstGeom prst="curvedDown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Curved Down Arrow 3">
            <a:extLst>
              <a:ext uri="{FF2B5EF4-FFF2-40B4-BE49-F238E27FC236}">
                <a16:creationId xmlns:a16="http://schemas.microsoft.com/office/drawing/2014/main" id="{83AC5348-8C68-1EC6-4EE7-23087655CC48}"/>
              </a:ext>
            </a:extLst>
          </p:cNvPr>
          <p:cNvSpPr/>
          <p:nvPr/>
        </p:nvSpPr>
        <p:spPr>
          <a:xfrm rot="10800000">
            <a:off x="480525" y="4740521"/>
            <a:ext cx="2584938" cy="1512277"/>
          </a:xfrm>
          <a:prstGeom prst="curvedDownArrow">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a:extLst>
              <a:ext uri="{FF2B5EF4-FFF2-40B4-BE49-F238E27FC236}">
                <a16:creationId xmlns:a16="http://schemas.microsoft.com/office/drawing/2014/main" id="{D5C1C010-4862-3262-0FF7-7A528AE701F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572000" y="3026021"/>
            <a:ext cx="3905084" cy="2196610"/>
          </a:xfrm>
          <a:prstGeom prst="rect">
            <a:avLst/>
          </a:prstGeom>
        </p:spPr>
      </p:pic>
    </p:spTree>
    <p:extLst>
      <p:ext uri="{BB962C8B-B14F-4D97-AF65-F5344CB8AC3E}">
        <p14:creationId xmlns:p14="http://schemas.microsoft.com/office/powerpoint/2010/main" val="32401151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A49586A5-2721-F347-9336-7F1CB7E03649}"/>
              </a:ext>
            </a:extLst>
          </p:cNvPr>
          <p:cNvGraphicFramePr>
            <a:graphicFrameLocks noGrp="1"/>
          </p:cNvGraphicFramePr>
          <p:nvPr/>
        </p:nvGraphicFramePr>
        <p:xfrm>
          <a:off x="138260" y="1783499"/>
          <a:ext cx="8957445" cy="4752078"/>
        </p:xfrm>
        <a:graphic>
          <a:graphicData uri="http://schemas.openxmlformats.org/drawingml/2006/table">
            <a:tbl>
              <a:tblPr firstRow="1" bandRow="1">
                <a:tableStyleId>{5C22544A-7EE6-4342-B048-85BDC9FD1C3A}</a:tableStyleId>
              </a:tblPr>
              <a:tblGrid>
                <a:gridCol w="2985815">
                  <a:extLst>
                    <a:ext uri="{9D8B030D-6E8A-4147-A177-3AD203B41FA5}">
                      <a16:colId xmlns:a16="http://schemas.microsoft.com/office/drawing/2014/main" val="345136670"/>
                    </a:ext>
                  </a:extLst>
                </a:gridCol>
                <a:gridCol w="2985815">
                  <a:extLst>
                    <a:ext uri="{9D8B030D-6E8A-4147-A177-3AD203B41FA5}">
                      <a16:colId xmlns:a16="http://schemas.microsoft.com/office/drawing/2014/main" val="3053496158"/>
                    </a:ext>
                  </a:extLst>
                </a:gridCol>
                <a:gridCol w="2985815">
                  <a:extLst>
                    <a:ext uri="{9D8B030D-6E8A-4147-A177-3AD203B41FA5}">
                      <a16:colId xmlns:a16="http://schemas.microsoft.com/office/drawing/2014/main" val="3206435984"/>
                    </a:ext>
                  </a:extLst>
                </a:gridCol>
              </a:tblGrid>
              <a:tr h="191743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78333427"/>
                  </a:ext>
                </a:extLst>
              </a:tr>
              <a:tr h="1917438">
                <a:tc>
                  <a:txBody>
                    <a:bodyPr/>
                    <a:lstStyle/>
                    <a:p>
                      <a:endParaRPr lang="en-US"/>
                    </a:p>
                  </a:txBody>
                  <a:tcPr/>
                </a:tc>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extLst>
                  <a:ext uri="{0D108BD9-81ED-4DB2-BD59-A6C34878D82A}">
                    <a16:rowId xmlns:a16="http://schemas.microsoft.com/office/drawing/2014/main" val="2755742300"/>
                  </a:ext>
                </a:extLst>
              </a:tr>
            </a:tbl>
          </a:graphicData>
        </a:graphic>
      </p:graphicFrame>
      <p:sp>
        <p:nvSpPr>
          <p:cNvPr id="4" name="TextBox 3">
            <a:extLst>
              <a:ext uri="{FF2B5EF4-FFF2-40B4-BE49-F238E27FC236}">
                <a16:creationId xmlns:a16="http://schemas.microsoft.com/office/drawing/2014/main" id="{D8C939FB-AD96-5D47-AC4B-AFB338EDD173}"/>
              </a:ext>
            </a:extLst>
          </p:cNvPr>
          <p:cNvSpPr txBox="1"/>
          <p:nvPr/>
        </p:nvSpPr>
        <p:spPr>
          <a:xfrm>
            <a:off x="345650" y="2055043"/>
            <a:ext cx="2652074" cy="1200329"/>
          </a:xfrm>
          <a:prstGeom prst="rect">
            <a:avLst/>
          </a:prstGeom>
          <a:noFill/>
        </p:spPr>
        <p:txBody>
          <a:bodyPr wrap="square" rtlCol="0">
            <a:spAutoFit/>
          </a:bodyPr>
          <a:lstStyle/>
          <a:p>
            <a:pPr algn="ctr"/>
            <a:r>
              <a:rPr lang="en-US" sz="3600" b="1"/>
              <a:t>Two Purposes</a:t>
            </a:r>
          </a:p>
        </p:txBody>
      </p:sp>
      <p:sp>
        <p:nvSpPr>
          <p:cNvPr id="7" name="TextBox 6">
            <a:extLst>
              <a:ext uri="{FF2B5EF4-FFF2-40B4-BE49-F238E27FC236}">
                <a16:creationId xmlns:a16="http://schemas.microsoft.com/office/drawing/2014/main" id="{19837AC5-1621-1642-A6EE-C2FF4B497553}"/>
              </a:ext>
            </a:extLst>
          </p:cNvPr>
          <p:cNvSpPr txBox="1"/>
          <p:nvPr/>
        </p:nvSpPr>
        <p:spPr>
          <a:xfrm>
            <a:off x="345649" y="5789638"/>
            <a:ext cx="2652074" cy="646331"/>
          </a:xfrm>
          <a:prstGeom prst="rect">
            <a:avLst/>
          </a:prstGeom>
          <a:noFill/>
        </p:spPr>
        <p:txBody>
          <a:bodyPr wrap="square" rtlCol="0">
            <a:spAutoFit/>
          </a:bodyPr>
          <a:lstStyle/>
          <a:p>
            <a:pPr algn="ctr"/>
            <a:r>
              <a:rPr lang="en-US" sz="3600" b="1"/>
              <a:t>Two Charts</a:t>
            </a:r>
          </a:p>
        </p:txBody>
      </p:sp>
      <p:pic>
        <p:nvPicPr>
          <p:cNvPr id="5" name="Picture 4">
            <a:extLst>
              <a:ext uri="{FF2B5EF4-FFF2-40B4-BE49-F238E27FC236}">
                <a16:creationId xmlns:a16="http://schemas.microsoft.com/office/drawing/2014/main" id="{41359BD5-7AA7-69E7-C7AE-C7EA915F42C4}"/>
              </a:ext>
            </a:extLst>
          </p:cNvPr>
          <p:cNvPicPr>
            <a:picLocks noChangeAspect="1"/>
          </p:cNvPicPr>
          <p:nvPr/>
        </p:nvPicPr>
        <p:blipFill>
          <a:blip r:embed="rId3"/>
          <a:stretch>
            <a:fillRect/>
          </a:stretch>
        </p:blipFill>
        <p:spPr>
          <a:xfrm>
            <a:off x="277596" y="3870698"/>
            <a:ext cx="2720127" cy="1918940"/>
          </a:xfrm>
          <a:prstGeom prst="rect">
            <a:avLst/>
          </a:prstGeom>
        </p:spPr>
      </p:pic>
      <p:sp>
        <p:nvSpPr>
          <p:cNvPr id="6" name="TextBox 5">
            <a:extLst>
              <a:ext uri="{FF2B5EF4-FFF2-40B4-BE49-F238E27FC236}">
                <a16:creationId xmlns:a16="http://schemas.microsoft.com/office/drawing/2014/main" id="{8E0613E6-3AA1-882D-0BE3-A5A73E74625B}"/>
              </a:ext>
            </a:extLst>
          </p:cNvPr>
          <p:cNvSpPr txBox="1"/>
          <p:nvPr/>
        </p:nvSpPr>
        <p:spPr>
          <a:xfrm>
            <a:off x="129856" y="330591"/>
            <a:ext cx="8974252" cy="707886"/>
          </a:xfrm>
          <a:prstGeom prst="rect">
            <a:avLst/>
          </a:prstGeom>
          <a:noFill/>
        </p:spPr>
        <p:txBody>
          <a:bodyPr wrap="none" rtlCol="0">
            <a:spAutoFit/>
          </a:bodyPr>
          <a:lstStyle/>
          <a:p>
            <a:r>
              <a:rPr lang="en-US" sz="4000" b="1" dirty="0"/>
              <a:t>Characteristics of the Bridge for Biliteracy</a:t>
            </a:r>
          </a:p>
        </p:txBody>
      </p:sp>
    </p:spTree>
    <p:extLst>
      <p:ext uri="{BB962C8B-B14F-4D97-AF65-F5344CB8AC3E}">
        <p14:creationId xmlns:p14="http://schemas.microsoft.com/office/powerpoint/2010/main" val="108099826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board with writing on it&#10;&#10;Description automatically generated">
            <a:extLst>
              <a:ext uri="{FF2B5EF4-FFF2-40B4-BE49-F238E27FC236}">
                <a16:creationId xmlns:a16="http://schemas.microsoft.com/office/drawing/2014/main" id="{B5433701-AFC7-1E53-9127-9B60D6AF68CB}"/>
              </a:ext>
            </a:extLst>
          </p:cNvPr>
          <p:cNvPicPr>
            <a:picLocks noChangeAspect="1"/>
          </p:cNvPicPr>
          <p:nvPr/>
        </p:nvPicPr>
        <p:blipFill>
          <a:blip r:embed="rId2"/>
          <a:stretch>
            <a:fillRect/>
          </a:stretch>
        </p:blipFill>
        <p:spPr>
          <a:xfrm>
            <a:off x="-42761" y="592111"/>
            <a:ext cx="4614761" cy="6265889"/>
          </a:xfrm>
          <a:prstGeom prst="rect">
            <a:avLst/>
          </a:prstGeom>
        </p:spPr>
      </p:pic>
      <p:sp>
        <p:nvSpPr>
          <p:cNvPr id="3" name="TextBox 2">
            <a:extLst>
              <a:ext uri="{FF2B5EF4-FFF2-40B4-BE49-F238E27FC236}">
                <a16:creationId xmlns:a16="http://schemas.microsoft.com/office/drawing/2014/main" id="{03CED407-50AE-84A4-C567-A5E48102BDD5}"/>
              </a:ext>
            </a:extLst>
          </p:cNvPr>
          <p:cNvSpPr txBox="1"/>
          <p:nvPr/>
        </p:nvSpPr>
        <p:spPr>
          <a:xfrm>
            <a:off x="524656" y="0"/>
            <a:ext cx="1984839" cy="461665"/>
          </a:xfrm>
          <a:prstGeom prst="rect">
            <a:avLst/>
          </a:prstGeom>
          <a:solidFill>
            <a:srgbClr val="FFFF00"/>
          </a:solidFill>
        </p:spPr>
        <p:txBody>
          <a:bodyPr wrap="none" rtlCol="0">
            <a:spAutoFit/>
          </a:bodyPr>
          <a:lstStyle/>
          <a:p>
            <a:r>
              <a:rPr lang="en-US" sz="2400" b="1" dirty="0"/>
              <a:t>Transfer Chart</a:t>
            </a:r>
          </a:p>
        </p:txBody>
      </p:sp>
      <p:pic>
        <p:nvPicPr>
          <p:cNvPr id="4" name="Picture 3" descr="A white paper with writing on it&#10;&#10;Description automatically generated">
            <a:extLst>
              <a:ext uri="{FF2B5EF4-FFF2-40B4-BE49-F238E27FC236}">
                <a16:creationId xmlns:a16="http://schemas.microsoft.com/office/drawing/2014/main" id="{AFFB6BDA-56C0-6822-7DEC-7A45989EBBFA}"/>
              </a:ext>
            </a:extLst>
          </p:cNvPr>
          <p:cNvPicPr>
            <a:picLocks noChangeAspect="1"/>
          </p:cNvPicPr>
          <p:nvPr/>
        </p:nvPicPr>
        <p:blipFill>
          <a:blip r:embed="rId3"/>
          <a:stretch>
            <a:fillRect/>
          </a:stretch>
        </p:blipFill>
        <p:spPr>
          <a:xfrm>
            <a:off x="4572000" y="779488"/>
            <a:ext cx="5135093" cy="5673777"/>
          </a:xfrm>
          <a:prstGeom prst="rect">
            <a:avLst/>
          </a:prstGeom>
          <a:solidFill>
            <a:srgbClr val="FF0000"/>
          </a:solidFill>
        </p:spPr>
      </p:pic>
      <p:sp>
        <p:nvSpPr>
          <p:cNvPr id="5" name="TextBox 4">
            <a:extLst>
              <a:ext uri="{FF2B5EF4-FFF2-40B4-BE49-F238E27FC236}">
                <a16:creationId xmlns:a16="http://schemas.microsoft.com/office/drawing/2014/main" id="{F14B71CF-8A95-4D02-0224-7DF1045EA89B}"/>
              </a:ext>
            </a:extLst>
          </p:cNvPr>
          <p:cNvSpPr txBox="1"/>
          <p:nvPr/>
        </p:nvSpPr>
        <p:spPr>
          <a:xfrm>
            <a:off x="4796852" y="230832"/>
            <a:ext cx="3518656" cy="461665"/>
          </a:xfrm>
          <a:prstGeom prst="rect">
            <a:avLst/>
          </a:prstGeom>
          <a:solidFill>
            <a:srgbClr val="FFFF00"/>
          </a:solidFill>
        </p:spPr>
        <p:txBody>
          <a:bodyPr wrap="none" rtlCol="0">
            <a:spAutoFit/>
          </a:bodyPr>
          <a:lstStyle/>
          <a:p>
            <a:r>
              <a:rPr lang="en-US" sz="2400" b="1" dirty="0"/>
              <a:t>Contrastive Analysis Chart</a:t>
            </a:r>
          </a:p>
        </p:txBody>
      </p:sp>
      <p:sp>
        <p:nvSpPr>
          <p:cNvPr id="6" name="Donut 5">
            <a:extLst>
              <a:ext uri="{FF2B5EF4-FFF2-40B4-BE49-F238E27FC236}">
                <a16:creationId xmlns:a16="http://schemas.microsoft.com/office/drawing/2014/main" id="{2686E224-9D90-6CA4-571B-54019229DDFD}"/>
              </a:ext>
            </a:extLst>
          </p:cNvPr>
          <p:cNvSpPr/>
          <p:nvPr/>
        </p:nvSpPr>
        <p:spPr>
          <a:xfrm>
            <a:off x="-267613" y="5771211"/>
            <a:ext cx="3940203" cy="1079292"/>
          </a:xfrm>
          <a:prstGeom prst="donut">
            <a:avLst>
              <a:gd name="adj" fmla="val 7656"/>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2" name="Right Arrow 11">
            <a:extLst>
              <a:ext uri="{FF2B5EF4-FFF2-40B4-BE49-F238E27FC236}">
                <a16:creationId xmlns:a16="http://schemas.microsoft.com/office/drawing/2014/main" id="{F550FD8C-8527-85ED-CB54-1E0A122FD2FF}"/>
              </a:ext>
            </a:extLst>
          </p:cNvPr>
          <p:cNvSpPr/>
          <p:nvPr/>
        </p:nvSpPr>
        <p:spPr>
          <a:xfrm rot="18078306">
            <a:off x="2582474" y="4583449"/>
            <a:ext cx="3070778" cy="484632"/>
          </a:xfrm>
          <a:prstGeom prst="rightArrow">
            <a:avLst>
              <a:gd name="adj1" fmla="val 50000"/>
              <a:gd name="adj2" fmla="val 123534"/>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onut 12">
            <a:extLst>
              <a:ext uri="{FF2B5EF4-FFF2-40B4-BE49-F238E27FC236}">
                <a16:creationId xmlns:a16="http://schemas.microsoft.com/office/drawing/2014/main" id="{4FFB2EE9-481F-8F06-04EF-BE20BDFCE796}"/>
              </a:ext>
            </a:extLst>
          </p:cNvPr>
          <p:cNvSpPr/>
          <p:nvPr/>
        </p:nvSpPr>
        <p:spPr>
          <a:xfrm>
            <a:off x="4796852" y="2983268"/>
            <a:ext cx="4012655" cy="629362"/>
          </a:xfrm>
          <a:prstGeom prst="donut">
            <a:avLst>
              <a:gd name="adj" fmla="val 7656"/>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4" name="Donut 13">
            <a:extLst>
              <a:ext uri="{FF2B5EF4-FFF2-40B4-BE49-F238E27FC236}">
                <a16:creationId xmlns:a16="http://schemas.microsoft.com/office/drawing/2014/main" id="{C2A63A94-94C9-914B-AF24-069EAC38A255}"/>
              </a:ext>
            </a:extLst>
          </p:cNvPr>
          <p:cNvSpPr/>
          <p:nvPr/>
        </p:nvSpPr>
        <p:spPr>
          <a:xfrm>
            <a:off x="-97681" y="2742438"/>
            <a:ext cx="4894533" cy="1079292"/>
          </a:xfrm>
          <a:prstGeom prst="donut">
            <a:avLst>
              <a:gd name="adj" fmla="val 7656"/>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8" name="Donut 17">
            <a:extLst>
              <a:ext uri="{FF2B5EF4-FFF2-40B4-BE49-F238E27FC236}">
                <a16:creationId xmlns:a16="http://schemas.microsoft.com/office/drawing/2014/main" id="{68EB1AFA-736F-D1B8-F6B3-546FFC8F3BC5}"/>
              </a:ext>
            </a:extLst>
          </p:cNvPr>
          <p:cNvSpPr/>
          <p:nvPr/>
        </p:nvSpPr>
        <p:spPr>
          <a:xfrm>
            <a:off x="4949252" y="3375508"/>
            <a:ext cx="4012655" cy="629362"/>
          </a:xfrm>
          <a:prstGeom prst="donut">
            <a:avLst>
              <a:gd name="adj" fmla="val 7656"/>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9" name="Donut 18">
            <a:extLst>
              <a:ext uri="{FF2B5EF4-FFF2-40B4-BE49-F238E27FC236}">
                <a16:creationId xmlns:a16="http://schemas.microsoft.com/office/drawing/2014/main" id="{EC21C050-B8ED-1499-BC38-F06CE738739A}"/>
              </a:ext>
            </a:extLst>
          </p:cNvPr>
          <p:cNvSpPr/>
          <p:nvPr/>
        </p:nvSpPr>
        <p:spPr>
          <a:xfrm>
            <a:off x="4731852" y="3527907"/>
            <a:ext cx="4412148" cy="1122527"/>
          </a:xfrm>
          <a:prstGeom prst="donut">
            <a:avLst>
              <a:gd name="adj" fmla="val 7656"/>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0" name="Donut 19">
            <a:extLst>
              <a:ext uri="{FF2B5EF4-FFF2-40B4-BE49-F238E27FC236}">
                <a16:creationId xmlns:a16="http://schemas.microsoft.com/office/drawing/2014/main" id="{2BD4CC40-F664-5AAE-5A4F-6BD9319EA671}"/>
              </a:ext>
            </a:extLst>
          </p:cNvPr>
          <p:cNvSpPr/>
          <p:nvPr/>
        </p:nvSpPr>
        <p:spPr>
          <a:xfrm>
            <a:off x="-230091" y="3854207"/>
            <a:ext cx="4894533" cy="1079292"/>
          </a:xfrm>
          <a:prstGeom prst="donut">
            <a:avLst>
              <a:gd name="adj" fmla="val 7616"/>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1" name="Right Arrow 20">
            <a:extLst>
              <a:ext uri="{FF2B5EF4-FFF2-40B4-BE49-F238E27FC236}">
                <a16:creationId xmlns:a16="http://schemas.microsoft.com/office/drawing/2014/main" id="{39818094-8925-C53A-22E4-D066A99AE695}"/>
              </a:ext>
            </a:extLst>
          </p:cNvPr>
          <p:cNvSpPr/>
          <p:nvPr/>
        </p:nvSpPr>
        <p:spPr>
          <a:xfrm rot="777804">
            <a:off x="4204066" y="3293735"/>
            <a:ext cx="918616" cy="484632"/>
          </a:xfrm>
          <a:prstGeom prst="rightArrow">
            <a:avLst>
              <a:gd name="adj1" fmla="val 37627"/>
              <a:gd name="adj2" fmla="val 123534"/>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Donut 21">
            <a:extLst>
              <a:ext uri="{FF2B5EF4-FFF2-40B4-BE49-F238E27FC236}">
                <a16:creationId xmlns:a16="http://schemas.microsoft.com/office/drawing/2014/main" id="{620602B7-D5BA-6995-D5AD-8E5FE4D84032}"/>
              </a:ext>
            </a:extLst>
          </p:cNvPr>
          <p:cNvSpPr/>
          <p:nvPr/>
        </p:nvSpPr>
        <p:spPr>
          <a:xfrm>
            <a:off x="4598409" y="5385383"/>
            <a:ext cx="914400" cy="914400"/>
          </a:xfrm>
          <a:prstGeom prst="donut">
            <a:avLst>
              <a:gd name="adj" fmla="val 853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3" name="Donut 22">
            <a:extLst>
              <a:ext uri="{FF2B5EF4-FFF2-40B4-BE49-F238E27FC236}">
                <a16:creationId xmlns:a16="http://schemas.microsoft.com/office/drawing/2014/main" id="{594C0AF3-69EC-24F8-F3FE-2FAF8461C6CA}"/>
              </a:ext>
            </a:extLst>
          </p:cNvPr>
          <p:cNvSpPr/>
          <p:nvPr/>
        </p:nvSpPr>
        <p:spPr>
          <a:xfrm>
            <a:off x="6939369" y="5441428"/>
            <a:ext cx="914400" cy="1055726"/>
          </a:xfrm>
          <a:prstGeom prst="donut">
            <a:avLst>
              <a:gd name="adj" fmla="val 1185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Right Arrow 6">
            <a:extLst>
              <a:ext uri="{FF2B5EF4-FFF2-40B4-BE49-F238E27FC236}">
                <a16:creationId xmlns:a16="http://schemas.microsoft.com/office/drawing/2014/main" id="{D06B603C-9BBD-B53D-EF42-C1017DAADACD}"/>
              </a:ext>
            </a:extLst>
          </p:cNvPr>
          <p:cNvSpPr/>
          <p:nvPr/>
        </p:nvSpPr>
        <p:spPr>
          <a:xfrm>
            <a:off x="2734347" y="90154"/>
            <a:ext cx="1916651" cy="484632"/>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786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3" grpId="0" animBg="1"/>
      <p:bldP spid="14" grpId="0" animBg="1"/>
      <p:bldP spid="18" grpId="0" animBg="1"/>
      <p:bldP spid="19" grpId="0" animBg="1"/>
      <p:bldP spid="20" grpId="0" animBg="1"/>
      <p:bldP spid="21" grpId="0" animBg="1"/>
      <p:bldP spid="22" grpId="0" animBg="1"/>
      <p:bldP spid="23"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A49586A5-2721-F347-9336-7F1CB7E03649}"/>
              </a:ext>
            </a:extLst>
          </p:cNvPr>
          <p:cNvGraphicFramePr>
            <a:graphicFrameLocks noGrp="1"/>
          </p:cNvGraphicFramePr>
          <p:nvPr/>
        </p:nvGraphicFramePr>
        <p:xfrm>
          <a:off x="138260" y="1783499"/>
          <a:ext cx="8957445" cy="4752078"/>
        </p:xfrm>
        <a:graphic>
          <a:graphicData uri="http://schemas.openxmlformats.org/drawingml/2006/table">
            <a:tbl>
              <a:tblPr firstRow="1" bandRow="1">
                <a:tableStyleId>{5C22544A-7EE6-4342-B048-85BDC9FD1C3A}</a:tableStyleId>
              </a:tblPr>
              <a:tblGrid>
                <a:gridCol w="2985815">
                  <a:extLst>
                    <a:ext uri="{9D8B030D-6E8A-4147-A177-3AD203B41FA5}">
                      <a16:colId xmlns:a16="http://schemas.microsoft.com/office/drawing/2014/main" val="345136670"/>
                    </a:ext>
                  </a:extLst>
                </a:gridCol>
                <a:gridCol w="2985815">
                  <a:extLst>
                    <a:ext uri="{9D8B030D-6E8A-4147-A177-3AD203B41FA5}">
                      <a16:colId xmlns:a16="http://schemas.microsoft.com/office/drawing/2014/main" val="3053496158"/>
                    </a:ext>
                  </a:extLst>
                </a:gridCol>
                <a:gridCol w="2985815">
                  <a:extLst>
                    <a:ext uri="{9D8B030D-6E8A-4147-A177-3AD203B41FA5}">
                      <a16:colId xmlns:a16="http://schemas.microsoft.com/office/drawing/2014/main" val="3206435984"/>
                    </a:ext>
                  </a:extLst>
                </a:gridCol>
              </a:tblGrid>
              <a:tr h="191743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78333427"/>
                  </a:ext>
                </a:extLst>
              </a:tr>
              <a:tr h="1917438">
                <a:tc>
                  <a:txBody>
                    <a:bodyPr/>
                    <a:lstStyle/>
                    <a:p>
                      <a:endParaRPr lang="en-US"/>
                    </a:p>
                  </a:txBody>
                  <a:tcPr/>
                </a:tc>
                <a:tc>
                  <a:txBody>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txBody>
                  <a:tcPr/>
                </a:tc>
                <a:tc>
                  <a:txBody>
                    <a:bodyPr/>
                    <a:lstStyle/>
                    <a:p>
                      <a:endParaRPr lang="en-US"/>
                    </a:p>
                  </a:txBody>
                  <a:tcPr/>
                </a:tc>
                <a:extLst>
                  <a:ext uri="{0D108BD9-81ED-4DB2-BD59-A6C34878D82A}">
                    <a16:rowId xmlns:a16="http://schemas.microsoft.com/office/drawing/2014/main" val="2755742300"/>
                  </a:ext>
                </a:extLst>
              </a:tr>
            </a:tbl>
          </a:graphicData>
        </a:graphic>
      </p:graphicFrame>
      <p:pic>
        <p:nvPicPr>
          <p:cNvPr id="6" name="Picture 5" descr="A close-up of a document&#10;&#10;Description automatically generated">
            <a:extLst>
              <a:ext uri="{FF2B5EF4-FFF2-40B4-BE49-F238E27FC236}">
                <a16:creationId xmlns:a16="http://schemas.microsoft.com/office/drawing/2014/main" id="{FE73EAC6-8FB2-705B-F39A-E39282EB10FA}"/>
              </a:ext>
            </a:extLst>
          </p:cNvPr>
          <p:cNvPicPr>
            <a:picLocks noChangeAspect="1"/>
          </p:cNvPicPr>
          <p:nvPr/>
        </p:nvPicPr>
        <p:blipFill>
          <a:blip r:embed="rId3"/>
          <a:stretch>
            <a:fillRect/>
          </a:stretch>
        </p:blipFill>
        <p:spPr>
          <a:xfrm>
            <a:off x="3255571" y="4082952"/>
            <a:ext cx="2725154" cy="1706686"/>
          </a:xfrm>
          <a:prstGeom prst="rect">
            <a:avLst/>
          </a:prstGeom>
        </p:spPr>
      </p:pic>
      <p:sp>
        <p:nvSpPr>
          <p:cNvPr id="4" name="TextBox 3">
            <a:extLst>
              <a:ext uri="{FF2B5EF4-FFF2-40B4-BE49-F238E27FC236}">
                <a16:creationId xmlns:a16="http://schemas.microsoft.com/office/drawing/2014/main" id="{D8C939FB-AD96-5D47-AC4B-AFB338EDD173}"/>
              </a:ext>
            </a:extLst>
          </p:cNvPr>
          <p:cNvSpPr txBox="1"/>
          <p:nvPr/>
        </p:nvSpPr>
        <p:spPr>
          <a:xfrm>
            <a:off x="345650" y="2055043"/>
            <a:ext cx="2652074" cy="1200329"/>
          </a:xfrm>
          <a:prstGeom prst="rect">
            <a:avLst/>
          </a:prstGeom>
          <a:noFill/>
        </p:spPr>
        <p:txBody>
          <a:bodyPr wrap="square" rtlCol="0">
            <a:spAutoFit/>
          </a:bodyPr>
          <a:lstStyle/>
          <a:p>
            <a:pPr algn="ctr"/>
            <a:r>
              <a:rPr lang="en-US" sz="3600" b="1"/>
              <a:t>Two Purposes</a:t>
            </a:r>
          </a:p>
        </p:txBody>
      </p:sp>
      <p:sp>
        <p:nvSpPr>
          <p:cNvPr id="7" name="TextBox 6">
            <a:extLst>
              <a:ext uri="{FF2B5EF4-FFF2-40B4-BE49-F238E27FC236}">
                <a16:creationId xmlns:a16="http://schemas.microsoft.com/office/drawing/2014/main" id="{19837AC5-1621-1642-A6EE-C2FF4B497553}"/>
              </a:ext>
            </a:extLst>
          </p:cNvPr>
          <p:cNvSpPr txBox="1"/>
          <p:nvPr/>
        </p:nvSpPr>
        <p:spPr>
          <a:xfrm>
            <a:off x="345649" y="5789638"/>
            <a:ext cx="2652074" cy="646331"/>
          </a:xfrm>
          <a:prstGeom prst="rect">
            <a:avLst/>
          </a:prstGeom>
          <a:noFill/>
        </p:spPr>
        <p:txBody>
          <a:bodyPr wrap="square" rtlCol="0">
            <a:spAutoFit/>
          </a:bodyPr>
          <a:lstStyle/>
          <a:p>
            <a:pPr algn="ctr"/>
            <a:r>
              <a:rPr lang="en-US" sz="3600" b="1"/>
              <a:t>Two Charts</a:t>
            </a:r>
          </a:p>
        </p:txBody>
      </p:sp>
      <p:sp>
        <p:nvSpPr>
          <p:cNvPr id="8" name="TextBox 7">
            <a:extLst>
              <a:ext uri="{FF2B5EF4-FFF2-40B4-BE49-F238E27FC236}">
                <a16:creationId xmlns:a16="http://schemas.microsoft.com/office/drawing/2014/main" id="{FC2EA2E4-A2BC-294E-A4DA-F58485B10EFC}"/>
              </a:ext>
            </a:extLst>
          </p:cNvPr>
          <p:cNvSpPr txBox="1"/>
          <p:nvPr/>
        </p:nvSpPr>
        <p:spPr>
          <a:xfrm>
            <a:off x="3328651" y="1866503"/>
            <a:ext cx="2652074" cy="1754326"/>
          </a:xfrm>
          <a:prstGeom prst="rect">
            <a:avLst/>
          </a:prstGeom>
          <a:noFill/>
        </p:spPr>
        <p:txBody>
          <a:bodyPr wrap="square" rtlCol="0">
            <a:spAutoFit/>
          </a:bodyPr>
          <a:lstStyle/>
          <a:p>
            <a:pPr algn="ctr"/>
            <a:r>
              <a:rPr lang="en-US" sz="3600" b="1"/>
              <a:t>Happens at the END of the Unit</a:t>
            </a:r>
          </a:p>
        </p:txBody>
      </p:sp>
      <p:sp>
        <p:nvSpPr>
          <p:cNvPr id="5" name="Donut 4">
            <a:extLst>
              <a:ext uri="{FF2B5EF4-FFF2-40B4-BE49-F238E27FC236}">
                <a16:creationId xmlns:a16="http://schemas.microsoft.com/office/drawing/2014/main" id="{8B781D5D-419A-0340-937F-D1A6ACAE4055}"/>
              </a:ext>
            </a:extLst>
          </p:cNvPr>
          <p:cNvSpPr/>
          <p:nvPr/>
        </p:nvSpPr>
        <p:spPr>
          <a:xfrm>
            <a:off x="3026307" y="5198403"/>
            <a:ext cx="3181350" cy="914400"/>
          </a:xfrm>
          <a:prstGeom prst="donut">
            <a:avLst>
              <a:gd name="adj" fmla="val 11445"/>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9" name="Picture 8">
            <a:extLst>
              <a:ext uri="{FF2B5EF4-FFF2-40B4-BE49-F238E27FC236}">
                <a16:creationId xmlns:a16="http://schemas.microsoft.com/office/drawing/2014/main" id="{FDB3F12B-1E12-C121-0A98-C13D7078748C}"/>
              </a:ext>
            </a:extLst>
          </p:cNvPr>
          <p:cNvPicPr>
            <a:picLocks noChangeAspect="1"/>
          </p:cNvPicPr>
          <p:nvPr/>
        </p:nvPicPr>
        <p:blipFill>
          <a:blip r:embed="rId4"/>
          <a:stretch>
            <a:fillRect/>
          </a:stretch>
        </p:blipFill>
        <p:spPr>
          <a:xfrm>
            <a:off x="277596" y="3870698"/>
            <a:ext cx="2720127" cy="1918940"/>
          </a:xfrm>
          <a:prstGeom prst="rect">
            <a:avLst/>
          </a:prstGeom>
        </p:spPr>
      </p:pic>
      <p:sp>
        <p:nvSpPr>
          <p:cNvPr id="10" name="TextBox 9">
            <a:extLst>
              <a:ext uri="{FF2B5EF4-FFF2-40B4-BE49-F238E27FC236}">
                <a16:creationId xmlns:a16="http://schemas.microsoft.com/office/drawing/2014/main" id="{771CBD21-4CFD-5103-AB5D-069BB01AE235}"/>
              </a:ext>
            </a:extLst>
          </p:cNvPr>
          <p:cNvSpPr txBox="1"/>
          <p:nvPr/>
        </p:nvSpPr>
        <p:spPr>
          <a:xfrm>
            <a:off x="129856" y="330591"/>
            <a:ext cx="8974252" cy="707886"/>
          </a:xfrm>
          <a:prstGeom prst="rect">
            <a:avLst/>
          </a:prstGeom>
          <a:noFill/>
        </p:spPr>
        <p:txBody>
          <a:bodyPr wrap="none" rtlCol="0">
            <a:spAutoFit/>
          </a:bodyPr>
          <a:lstStyle/>
          <a:p>
            <a:r>
              <a:rPr lang="en-US" sz="4000" b="1" dirty="0"/>
              <a:t>Characteristics of the Bridge for Biliteracy</a:t>
            </a:r>
          </a:p>
        </p:txBody>
      </p:sp>
    </p:spTree>
    <p:extLst>
      <p:ext uri="{BB962C8B-B14F-4D97-AF65-F5344CB8AC3E}">
        <p14:creationId xmlns:p14="http://schemas.microsoft.com/office/powerpoint/2010/main" val="174800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A49586A5-2721-F347-9336-7F1CB7E03649}"/>
              </a:ext>
            </a:extLst>
          </p:cNvPr>
          <p:cNvGraphicFramePr>
            <a:graphicFrameLocks noGrp="1"/>
          </p:cNvGraphicFramePr>
          <p:nvPr/>
        </p:nvGraphicFramePr>
        <p:xfrm>
          <a:off x="138260" y="1783499"/>
          <a:ext cx="8957445" cy="4752078"/>
        </p:xfrm>
        <a:graphic>
          <a:graphicData uri="http://schemas.openxmlformats.org/drawingml/2006/table">
            <a:tbl>
              <a:tblPr firstRow="1" bandRow="1">
                <a:tableStyleId>{5C22544A-7EE6-4342-B048-85BDC9FD1C3A}</a:tableStyleId>
              </a:tblPr>
              <a:tblGrid>
                <a:gridCol w="2985815">
                  <a:extLst>
                    <a:ext uri="{9D8B030D-6E8A-4147-A177-3AD203B41FA5}">
                      <a16:colId xmlns:a16="http://schemas.microsoft.com/office/drawing/2014/main" val="345136670"/>
                    </a:ext>
                  </a:extLst>
                </a:gridCol>
                <a:gridCol w="2985815">
                  <a:extLst>
                    <a:ext uri="{9D8B030D-6E8A-4147-A177-3AD203B41FA5}">
                      <a16:colId xmlns:a16="http://schemas.microsoft.com/office/drawing/2014/main" val="3053496158"/>
                    </a:ext>
                  </a:extLst>
                </a:gridCol>
                <a:gridCol w="2985815">
                  <a:extLst>
                    <a:ext uri="{9D8B030D-6E8A-4147-A177-3AD203B41FA5}">
                      <a16:colId xmlns:a16="http://schemas.microsoft.com/office/drawing/2014/main" val="3206435984"/>
                    </a:ext>
                  </a:extLst>
                </a:gridCol>
              </a:tblGrid>
              <a:tr h="1917438">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78333427"/>
                  </a:ext>
                </a:extLst>
              </a:tr>
              <a:tr h="1917438">
                <a:tc>
                  <a:txBody>
                    <a:bodyPr/>
                    <a:lstStyle/>
                    <a:p>
                      <a:endParaRPr lang="en-US"/>
                    </a:p>
                  </a:txBody>
                  <a:tcPr/>
                </a:tc>
                <a:tc>
                  <a:txBody>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txBody>
                  <a:tcPr/>
                </a:tc>
                <a:tc>
                  <a:txBody>
                    <a:bodyPr/>
                    <a:lstStyle/>
                    <a:p>
                      <a:endParaRPr lang="en-US"/>
                    </a:p>
                  </a:txBody>
                  <a:tcPr/>
                </a:tc>
                <a:extLst>
                  <a:ext uri="{0D108BD9-81ED-4DB2-BD59-A6C34878D82A}">
                    <a16:rowId xmlns:a16="http://schemas.microsoft.com/office/drawing/2014/main" val="2755742300"/>
                  </a:ext>
                </a:extLst>
              </a:tr>
            </a:tbl>
          </a:graphicData>
        </a:graphic>
      </p:graphicFrame>
      <p:sp>
        <p:nvSpPr>
          <p:cNvPr id="4" name="TextBox 3">
            <a:extLst>
              <a:ext uri="{FF2B5EF4-FFF2-40B4-BE49-F238E27FC236}">
                <a16:creationId xmlns:a16="http://schemas.microsoft.com/office/drawing/2014/main" id="{D8C939FB-AD96-5D47-AC4B-AFB338EDD173}"/>
              </a:ext>
            </a:extLst>
          </p:cNvPr>
          <p:cNvSpPr txBox="1"/>
          <p:nvPr/>
        </p:nvSpPr>
        <p:spPr>
          <a:xfrm>
            <a:off x="345650" y="2055043"/>
            <a:ext cx="2652074" cy="1200329"/>
          </a:xfrm>
          <a:prstGeom prst="rect">
            <a:avLst/>
          </a:prstGeom>
          <a:noFill/>
        </p:spPr>
        <p:txBody>
          <a:bodyPr wrap="square" rtlCol="0">
            <a:spAutoFit/>
          </a:bodyPr>
          <a:lstStyle/>
          <a:p>
            <a:pPr algn="ctr"/>
            <a:r>
              <a:rPr lang="en-US" sz="3600" b="1"/>
              <a:t>Two Purposes</a:t>
            </a:r>
          </a:p>
        </p:txBody>
      </p:sp>
      <p:sp>
        <p:nvSpPr>
          <p:cNvPr id="7" name="TextBox 6">
            <a:extLst>
              <a:ext uri="{FF2B5EF4-FFF2-40B4-BE49-F238E27FC236}">
                <a16:creationId xmlns:a16="http://schemas.microsoft.com/office/drawing/2014/main" id="{19837AC5-1621-1642-A6EE-C2FF4B497553}"/>
              </a:ext>
            </a:extLst>
          </p:cNvPr>
          <p:cNvSpPr txBox="1"/>
          <p:nvPr/>
        </p:nvSpPr>
        <p:spPr>
          <a:xfrm>
            <a:off x="345649" y="5789638"/>
            <a:ext cx="2652074" cy="646331"/>
          </a:xfrm>
          <a:prstGeom prst="rect">
            <a:avLst/>
          </a:prstGeom>
          <a:noFill/>
        </p:spPr>
        <p:txBody>
          <a:bodyPr wrap="square" rtlCol="0">
            <a:spAutoFit/>
          </a:bodyPr>
          <a:lstStyle/>
          <a:p>
            <a:pPr algn="ctr"/>
            <a:r>
              <a:rPr lang="en-US" sz="3600" b="1"/>
              <a:t>Two Charts</a:t>
            </a:r>
          </a:p>
        </p:txBody>
      </p:sp>
      <p:sp>
        <p:nvSpPr>
          <p:cNvPr id="8" name="TextBox 7">
            <a:extLst>
              <a:ext uri="{FF2B5EF4-FFF2-40B4-BE49-F238E27FC236}">
                <a16:creationId xmlns:a16="http://schemas.microsoft.com/office/drawing/2014/main" id="{FC2EA2E4-A2BC-294E-A4DA-F58485B10EFC}"/>
              </a:ext>
            </a:extLst>
          </p:cNvPr>
          <p:cNvSpPr txBox="1"/>
          <p:nvPr/>
        </p:nvSpPr>
        <p:spPr>
          <a:xfrm>
            <a:off x="3328651" y="1866503"/>
            <a:ext cx="2652074" cy="1754326"/>
          </a:xfrm>
          <a:prstGeom prst="rect">
            <a:avLst/>
          </a:prstGeom>
          <a:noFill/>
        </p:spPr>
        <p:txBody>
          <a:bodyPr wrap="square" rtlCol="0">
            <a:spAutoFit/>
          </a:bodyPr>
          <a:lstStyle/>
          <a:p>
            <a:pPr algn="ctr"/>
            <a:r>
              <a:rPr lang="en-US" sz="3600" b="1"/>
              <a:t>Happens at the END of the Unit</a:t>
            </a:r>
          </a:p>
        </p:txBody>
      </p:sp>
      <p:sp>
        <p:nvSpPr>
          <p:cNvPr id="10" name="TextBox 9">
            <a:extLst>
              <a:ext uri="{FF2B5EF4-FFF2-40B4-BE49-F238E27FC236}">
                <a16:creationId xmlns:a16="http://schemas.microsoft.com/office/drawing/2014/main" id="{72BEFD00-FE30-2D43-A838-865B1D477933}"/>
              </a:ext>
            </a:extLst>
          </p:cNvPr>
          <p:cNvSpPr txBox="1"/>
          <p:nvPr/>
        </p:nvSpPr>
        <p:spPr>
          <a:xfrm>
            <a:off x="6311652" y="1845145"/>
            <a:ext cx="2652074" cy="1754326"/>
          </a:xfrm>
          <a:prstGeom prst="rect">
            <a:avLst/>
          </a:prstGeom>
          <a:noFill/>
        </p:spPr>
        <p:txBody>
          <a:bodyPr wrap="square" rtlCol="0">
            <a:spAutoFit/>
          </a:bodyPr>
          <a:lstStyle/>
          <a:p>
            <a:pPr algn="ctr"/>
            <a:r>
              <a:rPr lang="en-US" sz="3600" b="1"/>
              <a:t>Includes High Student Interaction</a:t>
            </a:r>
          </a:p>
        </p:txBody>
      </p:sp>
      <p:pic>
        <p:nvPicPr>
          <p:cNvPr id="5122" name="Picture 2">
            <a:extLst>
              <a:ext uri="{FF2B5EF4-FFF2-40B4-BE49-F238E27FC236}">
                <a16:creationId xmlns:a16="http://schemas.microsoft.com/office/drawing/2014/main" id="{11A62785-E3A4-0046-BD78-451ADD774A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6240" y="4253053"/>
            <a:ext cx="2760393" cy="17626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up of a document&#10;&#10;Description automatically generated">
            <a:extLst>
              <a:ext uri="{FF2B5EF4-FFF2-40B4-BE49-F238E27FC236}">
                <a16:creationId xmlns:a16="http://schemas.microsoft.com/office/drawing/2014/main" id="{085FC4A6-5208-40EE-E7AB-4072A5757E0A}"/>
              </a:ext>
            </a:extLst>
          </p:cNvPr>
          <p:cNvPicPr>
            <a:picLocks noChangeAspect="1"/>
          </p:cNvPicPr>
          <p:nvPr/>
        </p:nvPicPr>
        <p:blipFill>
          <a:blip r:embed="rId4"/>
          <a:stretch>
            <a:fillRect/>
          </a:stretch>
        </p:blipFill>
        <p:spPr>
          <a:xfrm>
            <a:off x="3255571" y="4082952"/>
            <a:ext cx="2725154" cy="1706686"/>
          </a:xfrm>
          <a:prstGeom prst="rect">
            <a:avLst/>
          </a:prstGeom>
        </p:spPr>
      </p:pic>
      <p:sp>
        <p:nvSpPr>
          <p:cNvPr id="5" name="Donut 4">
            <a:extLst>
              <a:ext uri="{FF2B5EF4-FFF2-40B4-BE49-F238E27FC236}">
                <a16:creationId xmlns:a16="http://schemas.microsoft.com/office/drawing/2014/main" id="{8B781D5D-419A-0340-937F-D1A6ACAE4055}"/>
              </a:ext>
            </a:extLst>
          </p:cNvPr>
          <p:cNvSpPr/>
          <p:nvPr/>
        </p:nvSpPr>
        <p:spPr>
          <a:xfrm>
            <a:off x="3026307" y="5332438"/>
            <a:ext cx="3181350" cy="914400"/>
          </a:xfrm>
          <a:prstGeom prst="donut">
            <a:avLst>
              <a:gd name="adj" fmla="val 11445"/>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11" name="Picture 10">
            <a:extLst>
              <a:ext uri="{FF2B5EF4-FFF2-40B4-BE49-F238E27FC236}">
                <a16:creationId xmlns:a16="http://schemas.microsoft.com/office/drawing/2014/main" id="{48F33670-AEF6-CD9D-0B23-1B6E072715A8}"/>
              </a:ext>
            </a:extLst>
          </p:cNvPr>
          <p:cNvPicPr>
            <a:picLocks noChangeAspect="1"/>
          </p:cNvPicPr>
          <p:nvPr/>
        </p:nvPicPr>
        <p:blipFill>
          <a:blip r:embed="rId5"/>
          <a:stretch>
            <a:fillRect/>
          </a:stretch>
        </p:blipFill>
        <p:spPr>
          <a:xfrm>
            <a:off x="277596" y="3870698"/>
            <a:ext cx="2720127" cy="1918940"/>
          </a:xfrm>
          <a:prstGeom prst="rect">
            <a:avLst/>
          </a:prstGeom>
        </p:spPr>
      </p:pic>
      <p:sp>
        <p:nvSpPr>
          <p:cNvPr id="9" name="TextBox 8">
            <a:extLst>
              <a:ext uri="{FF2B5EF4-FFF2-40B4-BE49-F238E27FC236}">
                <a16:creationId xmlns:a16="http://schemas.microsoft.com/office/drawing/2014/main" id="{817D4EE1-5B26-D30F-E2B9-4F69947D8CB1}"/>
              </a:ext>
            </a:extLst>
          </p:cNvPr>
          <p:cNvSpPr txBox="1"/>
          <p:nvPr/>
        </p:nvSpPr>
        <p:spPr>
          <a:xfrm>
            <a:off x="129856" y="330591"/>
            <a:ext cx="8974252" cy="707886"/>
          </a:xfrm>
          <a:prstGeom prst="rect">
            <a:avLst/>
          </a:prstGeom>
          <a:noFill/>
        </p:spPr>
        <p:txBody>
          <a:bodyPr wrap="none" rtlCol="0">
            <a:spAutoFit/>
          </a:bodyPr>
          <a:lstStyle/>
          <a:p>
            <a:r>
              <a:rPr lang="en-US" sz="4000" b="1" dirty="0"/>
              <a:t>Characteristics of the Bridge for Biliteracy</a:t>
            </a:r>
          </a:p>
        </p:txBody>
      </p:sp>
    </p:spTree>
    <p:extLst>
      <p:ext uri="{BB962C8B-B14F-4D97-AF65-F5344CB8AC3E}">
        <p14:creationId xmlns:p14="http://schemas.microsoft.com/office/powerpoint/2010/main" val="191653263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46E57-EE1E-AFB3-F17A-B05F68614ADD}"/>
              </a:ext>
            </a:extLst>
          </p:cNvPr>
          <p:cNvSpPr>
            <a:spLocks noGrp="1"/>
          </p:cNvSpPr>
          <p:nvPr>
            <p:ph type="title" idx="4294967295"/>
          </p:nvPr>
        </p:nvSpPr>
        <p:spPr>
          <a:xfrm>
            <a:off x="-1082994" y="7938"/>
            <a:ext cx="10958513" cy="1143000"/>
          </a:xfrm>
        </p:spPr>
        <p:txBody>
          <a:bodyPr>
            <a:normAutofit/>
          </a:bodyPr>
          <a:lstStyle/>
          <a:p>
            <a:r>
              <a:rPr lang="es-ES_tradnl" sz="3200" b="1" dirty="0"/>
              <a:t>Cross-</a:t>
            </a:r>
            <a:r>
              <a:rPr lang="es-ES_tradnl" sz="3200" b="1" dirty="0" err="1"/>
              <a:t>Linguistic</a:t>
            </a:r>
            <a:r>
              <a:rPr lang="es-ES_tradnl" sz="3200" b="1" dirty="0"/>
              <a:t> </a:t>
            </a:r>
            <a:r>
              <a:rPr lang="es-ES_tradnl" sz="3200" b="1" dirty="0" err="1"/>
              <a:t>Connection</a:t>
            </a:r>
            <a:r>
              <a:rPr lang="es-ES_tradnl" sz="3200" b="1" dirty="0"/>
              <a:t> </a:t>
            </a:r>
            <a:r>
              <a:rPr lang="es-ES_tradnl" sz="3200" b="1" dirty="0" err="1"/>
              <a:t>Considerations</a:t>
            </a:r>
            <a:endParaRPr lang="es-ES_tradnl" sz="3200" b="1" dirty="0"/>
          </a:p>
        </p:txBody>
      </p:sp>
      <p:sp>
        <p:nvSpPr>
          <p:cNvPr id="3" name="Content Placeholder 2">
            <a:extLst>
              <a:ext uri="{FF2B5EF4-FFF2-40B4-BE49-F238E27FC236}">
                <a16:creationId xmlns:a16="http://schemas.microsoft.com/office/drawing/2014/main" id="{1091946F-68AF-663F-A8B8-43B2FF1CF49A}"/>
              </a:ext>
            </a:extLst>
          </p:cNvPr>
          <p:cNvSpPr>
            <a:spLocks noGrp="1"/>
          </p:cNvSpPr>
          <p:nvPr>
            <p:ph idx="4294967295"/>
          </p:nvPr>
        </p:nvSpPr>
        <p:spPr>
          <a:xfrm>
            <a:off x="0" y="1065213"/>
            <a:ext cx="8793163" cy="4525962"/>
          </a:xfrm>
        </p:spPr>
        <p:txBody>
          <a:bodyPr>
            <a:normAutofit/>
          </a:bodyPr>
          <a:lstStyle/>
          <a:p>
            <a:pPr marL="514350" indent="-457200"/>
            <a:r>
              <a:rPr lang="en-US" noProof="1"/>
              <a:t>A cross-linguistic connection (AKA contrastive analysis) is the 2nd purpose of the Bridge: comparing the 2 languages in terms of</a:t>
            </a:r>
          </a:p>
          <a:p>
            <a:pPr marL="914400" lvl="1" indent="-457200"/>
            <a:r>
              <a:rPr lang="en-US" sz="3600" noProof="1"/>
              <a:t>Phonology</a:t>
            </a:r>
          </a:p>
          <a:p>
            <a:pPr marL="914400" lvl="1" indent="-457200"/>
            <a:r>
              <a:rPr lang="en-US" sz="3600" noProof="1"/>
              <a:t>Morphology</a:t>
            </a:r>
          </a:p>
          <a:p>
            <a:pPr marL="914400" lvl="1" indent="-457200"/>
            <a:r>
              <a:rPr lang="en-US" sz="3600" noProof="1"/>
              <a:t>Syntax and grammar</a:t>
            </a:r>
          </a:p>
          <a:p>
            <a:pPr marL="914400" lvl="1" indent="-457200"/>
            <a:r>
              <a:rPr lang="en-US" sz="3600" noProof="1"/>
              <a:t>Pragmatics</a:t>
            </a:r>
          </a:p>
        </p:txBody>
      </p:sp>
    </p:spTree>
    <p:extLst>
      <p:ext uri="{BB962C8B-B14F-4D97-AF65-F5344CB8AC3E}">
        <p14:creationId xmlns:p14="http://schemas.microsoft.com/office/powerpoint/2010/main" val="331878051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70371-2059-C8B2-A3BD-B5400A2D09C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2972729-8F5B-7BFE-05D6-7B94E9A5A7AC}"/>
              </a:ext>
            </a:extLst>
          </p:cNvPr>
          <p:cNvSpPr txBox="1"/>
          <p:nvPr/>
        </p:nvSpPr>
        <p:spPr>
          <a:xfrm>
            <a:off x="7057085" y="537029"/>
            <a:ext cx="971293" cy="369332"/>
          </a:xfrm>
          <a:prstGeom prst="rect">
            <a:avLst/>
          </a:prstGeom>
          <a:solidFill>
            <a:srgbClr val="36CD6D"/>
          </a:solidFill>
        </p:spPr>
        <p:txBody>
          <a:bodyPr wrap="none" rtlCol="0">
            <a:spAutoFit/>
          </a:bodyPr>
          <a:lstStyle/>
          <a:p>
            <a:pPr algn="ctr"/>
            <a:r>
              <a:rPr lang="es-ES_tradnl" noProof="1"/>
              <a:t>Page  35</a:t>
            </a:r>
          </a:p>
        </p:txBody>
      </p:sp>
      <p:pic>
        <p:nvPicPr>
          <p:cNvPr id="2" name="Content Placeholder 5" descr="A screenshot of a cell phone&#10;&#10;Description automatically generated">
            <a:extLst>
              <a:ext uri="{FF2B5EF4-FFF2-40B4-BE49-F238E27FC236}">
                <a16:creationId xmlns:a16="http://schemas.microsoft.com/office/drawing/2014/main" id="{D5CDEBA8-F492-BDFA-FA2D-10F5A342282D}"/>
              </a:ext>
            </a:extLst>
          </p:cNvPr>
          <p:cNvPicPr>
            <a:picLocks noChangeAspect="1"/>
          </p:cNvPicPr>
          <p:nvPr/>
        </p:nvPicPr>
        <p:blipFill>
          <a:blip r:embed="rId2"/>
          <a:stretch>
            <a:fillRect/>
          </a:stretch>
        </p:blipFill>
        <p:spPr>
          <a:xfrm>
            <a:off x="382763" y="-139531"/>
            <a:ext cx="6693015" cy="7764220"/>
          </a:xfrm>
          <a:prstGeom prst="rect">
            <a:avLst/>
          </a:prstGeom>
        </p:spPr>
      </p:pic>
    </p:spTree>
    <p:extLst>
      <p:ext uri="{BB962C8B-B14F-4D97-AF65-F5344CB8AC3E}">
        <p14:creationId xmlns:p14="http://schemas.microsoft.com/office/powerpoint/2010/main" val="2932058050"/>
      </p:ext>
    </p:extLst>
  </p:cSld>
  <p:clrMapOvr>
    <a:masterClrMapping/>
  </p:clrMapOvr>
  <p:transition spd="med"/>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2B8F4-5548-F31E-6637-EA58E42762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C0A1C6-6B0B-D4C8-EA16-1834B6E8500D}"/>
              </a:ext>
            </a:extLst>
          </p:cNvPr>
          <p:cNvSpPr>
            <a:spLocks noGrp="1"/>
          </p:cNvSpPr>
          <p:nvPr>
            <p:ph type="title"/>
          </p:nvPr>
        </p:nvSpPr>
        <p:spPr>
          <a:xfrm>
            <a:off x="0" y="91758"/>
            <a:ext cx="9397218" cy="1143000"/>
          </a:xfrm>
        </p:spPr>
        <p:txBody>
          <a:bodyPr>
            <a:normAutofit fontScale="90000"/>
          </a:bodyPr>
          <a:lstStyle/>
          <a:p>
            <a:r>
              <a:rPr lang="es-ES_tradnl" b="1" dirty="0"/>
              <a:t>Cross-</a:t>
            </a:r>
            <a:r>
              <a:rPr lang="es-ES_tradnl" b="1" dirty="0" err="1"/>
              <a:t>Linguistic</a:t>
            </a:r>
            <a:r>
              <a:rPr lang="es-ES_tradnl" b="1" dirty="0"/>
              <a:t> </a:t>
            </a:r>
            <a:r>
              <a:rPr lang="es-ES_tradnl" b="1" dirty="0" err="1"/>
              <a:t>Connection</a:t>
            </a:r>
            <a:r>
              <a:rPr lang="es-ES_tradnl" b="1" dirty="0"/>
              <a:t> </a:t>
            </a:r>
            <a:r>
              <a:rPr lang="es-ES_tradnl" b="1" dirty="0" err="1"/>
              <a:t>Considerations</a:t>
            </a:r>
            <a:endParaRPr lang="es-ES_tradnl" b="1" dirty="0"/>
          </a:p>
        </p:txBody>
      </p:sp>
      <p:sp>
        <p:nvSpPr>
          <p:cNvPr id="3" name="Content Placeholder 2">
            <a:extLst>
              <a:ext uri="{FF2B5EF4-FFF2-40B4-BE49-F238E27FC236}">
                <a16:creationId xmlns:a16="http://schemas.microsoft.com/office/drawing/2014/main" id="{F8E5852D-033D-F19C-E455-732F817D43BC}"/>
              </a:ext>
            </a:extLst>
          </p:cNvPr>
          <p:cNvSpPr>
            <a:spLocks noGrp="1"/>
          </p:cNvSpPr>
          <p:nvPr>
            <p:ph idx="1"/>
          </p:nvPr>
        </p:nvSpPr>
        <p:spPr>
          <a:xfrm>
            <a:off x="168812" y="1026942"/>
            <a:ext cx="8517988" cy="5739300"/>
          </a:xfrm>
        </p:spPr>
        <p:txBody>
          <a:bodyPr>
            <a:normAutofit fontScale="85000" lnSpcReduction="10000"/>
          </a:bodyPr>
          <a:lstStyle/>
          <a:p>
            <a:pPr marL="514350" indent="-457200"/>
            <a:r>
              <a:rPr lang="en-US" noProof="1"/>
              <a:t>A cross-linguistic connection is the 2nd purpose of the Bridge: comparing the 2 languages using phonology, morphology, syntax and grammar, and pragmatics</a:t>
            </a:r>
          </a:p>
          <a:p>
            <a:pPr marL="514350" indent="-457200"/>
            <a:r>
              <a:rPr lang="en-US" noProof="1"/>
              <a:t>Select the cross-linguistic connection skill based on what students need (review student writing, speaking, and your foundational skills and language standards)</a:t>
            </a:r>
          </a:p>
          <a:p>
            <a:pPr marL="514350" indent="-457200"/>
            <a:r>
              <a:rPr lang="en-US" noProof="1"/>
              <a:t>Students need repeated practice with cross-linguistic connections to internalize them</a:t>
            </a:r>
          </a:p>
          <a:p>
            <a:pPr marL="514350" indent="-457200"/>
            <a:r>
              <a:rPr lang="en-US" noProof="1"/>
              <a:t>Focus on only connection for each chart</a:t>
            </a:r>
          </a:p>
          <a:p>
            <a:pPr marL="514350" indent="-457200"/>
            <a:r>
              <a:rPr lang="en-US" noProof="1"/>
              <a:t>Introduce the connection within a context, preferably as part of the Bridge</a:t>
            </a:r>
          </a:p>
          <a:p>
            <a:pPr marL="514350" indent="-457200"/>
            <a:r>
              <a:rPr lang="en-US" noProof="1"/>
              <a:t>Continue to add examples to the chart throughout the year and make sure STUDENTS add examples, not just the teacher</a:t>
            </a:r>
          </a:p>
        </p:txBody>
      </p:sp>
    </p:spTree>
    <p:extLst>
      <p:ext uri="{BB962C8B-B14F-4D97-AF65-F5344CB8AC3E}">
        <p14:creationId xmlns:p14="http://schemas.microsoft.com/office/powerpoint/2010/main" val="386509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EDAAE-E0BE-61F3-FE7A-E903EF5782F2}"/>
              </a:ext>
            </a:extLst>
          </p:cNvPr>
          <p:cNvSpPr>
            <a:spLocks noGrp="1"/>
          </p:cNvSpPr>
          <p:nvPr>
            <p:ph type="title" idx="4294967295"/>
          </p:nvPr>
        </p:nvSpPr>
        <p:spPr>
          <a:xfrm>
            <a:off x="0" y="274638"/>
            <a:ext cx="8229600" cy="1143000"/>
          </a:xfrm>
        </p:spPr>
        <p:txBody>
          <a:bodyPr/>
          <a:lstStyle/>
          <a:p>
            <a:r>
              <a:rPr lang="es-ES_tradnl" b="1" dirty="0"/>
              <a:t>Turn and Talk</a:t>
            </a:r>
          </a:p>
        </p:txBody>
      </p:sp>
      <p:sp>
        <p:nvSpPr>
          <p:cNvPr id="3" name="Content Placeholder 2">
            <a:extLst>
              <a:ext uri="{FF2B5EF4-FFF2-40B4-BE49-F238E27FC236}">
                <a16:creationId xmlns:a16="http://schemas.microsoft.com/office/drawing/2014/main" id="{D7BA3419-D09F-1F44-F7BB-098F8A490074}"/>
              </a:ext>
            </a:extLst>
          </p:cNvPr>
          <p:cNvSpPr>
            <a:spLocks noGrp="1"/>
          </p:cNvSpPr>
          <p:nvPr>
            <p:ph idx="4294967295"/>
          </p:nvPr>
        </p:nvSpPr>
        <p:spPr>
          <a:xfrm>
            <a:off x="0" y="1600200"/>
            <a:ext cx="9017000" cy="4525963"/>
          </a:xfrm>
        </p:spPr>
        <p:txBody>
          <a:bodyPr>
            <a:noAutofit/>
          </a:bodyPr>
          <a:lstStyle/>
          <a:p>
            <a:r>
              <a:rPr lang="es-ES_tradnl" sz="4400" b="1"/>
              <a:t>I </a:t>
            </a:r>
            <a:r>
              <a:rPr lang="es-ES_tradnl" sz="4400" b="1" dirty="0" err="1"/>
              <a:t>learned</a:t>
            </a:r>
            <a:r>
              <a:rPr lang="es-ES_tradnl" sz="4400" b="1" dirty="0"/>
              <a:t> </a:t>
            </a:r>
            <a:r>
              <a:rPr lang="es-ES_tradnl" sz="4400" b="1" dirty="0" err="1"/>
              <a:t>that</a:t>
            </a:r>
            <a:r>
              <a:rPr lang="es-ES_tradnl" sz="4400" b="1" dirty="0"/>
              <a:t> ___________.</a:t>
            </a:r>
          </a:p>
          <a:p>
            <a:endParaRPr lang="es-ES_tradnl" sz="4400" b="1" dirty="0"/>
          </a:p>
          <a:p>
            <a:r>
              <a:rPr lang="es-ES_tradnl" sz="4400" b="1" dirty="0"/>
              <a:t>I </a:t>
            </a:r>
            <a:r>
              <a:rPr lang="es-ES_tradnl" sz="4400" b="1" dirty="0" err="1"/>
              <a:t>was</a:t>
            </a:r>
            <a:r>
              <a:rPr lang="es-ES_tradnl" sz="4400" b="1" dirty="0"/>
              <a:t> </a:t>
            </a:r>
            <a:r>
              <a:rPr lang="es-ES_tradnl" sz="4400" b="1" dirty="0" err="1"/>
              <a:t>surprised</a:t>
            </a:r>
            <a:r>
              <a:rPr lang="es-ES_tradnl" sz="4400" b="1" dirty="0"/>
              <a:t> </a:t>
            </a:r>
            <a:r>
              <a:rPr lang="es-ES_tradnl" sz="4400" b="1" dirty="0" err="1"/>
              <a:t>by</a:t>
            </a:r>
            <a:r>
              <a:rPr lang="es-ES_tradnl" sz="4400" b="1" dirty="0"/>
              <a:t>______________.</a:t>
            </a:r>
          </a:p>
          <a:p>
            <a:endParaRPr lang="es-ES_tradnl" sz="4400" b="1" dirty="0"/>
          </a:p>
          <a:p>
            <a:r>
              <a:rPr lang="es-ES_tradnl" sz="4400" b="1" dirty="0"/>
              <a:t>I </a:t>
            </a:r>
            <a:r>
              <a:rPr lang="es-ES_tradnl" sz="4400" b="1" dirty="0" err="1"/>
              <a:t>wonder</a:t>
            </a:r>
            <a:r>
              <a:rPr lang="es-ES_tradnl" sz="4400" b="1" dirty="0"/>
              <a:t> _____________________.</a:t>
            </a:r>
          </a:p>
        </p:txBody>
      </p:sp>
    </p:spTree>
    <p:extLst>
      <p:ext uri="{BB962C8B-B14F-4D97-AF65-F5344CB8AC3E}">
        <p14:creationId xmlns:p14="http://schemas.microsoft.com/office/powerpoint/2010/main" val="2859329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3AE82-8AFC-EF21-25AF-5FE5044C0C2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97A0598-22D1-461E-B55E-F1C7B23161EF}"/>
              </a:ext>
            </a:extLst>
          </p:cNvPr>
          <p:cNvSpPr>
            <a:spLocks noGrp="1"/>
          </p:cNvSpPr>
          <p:nvPr>
            <p:ph type="title"/>
          </p:nvPr>
        </p:nvSpPr>
        <p:spPr>
          <a:xfrm>
            <a:off x="-75156" y="127155"/>
            <a:ext cx="8862164" cy="1143000"/>
          </a:xfrm>
        </p:spPr>
        <p:txBody>
          <a:bodyPr>
            <a:normAutofit fontScale="90000"/>
          </a:bodyPr>
          <a:lstStyle/>
          <a:p>
            <a:r>
              <a:rPr lang="es-ES_tradnl" b="1" noProof="0" dirty="0" err="1">
                <a:highlight>
                  <a:srgbClr val="FFFF00"/>
                </a:highlight>
              </a:rPr>
              <a:t>Development</a:t>
            </a:r>
            <a:r>
              <a:rPr lang="es-ES_tradnl" b="1" noProof="0" dirty="0">
                <a:highlight>
                  <a:srgbClr val="FFFF00"/>
                </a:highlight>
              </a:rPr>
              <a:t> </a:t>
            </a:r>
            <a:r>
              <a:rPr lang="es-ES_tradnl" b="1" noProof="0" dirty="0" err="1">
                <a:highlight>
                  <a:srgbClr val="FFFF00"/>
                </a:highlight>
              </a:rPr>
              <a:t>of</a:t>
            </a:r>
            <a:r>
              <a:rPr lang="es-ES_tradnl" b="1" noProof="0" dirty="0">
                <a:highlight>
                  <a:srgbClr val="FFFF00"/>
                </a:highlight>
              </a:rPr>
              <a:t> </a:t>
            </a:r>
            <a:r>
              <a:rPr lang="es-ES_tradnl" b="1" noProof="0" dirty="0" err="1">
                <a:highlight>
                  <a:srgbClr val="FFFF00"/>
                </a:highlight>
              </a:rPr>
              <a:t>background</a:t>
            </a:r>
            <a:r>
              <a:rPr lang="es-ES_tradnl" b="1" noProof="0" dirty="0">
                <a:highlight>
                  <a:srgbClr val="FFFF00"/>
                </a:highlight>
              </a:rPr>
              <a:t> </a:t>
            </a:r>
            <a:r>
              <a:rPr lang="es-ES_tradnl" b="1" noProof="0" dirty="0" err="1">
                <a:highlight>
                  <a:srgbClr val="FFFF00"/>
                </a:highlight>
              </a:rPr>
              <a:t>knowledge</a:t>
            </a:r>
            <a:endParaRPr lang="es-ES_tradnl" b="1" noProof="0" dirty="0">
              <a:highlight>
                <a:srgbClr val="FFFF00"/>
              </a:highlight>
            </a:endParaRPr>
          </a:p>
        </p:txBody>
      </p:sp>
      <p:sp>
        <p:nvSpPr>
          <p:cNvPr id="4" name="Content Placeholder 3">
            <a:extLst>
              <a:ext uri="{FF2B5EF4-FFF2-40B4-BE49-F238E27FC236}">
                <a16:creationId xmlns:a16="http://schemas.microsoft.com/office/drawing/2014/main" id="{BAD11D0C-C272-96DC-0F71-B1FA1D2DABB5}"/>
              </a:ext>
            </a:extLst>
          </p:cNvPr>
          <p:cNvSpPr>
            <a:spLocks noGrp="1"/>
          </p:cNvSpPr>
          <p:nvPr>
            <p:ph idx="1"/>
          </p:nvPr>
        </p:nvSpPr>
        <p:spPr>
          <a:xfrm>
            <a:off x="221226" y="1061582"/>
            <a:ext cx="8465574" cy="5294768"/>
          </a:xfrm>
        </p:spPr>
        <p:txBody>
          <a:bodyPr>
            <a:normAutofit/>
          </a:bodyPr>
          <a:lstStyle/>
          <a:p>
            <a:pPr marL="0" indent="0" algn="ctr">
              <a:buNone/>
            </a:pPr>
            <a:r>
              <a:rPr lang="es-ES_tradnl" b="1" noProof="0" dirty="0">
                <a:solidFill>
                  <a:srgbClr val="FF0000"/>
                </a:solidFill>
                <a:highlight>
                  <a:srgbClr val="00FFFF"/>
                </a:highlight>
              </a:rPr>
              <a:t>Concrete</a:t>
            </a:r>
            <a:r>
              <a:rPr lang="es-ES_tradnl" b="1" noProof="0" dirty="0">
                <a:solidFill>
                  <a:srgbClr val="1225AC"/>
                </a:solidFill>
                <a:highlight>
                  <a:srgbClr val="00FFFF"/>
                </a:highlight>
              </a:rPr>
              <a:t>: </a:t>
            </a:r>
            <a:r>
              <a:rPr lang="es-ES_tradnl" b="1" noProof="0" dirty="0" err="1">
                <a:solidFill>
                  <a:srgbClr val="0130B2"/>
                </a:solidFill>
                <a:highlight>
                  <a:srgbClr val="00FFFF"/>
                </a:highlight>
              </a:rPr>
              <a:t>Introduction</a:t>
            </a:r>
            <a:r>
              <a:rPr lang="es-ES_tradnl" b="1" noProof="0" dirty="0">
                <a:solidFill>
                  <a:srgbClr val="0130B2"/>
                </a:solidFill>
                <a:highlight>
                  <a:srgbClr val="00FFFF"/>
                </a:highlight>
              </a:rPr>
              <a:t> </a:t>
            </a:r>
            <a:r>
              <a:rPr lang="es-ES_tradnl" b="1" noProof="0" dirty="0" err="1">
                <a:solidFill>
                  <a:srgbClr val="0130B2"/>
                </a:solidFill>
                <a:highlight>
                  <a:srgbClr val="00FFFF"/>
                </a:highlight>
              </a:rPr>
              <a:t>of</a:t>
            </a:r>
            <a:r>
              <a:rPr lang="es-ES_tradnl" b="1" noProof="0" dirty="0">
                <a:solidFill>
                  <a:srgbClr val="0130B2"/>
                </a:solidFill>
                <a:highlight>
                  <a:srgbClr val="00FFFF"/>
                </a:highlight>
              </a:rPr>
              <a:t> </a:t>
            </a:r>
            <a:r>
              <a:rPr lang="es-ES_tradnl" b="1" noProof="0" dirty="0" err="1">
                <a:solidFill>
                  <a:srgbClr val="0130B2"/>
                </a:solidFill>
                <a:highlight>
                  <a:srgbClr val="00FFFF"/>
                </a:highlight>
              </a:rPr>
              <a:t>concepts</a:t>
            </a:r>
            <a:endParaRPr lang="es-ES_tradnl" b="1" noProof="0" dirty="0">
              <a:solidFill>
                <a:srgbClr val="0130B2"/>
              </a:solidFill>
              <a:highlight>
                <a:srgbClr val="00FFFF"/>
              </a:highlight>
            </a:endParaRPr>
          </a:p>
          <a:p>
            <a:pPr marL="0" indent="0" algn="ctr">
              <a:buNone/>
            </a:pPr>
            <a:r>
              <a:rPr lang="es-ES_tradnl" b="1" u="sng" noProof="0" dirty="0" err="1">
                <a:solidFill>
                  <a:srgbClr val="1225AC"/>
                </a:solidFill>
              </a:rPr>
              <a:t>Understand</a:t>
            </a:r>
            <a:r>
              <a:rPr lang="es-ES_tradnl" b="1" noProof="0" dirty="0">
                <a:solidFill>
                  <a:srgbClr val="FF0000"/>
                </a:solidFill>
              </a:rPr>
              <a:t> </a:t>
            </a:r>
            <a:r>
              <a:rPr lang="es-ES_tradnl" b="1" noProof="0" dirty="0" err="1"/>
              <a:t>throug</a:t>
            </a:r>
            <a:r>
              <a:rPr lang="es-ES_tradnl" b="1" dirty="0"/>
              <a:t>h </a:t>
            </a:r>
            <a:r>
              <a:rPr lang="es-ES_tradnl" b="1" dirty="0" err="1"/>
              <a:t>the</a:t>
            </a:r>
            <a:r>
              <a:rPr lang="es-ES_tradnl" b="1" dirty="0"/>
              <a:t> use </a:t>
            </a:r>
            <a:r>
              <a:rPr lang="es-ES_tradnl" b="1" dirty="0" err="1"/>
              <a:t>of</a:t>
            </a:r>
            <a:endParaRPr lang="es-ES_tradnl" b="1" noProof="0" dirty="0"/>
          </a:p>
          <a:p>
            <a:pPr marL="0" indent="0" algn="ctr">
              <a:buNone/>
            </a:pPr>
            <a:r>
              <a:rPr lang="es-ES_tradnl" b="1" noProof="0" dirty="0" err="1"/>
              <a:t>realia</a:t>
            </a:r>
            <a:r>
              <a:rPr lang="es-ES_tradnl" b="1" noProof="0" dirty="0"/>
              <a:t>, </a:t>
            </a:r>
            <a:r>
              <a:rPr lang="es-ES_tradnl" b="1" noProof="0" dirty="0" err="1"/>
              <a:t>images</a:t>
            </a:r>
            <a:r>
              <a:rPr lang="es-ES_tradnl" b="1" noProof="0" dirty="0"/>
              <a:t>, </a:t>
            </a:r>
            <a:r>
              <a:rPr lang="es-ES_tradnl" b="1" noProof="0" dirty="0" err="1"/>
              <a:t>experiences</a:t>
            </a:r>
            <a:r>
              <a:rPr lang="es-ES_tradnl" b="1" noProof="0" dirty="0"/>
              <a:t>, etc.</a:t>
            </a:r>
          </a:p>
          <a:p>
            <a:pPr marL="0" indent="0" algn="ctr">
              <a:buNone/>
            </a:pPr>
            <a:endParaRPr lang="es-ES_tradnl" noProof="0" dirty="0"/>
          </a:p>
          <a:p>
            <a:pPr marL="0" indent="0" algn="ctr">
              <a:buNone/>
            </a:pPr>
            <a:r>
              <a:rPr lang="es-ES_tradnl" b="1" u="sng" noProof="0" dirty="0" err="1">
                <a:solidFill>
                  <a:srgbClr val="1225AC"/>
                </a:solidFill>
              </a:rPr>
              <a:t>Apply</a:t>
            </a:r>
            <a:r>
              <a:rPr lang="es-ES_tradnl" b="1" noProof="0" dirty="0">
                <a:solidFill>
                  <a:srgbClr val="FF0000"/>
                </a:solidFill>
              </a:rPr>
              <a:t> </a:t>
            </a:r>
            <a:r>
              <a:rPr lang="es-ES_tradnl" b="1" noProof="0" dirty="0"/>
              <a:t>and </a:t>
            </a:r>
            <a:r>
              <a:rPr lang="es-ES_tradnl" b="1" noProof="0" dirty="0" err="1"/>
              <a:t>practice</a:t>
            </a:r>
            <a:r>
              <a:rPr lang="es-ES_tradnl" b="1" noProof="0" dirty="0"/>
              <a:t> </a:t>
            </a:r>
            <a:r>
              <a:rPr lang="es-ES_tradnl" b="1" noProof="0" dirty="0" err="1"/>
              <a:t>the</a:t>
            </a:r>
            <a:r>
              <a:rPr lang="es-ES_tradnl" b="1" noProof="0" dirty="0"/>
              <a:t> </a:t>
            </a:r>
            <a:r>
              <a:rPr lang="es-ES_tradnl" b="1" noProof="0" dirty="0" err="1"/>
              <a:t>concepts</a:t>
            </a:r>
            <a:endParaRPr lang="es-ES_tradnl" b="1" noProof="0" dirty="0"/>
          </a:p>
          <a:p>
            <a:pPr marL="0" indent="0" algn="ctr">
              <a:buNone/>
            </a:pPr>
            <a:endParaRPr lang="es-ES_tradnl" noProof="0" dirty="0"/>
          </a:p>
          <a:p>
            <a:pPr marL="0" indent="0" algn="ctr">
              <a:buNone/>
            </a:pPr>
            <a:r>
              <a:rPr lang="es-ES_tradnl" b="1" noProof="0" dirty="0">
                <a:solidFill>
                  <a:srgbClr val="FF0000"/>
                </a:solidFill>
                <a:highlight>
                  <a:srgbClr val="00FFFF"/>
                </a:highlight>
              </a:rPr>
              <a:t>More </a:t>
            </a:r>
            <a:r>
              <a:rPr lang="es-ES_tradnl" b="1" noProof="0" dirty="0" err="1">
                <a:solidFill>
                  <a:srgbClr val="FF0000"/>
                </a:solidFill>
                <a:highlight>
                  <a:srgbClr val="00FFFF"/>
                </a:highlight>
              </a:rPr>
              <a:t>abstract</a:t>
            </a:r>
            <a:r>
              <a:rPr lang="es-ES_tradnl" b="1" noProof="0" dirty="0">
                <a:solidFill>
                  <a:srgbClr val="FF0000"/>
                </a:solidFill>
                <a:highlight>
                  <a:srgbClr val="00FFFF"/>
                </a:highlight>
              </a:rPr>
              <a:t>: </a:t>
            </a:r>
            <a:r>
              <a:rPr lang="es-ES_tradnl" b="1" noProof="0" dirty="0" err="1">
                <a:solidFill>
                  <a:srgbClr val="0130B2"/>
                </a:solidFill>
                <a:highlight>
                  <a:srgbClr val="00FFFF"/>
                </a:highlight>
              </a:rPr>
              <a:t>Increase</a:t>
            </a:r>
            <a:r>
              <a:rPr lang="es-ES_tradnl" b="1" noProof="0" dirty="0">
                <a:solidFill>
                  <a:srgbClr val="0130B2"/>
                </a:solidFill>
                <a:highlight>
                  <a:srgbClr val="00FFFF"/>
                </a:highlight>
              </a:rPr>
              <a:t> rigor</a:t>
            </a:r>
          </a:p>
          <a:p>
            <a:pPr marL="0" indent="0" algn="ctr">
              <a:buNone/>
            </a:pPr>
            <a:r>
              <a:rPr lang="es-ES_tradnl" b="1" u="sng" noProof="0" dirty="0" err="1">
                <a:solidFill>
                  <a:srgbClr val="1225AC"/>
                </a:solidFill>
              </a:rPr>
              <a:t>Understand</a:t>
            </a:r>
            <a:r>
              <a:rPr lang="es-ES_tradnl" b="1" u="sng" noProof="0" dirty="0">
                <a:solidFill>
                  <a:srgbClr val="1225AC"/>
                </a:solidFill>
              </a:rPr>
              <a:t>, </a:t>
            </a:r>
            <a:r>
              <a:rPr lang="es-ES_tradnl" b="1" noProof="0" dirty="0" err="1"/>
              <a:t>apply</a:t>
            </a:r>
            <a:r>
              <a:rPr lang="es-ES_tradnl" b="1" noProof="0" dirty="0"/>
              <a:t> and </a:t>
            </a:r>
            <a:r>
              <a:rPr lang="es-ES_tradnl" b="1" noProof="0" dirty="0" err="1"/>
              <a:t>practice</a:t>
            </a:r>
            <a:r>
              <a:rPr lang="es-ES_tradnl" b="1" noProof="0" dirty="0"/>
              <a:t> </a:t>
            </a:r>
            <a:r>
              <a:rPr lang="es-ES_tradnl" b="1" noProof="0" dirty="0" err="1"/>
              <a:t>through</a:t>
            </a:r>
            <a:r>
              <a:rPr lang="es-ES_tradnl" b="1" noProof="0" dirty="0"/>
              <a:t> </a:t>
            </a:r>
            <a:r>
              <a:rPr lang="es-ES_tradnl" b="1" noProof="0" dirty="0" err="1"/>
              <a:t>inquiry</a:t>
            </a:r>
            <a:r>
              <a:rPr lang="es-ES_tradnl" b="1" noProof="0" dirty="0"/>
              <a:t>, Reading and </a:t>
            </a:r>
            <a:r>
              <a:rPr lang="es-ES_tradnl" b="1" noProof="0" dirty="0" err="1"/>
              <a:t>writing</a:t>
            </a:r>
            <a:endParaRPr lang="es-ES_tradnl" b="1" noProof="0" dirty="0"/>
          </a:p>
        </p:txBody>
      </p:sp>
      <p:sp>
        <p:nvSpPr>
          <p:cNvPr id="2" name="Footer Placeholder 1">
            <a:extLst>
              <a:ext uri="{FF2B5EF4-FFF2-40B4-BE49-F238E27FC236}">
                <a16:creationId xmlns:a16="http://schemas.microsoft.com/office/drawing/2014/main" id="{BFE901B6-2447-4A66-B0B6-F9F646BD1238}"/>
              </a:ext>
            </a:extLst>
          </p:cNvPr>
          <p:cNvSpPr>
            <a:spLocks noGrp="1"/>
          </p:cNvSpPr>
          <p:nvPr>
            <p:ph type="ftr" sz="quarter" idx="11"/>
          </p:nvPr>
        </p:nvSpPr>
        <p:spPr/>
        <p:txBody>
          <a:bodyPr/>
          <a:lstStyle/>
          <a:p>
            <a:pPr>
              <a:defRPr/>
            </a:pPr>
            <a:endParaRPr lang="es-ES_tradnl" noProof="0" dirty="0"/>
          </a:p>
        </p:txBody>
      </p:sp>
      <p:sp>
        <p:nvSpPr>
          <p:cNvPr id="5" name="Down Arrow 4">
            <a:extLst>
              <a:ext uri="{FF2B5EF4-FFF2-40B4-BE49-F238E27FC236}">
                <a16:creationId xmlns:a16="http://schemas.microsoft.com/office/drawing/2014/main" id="{B29C7946-E554-3855-F760-442B25E07DB7}"/>
              </a:ext>
            </a:extLst>
          </p:cNvPr>
          <p:cNvSpPr/>
          <p:nvPr/>
        </p:nvSpPr>
        <p:spPr>
          <a:xfrm>
            <a:off x="4154769" y="2706967"/>
            <a:ext cx="484632" cy="72203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8" name="Down Arrow 7">
            <a:extLst>
              <a:ext uri="{FF2B5EF4-FFF2-40B4-BE49-F238E27FC236}">
                <a16:creationId xmlns:a16="http://schemas.microsoft.com/office/drawing/2014/main" id="{0B9E548B-5DD1-6632-C638-71BF4709E0B0}"/>
              </a:ext>
            </a:extLst>
          </p:cNvPr>
          <p:cNvSpPr/>
          <p:nvPr/>
        </p:nvSpPr>
        <p:spPr>
          <a:xfrm>
            <a:off x="4211697" y="4002410"/>
            <a:ext cx="484632" cy="72203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Tree>
    <p:extLst>
      <p:ext uri="{BB962C8B-B14F-4D97-AF65-F5344CB8AC3E}">
        <p14:creationId xmlns:p14="http://schemas.microsoft.com/office/powerpoint/2010/main" val="2071905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B59E6-0BED-86AB-BA76-CA7A5AD919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86E57E-2F91-E76A-004D-C4AB4F848D99}"/>
              </a:ext>
            </a:extLst>
          </p:cNvPr>
          <p:cNvSpPr>
            <a:spLocks noGrp="1"/>
          </p:cNvSpPr>
          <p:nvPr>
            <p:ph type="title"/>
          </p:nvPr>
        </p:nvSpPr>
        <p:spPr>
          <a:xfrm>
            <a:off x="112734" y="174430"/>
            <a:ext cx="4334006" cy="6081712"/>
          </a:xfrm>
        </p:spPr>
        <p:txBody>
          <a:bodyPr/>
          <a:lstStyle/>
          <a:p>
            <a:r>
              <a:rPr lang="es-ES_tradnl" sz="4000" b="1" noProof="0" dirty="0" err="1">
                <a:highlight>
                  <a:srgbClr val="FFFF00"/>
                </a:highlight>
              </a:rPr>
              <a:t>Oracy</a:t>
            </a:r>
            <a:br>
              <a:rPr lang="es-ES_tradnl" sz="1800" b="1" noProof="0" dirty="0"/>
            </a:br>
            <a:br>
              <a:rPr lang="es-ES_tradnl" b="1" noProof="0" dirty="0"/>
            </a:br>
            <a:r>
              <a:rPr lang="es-ES_tradnl" sz="3600" b="1" noProof="0" dirty="0"/>
              <a:t>Receptive (</a:t>
            </a:r>
            <a:r>
              <a:rPr lang="es-ES_tradnl" sz="3600" b="1" noProof="0" dirty="0" err="1">
                <a:solidFill>
                  <a:srgbClr val="FF0000"/>
                </a:solidFill>
              </a:rPr>
              <a:t>listening</a:t>
            </a:r>
            <a:r>
              <a:rPr lang="es-ES_tradnl" sz="3600" b="1" noProof="0" dirty="0"/>
              <a:t>)</a:t>
            </a:r>
            <a:br>
              <a:rPr lang="es-ES_tradnl" sz="3600" b="1" noProof="0" dirty="0"/>
            </a:br>
            <a:br>
              <a:rPr lang="es-ES_tradnl" sz="3600" b="1" noProof="0" dirty="0"/>
            </a:br>
            <a:r>
              <a:rPr lang="es-ES_tradnl" sz="3600" b="1" noProof="0" dirty="0"/>
              <a:t>Productive (</a:t>
            </a:r>
            <a:r>
              <a:rPr lang="es-ES_tradnl" sz="3600" b="1" noProof="0" dirty="0" err="1">
                <a:solidFill>
                  <a:srgbClr val="FF0000"/>
                </a:solidFill>
              </a:rPr>
              <a:t>speaking</a:t>
            </a:r>
            <a:r>
              <a:rPr lang="es-ES_tradnl" sz="3600" b="1" noProof="0" dirty="0"/>
              <a:t>)</a:t>
            </a:r>
            <a:br>
              <a:rPr lang="es-ES_tradnl" sz="3600" b="1" noProof="0" dirty="0"/>
            </a:br>
            <a:br>
              <a:rPr lang="es-ES_tradnl" sz="3600" b="1" noProof="0" dirty="0"/>
            </a:br>
            <a:br>
              <a:rPr lang="es-ES_tradnl" sz="3600" b="1" noProof="0" dirty="0"/>
            </a:br>
            <a:r>
              <a:rPr lang="es-ES_tradnl" sz="3600" b="1" noProof="0" dirty="0"/>
              <a:t>Receptive (</a:t>
            </a:r>
            <a:r>
              <a:rPr lang="es-ES_tradnl" sz="3600" b="1" noProof="0" dirty="0" err="1">
                <a:solidFill>
                  <a:srgbClr val="FF0000"/>
                </a:solidFill>
              </a:rPr>
              <a:t>reading</a:t>
            </a:r>
            <a:r>
              <a:rPr lang="es-ES_tradnl" sz="3600" b="1" noProof="0" dirty="0"/>
              <a:t>)</a:t>
            </a:r>
            <a:br>
              <a:rPr lang="es-ES_tradnl" sz="3600" b="1" noProof="0" dirty="0"/>
            </a:br>
            <a:br>
              <a:rPr lang="es-ES_tradnl" sz="3600" b="1" noProof="0" dirty="0"/>
            </a:br>
            <a:r>
              <a:rPr lang="es-ES_tradnl" sz="3600" b="1" noProof="0" dirty="0"/>
              <a:t>Productive (</a:t>
            </a:r>
            <a:r>
              <a:rPr lang="es-ES_tradnl" sz="3600" b="1" noProof="0" dirty="0" err="1">
                <a:solidFill>
                  <a:srgbClr val="FF0000"/>
                </a:solidFill>
              </a:rPr>
              <a:t>writing</a:t>
            </a:r>
            <a:r>
              <a:rPr lang="es-ES_tradnl" sz="3600" b="1" noProof="0" dirty="0"/>
              <a:t>)</a:t>
            </a:r>
          </a:p>
        </p:txBody>
      </p:sp>
      <p:sp>
        <p:nvSpPr>
          <p:cNvPr id="4" name="Footer Placeholder 3">
            <a:extLst>
              <a:ext uri="{FF2B5EF4-FFF2-40B4-BE49-F238E27FC236}">
                <a16:creationId xmlns:a16="http://schemas.microsoft.com/office/drawing/2014/main" id="{5BAD8F2C-0FC9-CC91-FD5E-0291E39FE412}"/>
              </a:ext>
            </a:extLst>
          </p:cNvPr>
          <p:cNvSpPr>
            <a:spLocks noGrp="1"/>
          </p:cNvSpPr>
          <p:nvPr>
            <p:ph type="ftr" sz="quarter" idx="11"/>
          </p:nvPr>
        </p:nvSpPr>
        <p:spPr/>
        <p:txBody>
          <a:bodyPr/>
          <a:lstStyle/>
          <a:p>
            <a:pPr>
              <a:defRPr/>
            </a:pPr>
            <a:endParaRPr lang="es-ES_tradnl" noProof="0" dirty="0"/>
          </a:p>
        </p:txBody>
      </p:sp>
      <p:sp>
        <p:nvSpPr>
          <p:cNvPr id="8" name="Down Arrow 7">
            <a:extLst>
              <a:ext uri="{FF2B5EF4-FFF2-40B4-BE49-F238E27FC236}">
                <a16:creationId xmlns:a16="http://schemas.microsoft.com/office/drawing/2014/main" id="{7D7A561F-3B4F-27EA-3417-0C3530DBFD6A}"/>
              </a:ext>
            </a:extLst>
          </p:cNvPr>
          <p:cNvSpPr/>
          <p:nvPr/>
        </p:nvSpPr>
        <p:spPr>
          <a:xfrm>
            <a:off x="2127191" y="2154481"/>
            <a:ext cx="394862" cy="7139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9" name="Down Arrow 8">
            <a:extLst>
              <a:ext uri="{FF2B5EF4-FFF2-40B4-BE49-F238E27FC236}">
                <a16:creationId xmlns:a16="http://schemas.microsoft.com/office/drawing/2014/main" id="{1AFDAEDC-59A7-EF6B-B1B5-3047C40EB6AD}"/>
              </a:ext>
            </a:extLst>
          </p:cNvPr>
          <p:cNvSpPr/>
          <p:nvPr/>
        </p:nvSpPr>
        <p:spPr>
          <a:xfrm>
            <a:off x="2082306" y="3429000"/>
            <a:ext cx="484632" cy="713980"/>
          </a:xfrm>
          <a:prstGeom prst="downArrow">
            <a:avLst>
              <a:gd name="adj1" fmla="val 50000"/>
              <a:gd name="adj2" fmla="val 4224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10" name="Down Arrow 9">
            <a:extLst>
              <a:ext uri="{FF2B5EF4-FFF2-40B4-BE49-F238E27FC236}">
                <a16:creationId xmlns:a16="http://schemas.microsoft.com/office/drawing/2014/main" id="{35EA95B0-2FA0-E879-52F9-1F0CD887D619}"/>
              </a:ext>
            </a:extLst>
          </p:cNvPr>
          <p:cNvSpPr/>
          <p:nvPr/>
        </p:nvSpPr>
        <p:spPr>
          <a:xfrm>
            <a:off x="2106460" y="4961182"/>
            <a:ext cx="484632" cy="55027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11" name="TextBox 10">
            <a:extLst>
              <a:ext uri="{FF2B5EF4-FFF2-40B4-BE49-F238E27FC236}">
                <a16:creationId xmlns:a16="http://schemas.microsoft.com/office/drawing/2014/main" id="{9D897B95-02A2-E668-2502-ED28BF1BAA5F}"/>
              </a:ext>
            </a:extLst>
          </p:cNvPr>
          <p:cNvSpPr txBox="1"/>
          <p:nvPr/>
        </p:nvSpPr>
        <p:spPr>
          <a:xfrm>
            <a:off x="4108537" y="175365"/>
            <a:ext cx="5235879" cy="6863417"/>
          </a:xfrm>
          <a:prstGeom prst="rect">
            <a:avLst/>
          </a:prstGeom>
          <a:noFill/>
        </p:spPr>
        <p:txBody>
          <a:bodyPr wrap="square" rtlCol="0">
            <a:spAutoFit/>
          </a:bodyPr>
          <a:lstStyle/>
          <a:p>
            <a:r>
              <a:rPr lang="es-ES_tradnl" sz="4000" b="1" noProof="0" dirty="0" err="1">
                <a:highlight>
                  <a:srgbClr val="FFFF00"/>
                </a:highlight>
              </a:rPr>
              <a:t>Background</a:t>
            </a:r>
            <a:r>
              <a:rPr lang="es-ES_tradnl" sz="4000" b="1" noProof="0" dirty="0">
                <a:highlight>
                  <a:srgbClr val="FFFF00"/>
                </a:highlight>
              </a:rPr>
              <a:t> </a:t>
            </a:r>
            <a:r>
              <a:rPr lang="es-ES_tradnl" sz="4000" b="1" noProof="0" dirty="0" err="1">
                <a:highlight>
                  <a:srgbClr val="FFFF00"/>
                </a:highlight>
              </a:rPr>
              <a:t>Knowledge</a:t>
            </a:r>
            <a:endParaRPr lang="es-ES_tradnl" sz="4000" b="1" noProof="0" dirty="0">
              <a:highlight>
                <a:srgbClr val="FFFF00"/>
              </a:highlight>
            </a:endParaRPr>
          </a:p>
          <a:p>
            <a:endParaRPr lang="es-ES_tradnl" sz="4000" b="1" noProof="0" dirty="0">
              <a:highlight>
                <a:srgbClr val="FFFF00"/>
              </a:highlight>
            </a:endParaRPr>
          </a:p>
          <a:p>
            <a:r>
              <a:rPr lang="es-ES_tradnl" sz="4000" b="1" noProof="0" dirty="0"/>
              <a:t>   </a:t>
            </a:r>
            <a:r>
              <a:rPr lang="es-ES_tradnl" sz="3600" b="1" noProof="0" dirty="0">
                <a:solidFill>
                  <a:srgbClr val="1225AC"/>
                </a:solidFill>
              </a:rPr>
              <a:t>Concrete</a:t>
            </a:r>
            <a:r>
              <a:rPr lang="es-ES_tradnl" sz="3600" b="1" noProof="0" dirty="0"/>
              <a:t>: </a:t>
            </a:r>
            <a:r>
              <a:rPr lang="es-ES_tradnl" sz="3600" b="1" noProof="0" dirty="0" err="1"/>
              <a:t>understanding</a:t>
            </a:r>
            <a:endParaRPr lang="es-ES_tradnl" sz="3600" b="1" noProof="0" dirty="0"/>
          </a:p>
          <a:p>
            <a:endParaRPr lang="es-ES_tradnl" sz="3600" b="1" noProof="0" dirty="0"/>
          </a:p>
          <a:p>
            <a:r>
              <a:rPr lang="es-ES_tradnl" sz="3600" b="1" noProof="0" dirty="0"/>
              <a:t>   </a:t>
            </a:r>
            <a:r>
              <a:rPr lang="es-ES_tradnl" sz="3600" b="1" noProof="0" dirty="0" err="1"/>
              <a:t>Apply</a:t>
            </a:r>
            <a:r>
              <a:rPr lang="es-ES_tradnl" sz="3600" b="1" noProof="0" dirty="0"/>
              <a:t> and </a:t>
            </a:r>
            <a:r>
              <a:rPr lang="es-ES_tradnl" sz="3600" b="1" noProof="0" dirty="0" err="1"/>
              <a:t>practice</a:t>
            </a:r>
            <a:endParaRPr lang="es-ES_tradnl" sz="3600" b="1" noProof="0" dirty="0"/>
          </a:p>
          <a:p>
            <a:endParaRPr lang="es-ES_tradnl" sz="3600" b="1" noProof="0" dirty="0"/>
          </a:p>
          <a:p>
            <a:r>
              <a:rPr lang="es-ES_tradnl" sz="3600" b="1" noProof="0" dirty="0"/>
              <a:t>  </a:t>
            </a:r>
            <a:r>
              <a:rPr lang="es-ES_tradnl" sz="3600" b="1" noProof="0" dirty="0" err="1"/>
              <a:t>Level</a:t>
            </a:r>
            <a:r>
              <a:rPr lang="es-ES_tradnl" sz="3600" b="1" noProof="0" dirty="0"/>
              <a:t> </a:t>
            </a:r>
            <a:r>
              <a:rPr lang="es-ES_tradnl" sz="3600" b="1" noProof="0" dirty="0" err="1"/>
              <a:t>of</a:t>
            </a:r>
            <a:r>
              <a:rPr lang="es-ES_tradnl" sz="3600" b="1" noProof="0" dirty="0"/>
              <a:t> rigor </a:t>
            </a:r>
            <a:r>
              <a:rPr lang="es-ES_tradnl" sz="3600" b="1" noProof="0" dirty="0" err="1"/>
              <a:t>increases</a:t>
            </a:r>
            <a:r>
              <a:rPr lang="es-ES_tradnl" sz="3600" b="1" noProof="0" dirty="0"/>
              <a:t>:</a:t>
            </a:r>
          </a:p>
          <a:p>
            <a:r>
              <a:rPr lang="es-ES_tradnl" sz="3600" b="1" noProof="0" dirty="0">
                <a:solidFill>
                  <a:srgbClr val="1225AC"/>
                </a:solidFill>
              </a:rPr>
              <a:t>  More </a:t>
            </a:r>
            <a:r>
              <a:rPr lang="es-ES_tradnl" sz="3600" b="1" noProof="0" dirty="0" err="1">
                <a:solidFill>
                  <a:srgbClr val="1225AC"/>
                </a:solidFill>
              </a:rPr>
              <a:t>abstract</a:t>
            </a:r>
            <a:endParaRPr lang="es-ES_tradnl" sz="3600" b="1" noProof="0" dirty="0">
              <a:solidFill>
                <a:srgbClr val="1225AC"/>
              </a:solidFill>
            </a:endParaRPr>
          </a:p>
          <a:p>
            <a:endParaRPr lang="es-ES_tradnl" sz="3600" b="1" noProof="0" dirty="0">
              <a:solidFill>
                <a:srgbClr val="FF0000"/>
              </a:solidFill>
            </a:endParaRPr>
          </a:p>
          <a:p>
            <a:r>
              <a:rPr lang="es-ES_tradnl" sz="3600" b="1" noProof="0" dirty="0">
                <a:solidFill>
                  <a:srgbClr val="FF0000"/>
                </a:solidFill>
              </a:rPr>
              <a:t>  </a:t>
            </a:r>
            <a:r>
              <a:rPr lang="es-ES_tradnl" sz="3400" b="1" noProof="0" dirty="0" err="1">
                <a:solidFill>
                  <a:srgbClr val="FF0000"/>
                </a:solidFill>
              </a:rPr>
              <a:t>Understanding</a:t>
            </a:r>
            <a:r>
              <a:rPr lang="es-ES_tradnl" sz="3400" b="1" noProof="0" dirty="0">
                <a:solidFill>
                  <a:srgbClr val="FF0000"/>
                </a:solidFill>
              </a:rPr>
              <a:t>, </a:t>
            </a:r>
            <a:r>
              <a:rPr lang="es-ES_tradnl" sz="3400" b="1" noProof="0" dirty="0" err="1">
                <a:solidFill>
                  <a:srgbClr val="FF0000"/>
                </a:solidFill>
              </a:rPr>
              <a:t>appplying</a:t>
            </a:r>
            <a:r>
              <a:rPr lang="es-ES_tradnl" sz="3400" b="1" noProof="0" dirty="0">
                <a:solidFill>
                  <a:srgbClr val="FF0000"/>
                </a:solidFill>
              </a:rPr>
              <a:t> and </a:t>
            </a:r>
            <a:r>
              <a:rPr lang="es-ES_tradnl" sz="3400" b="1" noProof="0" dirty="0" err="1">
                <a:solidFill>
                  <a:srgbClr val="FF0000"/>
                </a:solidFill>
              </a:rPr>
              <a:t>demonstrating</a:t>
            </a:r>
            <a:r>
              <a:rPr lang="es-ES_tradnl" sz="3400" b="1" noProof="0" dirty="0">
                <a:solidFill>
                  <a:srgbClr val="FF0000"/>
                </a:solidFill>
              </a:rPr>
              <a:t> </a:t>
            </a:r>
            <a:r>
              <a:rPr lang="es-ES_tradnl" sz="3400" b="1" noProof="0" dirty="0" err="1">
                <a:solidFill>
                  <a:srgbClr val="FF0000"/>
                </a:solidFill>
              </a:rPr>
              <a:t>knowledge</a:t>
            </a:r>
            <a:endParaRPr lang="es-ES_tradnl" sz="3300" b="1" noProof="0" dirty="0">
              <a:solidFill>
                <a:srgbClr val="FF0000"/>
              </a:solidFill>
            </a:endParaRPr>
          </a:p>
        </p:txBody>
      </p:sp>
      <p:sp>
        <p:nvSpPr>
          <p:cNvPr id="12" name="Down Arrow 11">
            <a:extLst>
              <a:ext uri="{FF2B5EF4-FFF2-40B4-BE49-F238E27FC236}">
                <a16:creationId xmlns:a16="http://schemas.microsoft.com/office/drawing/2014/main" id="{01BC8138-5B1E-11E1-43D6-0BC03231A422}"/>
              </a:ext>
            </a:extLst>
          </p:cNvPr>
          <p:cNvSpPr/>
          <p:nvPr/>
        </p:nvSpPr>
        <p:spPr>
          <a:xfrm>
            <a:off x="6212910" y="2154481"/>
            <a:ext cx="304946" cy="62629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13" name="Down Arrow 12">
            <a:extLst>
              <a:ext uri="{FF2B5EF4-FFF2-40B4-BE49-F238E27FC236}">
                <a16:creationId xmlns:a16="http://schemas.microsoft.com/office/drawing/2014/main" id="{0D759DE2-A416-FD9D-54A3-6C74A265D3BC}"/>
              </a:ext>
            </a:extLst>
          </p:cNvPr>
          <p:cNvSpPr/>
          <p:nvPr/>
        </p:nvSpPr>
        <p:spPr>
          <a:xfrm>
            <a:off x="6111366" y="3315494"/>
            <a:ext cx="304946" cy="62629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15" name="Down Arrow 14">
            <a:extLst>
              <a:ext uri="{FF2B5EF4-FFF2-40B4-BE49-F238E27FC236}">
                <a16:creationId xmlns:a16="http://schemas.microsoft.com/office/drawing/2014/main" id="{355818CA-3902-0F94-DE5C-8D2E1839A896}"/>
              </a:ext>
            </a:extLst>
          </p:cNvPr>
          <p:cNvSpPr/>
          <p:nvPr/>
        </p:nvSpPr>
        <p:spPr>
          <a:xfrm>
            <a:off x="6135520" y="4984554"/>
            <a:ext cx="304946" cy="62629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Tree>
    <p:extLst>
      <p:ext uri="{BB962C8B-B14F-4D97-AF65-F5344CB8AC3E}">
        <p14:creationId xmlns:p14="http://schemas.microsoft.com/office/powerpoint/2010/main" val="1785305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8CEC7-2BC5-4DC8-263D-E99BD90A5D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53B6B-9E1B-D93E-489E-92F932743933}"/>
              </a:ext>
            </a:extLst>
          </p:cNvPr>
          <p:cNvSpPr>
            <a:spLocks noGrp="1"/>
          </p:cNvSpPr>
          <p:nvPr>
            <p:ph type="title"/>
          </p:nvPr>
        </p:nvSpPr>
        <p:spPr>
          <a:xfrm>
            <a:off x="112734" y="174430"/>
            <a:ext cx="4334006" cy="6081712"/>
          </a:xfrm>
        </p:spPr>
        <p:txBody>
          <a:bodyPr/>
          <a:lstStyle/>
          <a:p>
            <a:r>
              <a:rPr lang="es-ES_tradnl" sz="4000" b="1" noProof="0" dirty="0" err="1">
                <a:highlight>
                  <a:srgbClr val="FFFF00"/>
                </a:highlight>
              </a:rPr>
              <a:t>Oracy</a:t>
            </a:r>
            <a:br>
              <a:rPr lang="es-ES_tradnl" sz="1800" b="1" noProof="0" dirty="0"/>
            </a:br>
            <a:br>
              <a:rPr lang="es-ES_tradnl" b="1" noProof="0" dirty="0"/>
            </a:br>
            <a:r>
              <a:rPr lang="es-ES_tradnl" sz="3600" b="1" noProof="0" dirty="0"/>
              <a:t>Receptive (</a:t>
            </a:r>
            <a:r>
              <a:rPr lang="es-ES_tradnl" sz="3600" b="1" noProof="0" dirty="0" err="1">
                <a:solidFill>
                  <a:srgbClr val="FF0000"/>
                </a:solidFill>
              </a:rPr>
              <a:t>listening</a:t>
            </a:r>
            <a:r>
              <a:rPr lang="es-ES_tradnl" sz="3600" b="1" noProof="0" dirty="0"/>
              <a:t>)</a:t>
            </a:r>
            <a:br>
              <a:rPr lang="es-ES_tradnl" sz="3600" b="1" noProof="0" dirty="0"/>
            </a:br>
            <a:br>
              <a:rPr lang="es-ES_tradnl" sz="3600" b="1" noProof="0" dirty="0"/>
            </a:br>
            <a:r>
              <a:rPr lang="es-ES_tradnl" sz="3600" b="1" noProof="0" dirty="0"/>
              <a:t>Productive (</a:t>
            </a:r>
            <a:r>
              <a:rPr lang="es-ES_tradnl" sz="3600" b="1" noProof="0" dirty="0" err="1">
                <a:solidFill>
                  <a:srgbClr val="FF0000"/>
                </a:solidFill>
              </a:rPr>
              <a:t>speaking</a:t>
            </a:r>
            <a:r>
              <a:rPr lang="es-ES_tradnl" sz="3600" b="1" noProof="0" dirty="0"/>
              <a:t>)</a:t>
            </a:r>
            <a:br>
              <a:rPr lang="es-ES_tradnl" sz="3600" b="1" noProof="0" dirty="0"/>
            </a:br>
            <a:br>
              <a:rPr lang="es-ES_tradnl" sz="3600" b="1" noProof="0" dirty="0"/>
            </a:br>
            <a:br>
              <a:rPr lang="es-ES_tradnl" sz="3600" b="1" noProof="0" dirty="0"/>
            </a:br>
            <a:r>
              <a:rPr lang="es-ES_tradnl" sz="3600" b="1" noProof="0" dirty="0"/>
              <a:t>Receptive (</a:t>
            </a:r>
            <a:r>
              <a:rPr lang="es-ES_tradnl" sz="3600" b="1" noProof="0" dirty="0" err="1">
                <a:solidFill>
                  <a:srgbClr val="FF0000"/>
                </a:solidFill>
              </a:rPr>
              <a:t>reading</a:t>
            </a:r>
            <a:r>
              <a:rPr lang="es-ES_tradnl" sz="3600" b="1" noProof="0" dirty="0"/>
              <a:t>)</a:t>
            </a:r>
            <a:br>
              <a:rPr lang="es-ES_tradnl" sz="3600" b="1" noProof="0" dirty="0"/>
            </a:br>
            <a:br>
              <a:rPr lang="es-ES_tradnl" sz="3600" b="1" noProof="0" dirty="0"/>
            </a:br>
            <a:r>
              <a:rPr lang="es-ES_tradnl" sz="3600" b="1" noProof="0" dirty="0"/>
              <a:t>Productive (</a:t>
            </a:r>
            <a:r>
              <a:rPr lang="es-ES_tradnl" sz="3600" b="1" noProof="0" dirty="0" err="1">
                <a:solidFill>
                  <a:srgbClr val="FF0000"/>
                </a:solidFill>
              </a:rPr>
              <a:t>writing</a:t>
            </a:r>
            <a:r>
              <a:rPr lang="es-ES_tradnl" sz="3600" b="1" noProof="0" dirty="0"/>
              <a:t>)</a:t>
            </a:r>
          </a:p>
        </p:txBody>
      </p:sp>
      <p:sp>
        <p:nvSpPr>
          <p:cNvPr id="4" name="Footer Placeholder 3">
            <a:extLst>
              <a:ext uri="{FF2B5EF4-FFF2-40B4-BE49-F238E27FC236}">
                <a16:creationId xmlns:a16="http://schemas.microsoft.com/office/drawing/2014/main" id="{17F39656-8797-AC99-7E7F-DA64F5417E2E}"/>
              </a:ext>
            </a:extLst>
          </p:cNvPr>
          <p:cNvSpPr>
            <a:spLocks noGrp="1"/>
          </p:cNvSpPr>
          <p:nvPr>
            <p:ph type="ftr" sz="quarter" idx="11"/>
          </p:nvPr>
        </p:nvSpPr>
        <p:spPr/>
        <p:txBody>
          <a:bodyPr/>
          <a:lstStyle/>
          <a:p>
            <a:pPr>
              <a:defRPr/>
            </a:pPr>
            <a:endParaRPr lang="es-ES_tradnl" noProof="0" dirty="0"/>
          </a:p>
        </p:txBody>
      </p:sp>
      <p:sp>
        <p:nvSpPr>
          <p:cNvPr id="8" name="Down Arrow 7">
            <a:extLst>
              <a:ext uri="{FF2B5EF4-FFF2-40B4-BE49-F238E27FC236}">
                <a16:creationId xmlns:a16="http://schemas.microsoft.com/office/drawing/2014/main" id="{39772201-E925-91E1-DBD6-616BC85E6369}"/>
              </a:ext>
            </a:extLst>
          </p:cNvPr>
          <p:cNvSpPr/>
          <p:nvPr/>
        </p:nvSpPr>
        <p:spPr>
          <a:xfrm>
            <a:off x="2127191" y="2154481"/>
            <a:ext cx="394862" cy="7139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9" name="Down Arrow 8">
            <a:extLst>
              <a:ext uri="{FF2B5EF4-FFF2-40B4-BE49-F238E27FC236}">
                <a16:creationId xmlns:a16="http://schemas.microsoft.com/office/drawing/2014/main" id="{AAACAB16-F349-511B-73FF-87B81C8D03A4}"/>
              </a:ext>
            </a:extLst>
          </p:cNvPr>
          <p:cNvSpPr/>
          <p:nvPr/>
        </p:nvSpPr>
        <p:spPr>
          <a:xfrm>
            <a:off x="2082306" y="3429000"/>
            <a:ext cx="484632" cy="713980"/>
          </a:xfrm>
          <a:prstGeom prst="downArrow">
            <a:avLst>
              <a:gd name="adj1" fmla="val 50000"/>
              <a:gd name="adj2" fmla="val 4224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10" name="Down Arrow 9">
            <a:extLst>
              <a:ext uri="{FF2B5EF4-FFF2-40B4-BE49-F238E27FC236}">
                <a16:creationId xmlns:a16="http://schemas.microsoft.com/office/drawing/2014/main" id="{A83C42FB-9B73-86DD-160B-D81F50B2DE0D}"/>
              </a:ext>
            </a:extLst>
          </p:cNvPr>
          <p:cNvSpPr/>
          <p:nvPr/>
        </p:nvSpPr>
        <p:spPr>
          <a:xfrm>
            <a:off x="2106460" y="4961182"/>
            <a:ext cx="484632" cy="55027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11" name="TextBox 10">
            <a:extLst>
              <a:ext uri="{FF2B5EF4-FFF2-40B4-BE49-F238E27FC236}">
                <a16:creationId xmlns:a16="http://schemas.microsoft.com/office/drawing/2014/main" id="{1D52FC61-D1B4-B220-3255-D9799BC06BF1}"/>
              </a:ext>
            </a:extLst>
          </p:cNvPr>
          <p:cNvSpPr txBox="1"/>
          <p:nvPr/>
        </p:nvSpPr>
        <p:spPr>
          <a:xfrm>
            <a:off x="4108537" y="175365"/>
            <a:ext cx="5235879" cy="6863417"/>
          </a:xfrm>
          <a:prstGeom prst="rect">
            <a:avLst/>
          </a:prstGeom>
          <a:noFill/>
        </p:spPr>
        <p:txBody>
          <a:bodyPr wrap="square" rtlCol="0">
            <a:spAutoFit/>
          </a:bodyPr>
          <a:lstStyle/>
          <a:p>
            <a:r>
              <a:rPr lang="es-ES_tradnl" sz="4000" b="1" noProof="0" dirty="0" err="1">
                <a:highlight>
                  <a:srgbClr val="FFFF00"/>
                </a:highlight>
              </a:rPr>
              <a:t>Background</a:t>
            </a:r>
            <a:r>
              <a:rPr lang="es-ES_tradnl" sz="4000" b="1" noProof="0" dirty="0">
                <a:highlight>
                  <a:srgbClr val="FFFF00"/>
                </a:highlight>
              </a:rPr>
              <a:t> </a:t>
            </a:r>
            <a:r>
              <a:rPr lang="es-ES_tradnl" sz="4000" b="1" noProof="0" dirty="0" err="1">
                <a:highlight>
                  <a:srgbClr val="FFFF00"/>
                </a:highlight>
              </a:rPr>
              <a:t>Knowledge</a:t>
            </a:r>
            <a:endParaRPr lang="es-ES_tradnl" sz="4000" b="1" noProof="0" dirty="0">
              <a:highlight>
                <a:srgbClr val="FFFF00"/>
              </a:highlight>
            </a:endParaRPr>
          </a:p>
          <a:p>
            <a:endParaRPr lang="es-ES_tradnl" sz="4000" b="1" noProof="0" dirty="0">
              <a:highlight>
                <a:srgbClr val="FFFF00"/>
              </a:highlight>
            </a:endParaRPr>
          </a:p>
          <a:p>
            <a:r>
              <a:rPr lang="es-ES_tradnl" sz="4000" b="1" noProof="0" dirty="0"/>
              <a:t>   </a:t>
            </a:r>
            <a:r>
              <a:rPr lang="es-ES_tradnl" sz="3600" b="1" noProof="0" dirty="0">
                <a:solidFill>
                  <a:srgbClr val="1225AC"/>
                </a:solidFill>
              </a:rPr>
              <a:t>Concrete</a:t>
            </a:r>
            <a:r>
              <a:rPr lang="es-ES_tradnl" sz="3600" b="1" noProof="0" dirty="0"/>
              <a:t>: </a:t>
            </a:r>
            <a:r>
              <a:rPr lang="es-ES_tradnl" sz="3600" b="1" noProof="0" dirty="0" err="1"/>
              <a:t>understanding</a:t>
            </a:r>
            <a:endParaRPr lang="es-ES_tradnl" sz="3600" b="1" noProof="0" dirty="0"/>
          </a:p>
          <a:p>
            <a:endParaRPr lang="es-ES_tradnl" sz="3600" b="1" noProof="0" dirty="0"/>
          </a:p>
          <a:p>
            <a:r>
              <a:rPr lang="es-ES_tradnl" sz="3600" b="1" noProof="0" dirty="0"/>
              <a:t>   </a:t>
            </a:r>
            <a:r>
              <a:rPr lang="es-ES_tradnl" sz="3600" b="1" noProof="0" dirty="0" err="1"/>
              <a:t>Apply</a:t>
            </a:r>
            <a:r>
              <a:rPr lang="es-ES_tradnl" sz="3600" b="1" noProof="0" dirty="0"/>
              <a:t> and </a:t>
            </a:r>
            <a:r>
              <a:rPr lang="es-ES_tradnl" sz="3600" b="1" noProof="0" dirty="0" err="1"/>
              <a:t>practice</a:t>
            </a:r>
            <a:endParaRPr lang="es-ES_tradnl" sz="3600" b="1" noProof="0" dirty="0"/>
          </a:p>
          <a:p>
            <a:endParaRPr lang="es-ES_tradnl" sz="3600" b="1" noProof="0" dirty="0"/>
          </a:p>
          <a:p>
            <a:r>
              <a:rPr lang="es-ES_tradnl" sz="3600" b="1" noProof="0" dirty="0"/>
              <a:t>  </a:t>
            </a:r>
            <a:r>
              <a:rPr lang="es-ES_tradnl" sz="3600" b="1" noProof="0" dirty="0" err="1"/>
              <a:t>Level</a:t>
            </a:r>
            <a:r>
              <a:rPr lang="es-ES_tradnl" sz="3600" b="1" noProof="0" dirty="0"/>
              <a:t> </a:t>
            </a:r>
            <a:r>
              <a:rPr lang="es-ES_tradnl" sz="3600" b="1" noProof="0" dirty="0" err="1"/>
              <a:t>of</a:t>
            </a:r>
            <a:r>
              <a:rPr lang="es-ES_tradnl" sz="3600" b="1" noProof="0" dirty="0"/>
              <a:t> rigor </a:t>
            </a:r>
            <a:r>
              <a:rPr lang="es-ES_tradnl" sz="3600" b="1" noProof="0" dirty="0" err="1"/>
              <a:t>increases</a:t>
            </a:r>
            <a:r>
              <a:rPr lang="es-ES_tradnl" sz="3600" b="1" noProof="0" dirty="0"/>
              <a:t>:</a:t>
            </a:r>
          </a:p>
          <a:p>
            <a:r>
              <a:rPr lang="es-ES_tradnl" sz="3600" b="1" noProof="0" dirty="0">
                <a:solidFill>
                  <a:srgbClr val="1225AC"/>
                </a:solidFill>
              </a:rPr>
              <a:t>  More </a:t>
            </a:r>
            <a:r>
              <a:rPr lang="es-ES_tradnl" sz="3600" b="1" noProof="0" dirty="0" err="1">
                <a:solidFill>
                  <a:srgbClr val="1225AC"/>
                </a:solidFill>
              </a:rPr>
              <a:t>abstract</a:t>
            </a:r>
            <a:endParaRPr lang="es-ES_tradnl" sz="3600" b="1" noProof="0" dirty="0">
              <a:solidFill>
                <a:srgbClr val="1225AC"/>
              </a:solidFill>
            </a:endParaRPr>
          </a:p>
          <a:p>
            <a:endParaRPr lang="es-ES_tradnl" sz="3600" b="1" noProof="0" dirty="0">
              <a:solidFill>
                <a:srgbClr val="FF0000"/>
              </a:solidFill>
            </a:endParaRPr>
          </a:p>
          <a:p>
            <a:r>
              <a:rPr lang="es-ES_tradnl" sz="3600" b="1" noProof="0" dirty="0">
                <a:solidFill>
                  <a:srgbClr val="FF0000"/>
                </a:solidFill>
              </a:rPr>
              <a:t>  </a:t>
            </a:r>
            <a:r>
              <a:rPr lang="es-ES_tradnl" sz="3400" b="1" noProof="0" dirty="0" err="1">
                <a:solidFill>
                  <a:srgbClr val="FF0000"/>
                </a:solidFill>
              </a:rPr>
              <a:t>Understanding</a:t>
            </a:r>
            <a:r>
              <a:rPr lang="es-ES_tradnl" sz="3400" b="1" noProof="0" dirty="0">
                <a:solidFill>
                  <a:srgbClr val="FF0000"/>
                </a:solidFill>
              </a:rPr>
              <a:t>, </a:t>
            </a:r>
            <a:r>
              <a:rPr lang="es-ES_tradnl" sz="3400" b="1" noProof="0" dirty="0" err="1">
                <a:solidFill>
                  <a:srgbClr val="FF0000"/>
                </a:solidFill>
              </a:rPr>
              <a:t>appplying</a:t>
            </a:r>
            <a:r>
              <a:rPr lang="es-ES_tradnl" sz="3400" b="1" noProof="0" dirty="0">
                <a:solidFill>
                  <a:srgbClr val="FF0000"/>
                </a:solidFill>
              </a:rPr>
              <a:t> and </a:t>
            </a:r>
            <a:r>
              <a:rPr lang="es-ES_tradnl" sz="3400" b="1" noProof="0" dirty="0" err="1">
                <a:solidFill>
                  <a:srgbClr val="FF0000"/>
                </a:solidFill>
              </a:rPr>
              <a:t>demonstrating</a:t>
            </a:r>
            <a:r>
              <a:rPr lang="es-ES_tradnl" sz="3400" b="1" noProof="0" dirty="0">
                <a:solidFill>
                  <a:srgbClr val="FF0000"/>
                </a:solidFill>
              </a:rPr>
              <a:t> </a:t>
            </a:r>
            <a:r>
              <a:rPr lang="es-ES_tradnl" sz="3400" b="1" noProof="0" dirty="0" err="1">
                <a:solidFill>
                  <a:srgbClr val="FF0000"/>
                </a:solidFill>
              </a:rPr>
              <a:t>knowledge</a:t>
            </a:r>
            <a:endParaRPr lang="es-ES_tradnl" sz="3300" b="1" noProof="0" dirty="0">
              <a:solidFill>
                <a:srgbClr val="FF0000"/>
              </a:solidFill>
            </a:endParaRPr>
          </a:p>
        </p:txBody>
      </p:sp>
      <p:sp>
        <p:nvSpPr>
          <p:cNvPr id="12" name="Down Arrow 11">
            <a:extLst>
              <a:ext uri="{FF2B5EF4-FFF2-40B4-BE49-F238E27FC236}">
                <a16:creationId xmlns:a16="http://schemas.microsoft.com/office/drawing/2014/main" id="{B2E9C775-3275-6867-5B8C-886AE9AB0DA2}"/>
              </a:ext>
            </a:extLst>
          </p:cNvPr>
          <p:cNvSpPr/>
          <p:nvPr/>
        </p:nvSpPr>
        <p:spPr>
          <a:xfrm>
            <a:off x="6212910" y="2154481"/>
            <a:ext cx="304946" cy="62629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13" name="Down Arrow 12">
            <a:extLst>
              <a:ext uri="{FF2B5EF4-FFF2-40B4-BE49-F238E27FC236}">
                <a16:creationId xmlns:a16="http://schemas.microsoft.com/office/drawing/2014/main" id="{492FF5D7-03EE-BF13-436F-D288EDB3EB2D}"/>
              </a:ext>
            </a:extLst>
          </p:cNvPr>
          <p:cNvSpPr/>
          <p:nvPr/>
        </p:nvSpPr>
        <p:spPr>
          <a:xfrm>
            <a:off x="6111366" y="3315494"/>
            <a:ext cx="304946" cy="62629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15" name="Down Arrow 14">
            <a:extLst>
              <a:ext uri="{FF2B5EF4-FFF2-40B4-BE49-F238E27FC236}">
                <a16:creationId xmlns:a16="http://schemas.microsoft.com/office/drawing/2014/main" id="{126071BF-016B-1900-8E07-F80568583A61}"/>
              </a:ext>
            </a:extLst>
          </p:cNvPr>
          <p:cNvSpPr/>
          <p:nvPr/>
        </p:nvSpPr>
        <p:spPr>
          <a:xfrm>
            <a:off x="6135520" y="4984554"/>
            <a:ext cx="304946" cy="62629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noProof="0" dirty="0"/>
          </a:p>
        </p:txBody>
      </p:sp>
      <p:sp>
        <p:nvSpPr>
          <p:cNvPr id="3" name="TextBox 2">
            <a:extLst>
              <a:ext uri="{FF2B5EF4-FFF2-40B4-BE49-F238E27FC236}">
                <a16:creationId xmlns:a16="http://schemas.microsoft.com/office/drawing/2014/main" id="{7C78BE12-BE03-A526-5247-6938FE555E2D}"/>
              </a:ext>
            </a:extLst>
          </p:cNvPr>
          <p:cNvSpPr txBox="1"/>
          <p:nvPr/>
        </p:nvSpPr>
        <p:spPr>
          <a:xfrm>
            <a:off x="2522053" y="1227551"/>
            <a:ext cx="3995803" cy="4154984"/>
          </a:xfrm>
          <a:prstGeom prst="rect">
            <a:avLst/>
          </a:prstGeom>
          <a:solidFill>
            <a:srgbClr val="00E3DF"/>
          </a:solidFill>
        </p:spPr>
        <p:txBody>
          <a:bodyPr wrap="square" rtlCol="0">
            <a:spAutoFit/>
          </a:bodyPr>
          <a:lstStyle/>
          <a:p>
            <a:pPr algn="ctr"/>
            <a:r>
              <a:rPr lang="en-US" sz="4400" b="1" noProof="0" dirty="0"/>
              <a:t>As the unit </a:t>
            </a:r>
            <a:r>
              <a:rPr lang="en-US" sz="4400" b="1" noProof="0"/>
              <a:t>progresses, the </a:t>
            </a:r>
            <a:r>
              <a:rPr lang="en-US" sz="4400" b="1" noProof="0" dirty="0"/>
              <a:t>language and concepts become more complex.  </a:t>
            </a:r>
          </a:p>
        </p:txBody>
      </p:sp>
    </p:spTree>
    <p:extLst>
      <p:ext uri="{BB962C8B-B14F-4D97-AF65-F5344CB8AC3E}">
        <p14:creationId xmlns:p14="http://schemas.microsoft.com/office/powerpoint/2010/main" val="2672940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B3557D4-3589-05EE-00E9-4251DF5491B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91168" y="1688261"/>
            <a:ext cx="5947601" cy="3965067"/>
          </a:xfrm>
          <a:prstGeom prst="rect">
            <a:avLst/>
          </a:prstGeom>
        </p:spPr>
      </p:pic>
      <p:pic>
        <p:nvPicPr>
          <p:cNvPr id="9" name="Picture 8">
            <a:extLst>
              <a:ext uri="{FF2B5EF4-FFF2-40B4-BE49-F238E27FC236}">
                <a16:creationId xmlns:a16="http://schemas.microsoft.com/office/drawing/2014/main" id="{A1FC9DA3-9846-B561-24C7-125E1FC30EB0}"/>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581859" y="578930"/>
            <a:ext cx="4642118" cy="5512515"/>
          </a:xfrm>
          <a:prstGeom prst="rect">
            <a:avLst/>
          </a:prstGeom>
        </p:spPr>
      </p:pic>
      <p:pic>
        <p:nvPicPr>
          <p:cNvPr id="5" name="Picture 4">
            <a:extLst>
              <a:ext uri="{FF2B5EF4-FFF2-40B4-BE49-F238E27FC236}">
                <a16:creationId xmlns:a16="http://schemas.microsoft.com/office/drawing/2014/main" id="{AD00E47B-3BBE-A2FD-7220-664BC56E1536}"/>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980941" y="1269821"/>
            <a:ext cx="7604980" cy="3968929"/>
          </a:xfrm>
          <a:prstGeom prst="rect">
            <a:avLst/>
          </a:prstGeom>
        </p:spPr>
      </p:pic>
      <p:pic>
        <p:nvPicPr>
          <p:cNvPr id="7" name="Picture 6">
            <a:extLst>
              <a:ext uri="{FF2B5EF4-FFF2-40B4-BE49-F238E27FC236}">
                <a16:creationId xmlns:a16="http://schemas.microsoft.com/office/drawing/2014/main" id="{76ECE3A2-80ED-7237-2407-7C23A3E88079}"/>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2408352" y="1619250"/>
            <a:ext cx="4750158" cy="3166772"/>
          </a:xfrm>
          <a:prstGeom prst="rect">
            <a:avLst/>
          </a:prstGeom>
        </p:spPr>
      </p:pic>
      <p:pic>
        <p:nvPicPr>
          <p:cNvPr id="3" name="Picture 2">
            <a:extLst>
              <a:ext uri="{FF2B5EF4-FFF2-40B4-BE49-F238E27FC236}">
                <a16:creationId xmlns:a16="http://schemas.microsoft.com/office/drawing/2014/main" id="{06FDFE7E-BBA1-8284-B42D-C995DFE7F2B7}"/>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1536364" y="1444535"/>
            <a:ext cx="6096000" cy="3619500"/>
          </a:xfrm>
          <a:prstGeom prst="rect">
            <a:avLst/>
          </a:prstGeom>
        </p:spPr>
      </p:pic>
      <p:pic>
        <p:nvPicPr>
          <p:cNvPr id="6" name="Picture 5">
            <a:extLst>
              <a:ext uri="{FF2B5EF4-FFF2-40B4-BE49-F238E27FC236}">
                <a16:creationId xmlns:a16="http://schemas.microsoft.com/office/drawing/2014/main" id="{0E48D7C8-5C0C-836E-EF46-A1481BB09F34}"/>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2500401" y="572201"/>
            <a:ext cx="3833165" cy="3833165"/>
          </a:xfrm>
          <a:prstGeom prst="rect">
            <a:avLst/>
          </a:prstGeom>
        </p:spPr>
      </p:pic>
      <p:pic>
        <p:nvPicPr>
          <p:cNvPr id="8" name="Picture 7">
            <a:extLst>
              <a:ext uri="{FF2B5EF4-FFF2-40B4-BE49-F238E27FC236}">
                <a16:creationId xmlns:a16="http://schemas.microsoft.com/office/drawing/2014/main" id="{A35BF772-DDDD-1C0B-7A73-0E91924A1DDC}"/>
              </a:ext>
            </a:extLst>
          </p:cNvPr>
          <p:cNvPicPr>
            <a:picLocks noChangeAspect="1"/>
          </p:cNvPicPr>
          <p:nvPr/>
        </p:nvPicPr>
        <p:blipFill>
          <a:blip r:embed="rId15">
            <a:extLst>
              <a:ext uri="{837473B0-CC2E-450A-ABE3-18F120FF3D39}">
                <a1611:picAttrSrcUrl xmlns:a1611="http://schemas.microsoft.com/office/drawing/2016/11/main" r:id="rId16"/>
              </a:ext>
            </a:extLst>
          </a:blip>
          <a:stretch>
            <a:fillRect/>
          </a:stretch>
        </p:blipFill>
        <p:spPr>
          <a:xfrm>
            <a:off x="3449005" y="1250144"/>
            <a:ext cx="2445388" cy="3260518"/>
          </a:xfrm>
          <a:prstGeom prst="rect">
            <a:avLst/>
          </a:prstGeom>
        </p:spPr>
      </p:pic>
      <p:pic>
        <p:nvPicPr>
          <p:cNvPr id="4" name="Picture 3">
            <a:extLst>
              <a:ext uri="{FF2B5EF4-FFF2-40B4-BE49-F238E27FC236}">
                <a16:creationId xmlns:a16="http://schemas.microsoft.com/office/drawing/2014/main" id="{0F598A5F-D500-FE5F-2B45-A451FCF9E605}"/>
              </a:ext>
            </a:extLst>
          </p:cNvPr>
          <p:cNvPicPr>
            <a:picLocks noChangeAspect="1"/>
          </p:cNvPicPr>
          <p:nvPr/>
        </p:nvPicPr>
        <p:blipFill>
          <a:blip r:embed="rId17">
            <a:extLst>
              <a:ext uri="{837473B0-CC2E-450A-ABE3-18F120FF3D39}">
                <a1611:picAttrSrcUrl xmlns:a1611="http://schemas.microsoft.com/office/drawing/2016/11/main" r:id="rId18"/>
              </a:ext>
            </a:extLst>
          </a:blip>
          <a:stretch>
            <a:fillRect/>
          </a:stretch>
        </p:blipFill>
        <p:spPr>
          <a:xfrm>
            <a:off x="2201947" y="1509049"/>
            <a:ext cx="4881091" cy="2742708"/>
          </a:xfrm>
          <a:prstGeom prst="rect">
            <a:avLst/>
          </a:prstGeom>
        </p:spPr>
      </p:pic>
      <p:sp>
        <p:nvSpPr>
          <p:cNvPr id="2" name="Footer Placeholder 1">
            <a:extLst>
              <a:ext uri="{FF2B5EF4-FFF2-40B4-BE49-F238E27FC236}">
                <a16:creationId xmlns:a16="http://schemas.microsoft.com/office/drawing/2014/main" id="{10B32986-FF2A-30AE-7A25-28807B499179}"/>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50409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197D25B-6EFF-7498-FA5D-5BEB3F6B3654}"/>
              </a:ext>
            </a:extLst>
          </p:cNvPr>
          <p:cNvSpPr>
            <a:spLocks noGrp="1"/>
          </p:cNvSpPr>
          <p:nvPr>
            <p:ph type="ftr" sz="quarter" idx="11"/>
          </p:nvPr>
        </p:nvSpPr>
        <p:spPr/>
        <p:txBody>
          <a:bodyPr/>
          <a:lstStyle/>
          <a:p>
            <a:endParaRPr lang="en-US"/>
          </a:p>
        </p:txBody>
      </p:sp>
      <p:sp>
        <p:nvSpPr>
          <p:cNvPr id="3" name="TextBox 2">
            <a:extLst>
              <a:ext uri="{FF2B5EF4-FFF2-40B4-BE49-F238E27FC236}">
                <a16:creationId xmlns:a16="http://schemas.microsoft.com/office/drawing/2014/main" id="{C0CC2B72-94A9-A148-6DB4-49F897178FD3}"/>
              </a:ext>
            </a:extLst>
          </p:cNvPr>
          <p:cNvSpPr txBox="1"/>
          <p:nvPr/>
        </p:nvSpPr>
        <p:spPr>
          <a:xfrm>
            <a:off x="1470855" y="639294"/>
            <a:ext cx="6381374" cy="769441"/>
          </a:xfrm>
          <a:prstGeom prst="rect">
            <a:avLst/>
          </a:prstGeom>
          <a:noFill/>
        </p:spPr>
        <p:txBody>
          <a:bodyPr wrap="square" rtlCol="0">
            <a:spAutoFit/>
          </a:bodyPr>
          <a:lstStyle/>
          <a:p>
            <a:r>
              <a:rPr lang="en-US" sz="4400" dirty="0">
                <a:solidFill>
                  <a:srgbClr val="0432FF"/>
                </a:solidFill>
                <a:latin typeface="Chalkboard" panose="03050602040202020205" pitchFamily="66" charset="77"/>
              </a:rPr>
              <a:t>short a, 					long a</a:t>
            </a:r>
          </a:p>
        </p:txBody>
      </p:sp>
      <p:sp>
        <p:nvSpPr>
          <p:cNvPr id="4" name="TextBox 3">
            <a:extLst>
              <a:ext uri="{FF2B5EF4-FFF2-40B4-BE49-F238E27FC236}">
                <a16:creationId xmlns:a16="http://schemas.microsoft.com/office/drawing/2014/main" id="{7D76B8BA-AD00-046B-29F2-44594193249C}"/>
              </a:ext>
            </a:extLst>
          </p:cNvPr>
          <p:cNvSpPr txBox="1"/>
          <p:nvPr/>
        </p:nvSpPr>
        <p:spPr>
          <a:xfrm>
            <a:off x="2109335" y="1457782"/>
            <a:ext cx="1159098" cy="1107996"/>
          </a:xfrm>
          <a:prstGeom prst="rect">
            <a:avLst/>
          </a:prstGeom>
          <a:noFill/>
        </p:spPr>
        <p:txBody>
          <a:bodyPr wrap="square" rtlCol="0">
            <a:spAutoFit/>
          </a:bodyPr>
          <a:lstStyle/>
          <a:p>
            <a:r>
              <a:rPr lang="en-US" sz="6600" dirty="0">
                <a:solidFill>
                  <a:srgbClr val="0432FF"/>
                </a:solidFill>
                <a:latin typeface="Chalkboard" panose="03050602040202020205" pitchFamily="66" charset="77"/>
              </a:rPr>
              <a:t>a</a:t>
            </a:r>
          </a:p>
        </p:txBody>
      </p:sp>
      <p:sp>
        <p:nvSpPr>
          <p:cNvPr id="5" name="TextBox 4">
            <a:extLst>
              <a:ext uri="{FF2B5EF4-FFF2-40B4-BE49-F238E27FC236}">
                <a16:creationId xmlns:a16="http://schemas.microsoft.com/office/drawing/2014/main" id="{758D0FE3-DB06-9462-FBBA-77565E92B60F}"/>
              </a:ext>
            </a:extLst>
          </p:cNvPr>
          <p:cNvSpPr txBox="1"/>
          <p:nvPr/>
        </p:nvSpPr>
        <p:spPr>
          <a:xfrm>
            <a:off x="5969766" y="1487428"/>
            <a:ext cx="1159098" cy="1107996"/>
          </a:xfrm>
          <a:prstGeom prst="rect">
            <a:avLst/>
          </a:prstGeom>
          <a:noFill/>
        </p:spPr>
        <p:txBody>
          <a:bodyPr wrap="square" rtlCol="0">
            <a:spAutoFit/>
          </a:bodyPr>
          <a:lstStyle/>
          <a:p>
            <a:r>
              <a:rPr lang="en-US" sz="6600" dirty="0">
                <a:solidFill>
                  <a:srgbClr val="0432FF"/>
                </a:solidFill>
                <a:latin typeface="Chalkboard" panose="03050602040202020205" pitchFamily="66" charset="77"/>
              </a:rPr>
              <a:t>a</a:t>
            </a:r>
          </a:p>
        </p:txBody>
      </p:sp>
      <p:cxnSp>
        <p:nvCxnSpPr>
          <p:cNvPr id="7" name="Straight Connector 6">
            <a:extLst>
              <a:ext uri="{FF2B5EF4-FFF2-40B4-BE49-F238E27FC236}">
                <a16:creationId xmlns:a16="http://schemas.microsoft.com/office/drawing/2014/main" id="{4C6348A7-E98F-A706-61A0-ADD96155F25F}"/>
              </a:ext>
            </a:extLst>
          </p:cNvPr>
          <p:cNvCxnSpPr>
            <a:cxnSpLocks/>
          </p:cNvCxnSpPr>
          <p:nvPr/>
        </p:nvCxnSpPr>
        <p:spPr>
          <a:xfrm>
            <a:off x="4572000" y="1519707"/>
            <a:ext cx="0" cy="4836643"/>
          </a:xfrm>
          <a:prstGeom prst="line">
            <a:avLst/>
          </a:prstGeom>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C9D6E43F-9434-B830-B11A-3761F7123EA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6741" y="5544140"/>
            <a:ext cx="1227160" cy="1227160"/>
          </a:xfrm>
          <a:prstGeom prst="rect">
            <a:avLst/>
          </a:prstGeom>
        </p:spPr>
      </p:pic>
      <p:pic>
        <p:nvPicPr>
          <p:cNvPr id="14" name="Picture 13">
            <a:extLst>
              <a:ext uri="{FF2B5EF4-FFF2-40B4-BE49-F238E27FC236}">
                <a16:creationId xmlns:a16="http://schemas.microsoft.com/office/drawing/2014/main" id="{BD4BBEDD-34CE-41B4-4F86-B471074BFB8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272863" y="5795871"/>
            <a:ext cx="1672944" cy="939400"/>
          </a:xfrm>
          <a:prstGeom prst="rect">
            <a:avLst/>
          </a:prstGeom>
        </p:spPr>
      </p:pic>
      <p:pic>
        <p:nvPicPr>
          <p:cNvPr id="15" name="Picture 14">
            <a:extLst>
              <a:ext uri="{FF2B5EF4-FFF2-40B4-BE49-F238E27FC236}">
                <a16:creationId xmlns:a16="http://schemas.microsoft.com/office/drawing/2014/main" id="{0F329550-0BB5-DCC4-A7A9-E3957510C891}"/>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3065970" y="5425673"/>
            <a:ext cx="1006777" cy="1342370"/>
          </a:xfrm>
          <a:prstGeom prst="rect">
            <a:avLst/>
          </a:prstGeom>
        </p:spPr>
      </p:pic>
      <p:pic>
        <p:nvPicPr>
          <p:cNvPr id="16" name="Picture 15">
            <a:extLst>
              <a:ext uri="{FF2B5EF4-FFF2-40B4-BE49-F238E27FC236}">
                <a16:creationId xmlns:a16="http://schemas.microsoft.com/office/drawing/2014/main" id="{89470072-136D-4BB5-F6CE-76B900AE8625}"/>
              </a:ext>
            </a:extLst>
          </p:cNvPr>
          <p:cNvPicPr>
            <a:picLocks noChangeAspect="1"/>
          </p:cNvPicPr>
          <p:nvPr/>
        </p:nvPicPr>
        <p:blipFill>
          <a:blip r:embed="rId9"/>
          <a:stretch>
            <a:fillRect/>
          </a:stretch>
        </p:blipFill>
        <p:spPr>
          <a:xfrm>
            <a:off x="3953310" y="5425673"/>
            <a:ext cx="1425956" cy="1364444"/>
          </a:xfrm>
          <a:prstGeom prst="rect">
            <a:avLst/>
          </a:prstGeom>
        </p:spPr>
      </p:pic>
      <p:pic>
        <p:nvPicPr>
          <p:cNvPr id="17" name="Picture 16">
            <a:extLst>
              <a:ext uri="{FF2B5EF4-FFF2-40B4-BE49-F238E27FC236}">
                <a16:creationId xmlns:a16="http://schemas.microsoft.com/office/drawing/2014/main" id="{6F7920A4-09C6-AB76-C417-79FE44B02367}"/>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5445783" y="5718480"/>
            <a:ext cx="1525186" cy="1016791"/>
          </a:xfrm>
          <a:prstGeom prst="rect">
            <a:avLst/>
          </a:prstGeom>
        </p:spPr>
      </p:pic>
      <p:pic>
        <p:nvPicPr>
          <p:cNvPr id="6" name="Picture 5">
            <a:extLst>
              <a:ext uri="{FF2B5EF4-FFF2-40B4-BE49-F238E27FC236}">
                <a16:creationId xmlns:a16="http://schemas.microsoft.com/office/drawing/2014/main" id="{6356929E-AE6C-CE8C-4527-B16C492F5320}"/>
              </a:ext>
            </a:extLst>
          </p:cNvPr>
          <p:cNvPicPr>
            <a:picLocks noChangeAspect="1"/>
          </p:cNvPicPr>
          <p:nvPr/>
        </p:nvPicPr>
        <p:blipFill>
          <a:blip r:embed="rId12">
            <a:extLst>
              <a:ext uri="{837473B0-CC2E-450A-ABE3-18F120FF3D39}">
                <a1611:picAttrSrcUrl xmlns:a1611="http://schemas.microsoft.com/office/drawing/2016/11/main" r:id="rId13"/>
              </a:ext>
            </a:extLst>
          </a:blip>
          <a:stretch>
            <a:fillRect/>
          </a:stretch>
        </p:blipFill>
        <p:spPr>
          <a:xfrm>
            <a:off x="6970969" y="5678226"/>
            <a:ext cx="2114090" cy="1057045"/>
          </a:xfrm>
          <a:prstGeom prst="rect">
            <a:avLst/>
          </a:prstGeom>
        </p:spPr>
      </p:pic>
      <p:sp>
        <p:nvSpPr>
          <p:cNvPr id="8" name="Donut 7">
            <a:extLst>
              <a:ext uri="{FF2B5EF4-FFF2-40B4-BE49-F238E27FC236}">
                <a16:creationId xmlns:a16="http://schemas.microsoft.com/office/drawing/2014/main" id="{530257EE-8D8B-5E39-AAE7-10F87B206B62}"/>
              </a:ext>
            </a:extLst>
          </p:cNvPr>
          <p:cNvSpPr/>
          <p:nvPr/>
        </p:nvSpPr>
        <p:spPr>
          <a:xfrm>
            <a:off x="7037486" y="5634733"/>
            <a:ext cx="1227705" cy="1107997"/>
          </a:xfrm>
          <a:prstGeom prst="donut">
            <a:avLst>
              <a:gd name="adj" fmla="val 4366"/>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Left Arrow 8">
            <a:extLst>
              <a:ext uri="{FF2B5EF4-FFF2-40B4-BE49-F238E27FC236}">
                <a16:creationId xmlns:a16="http://schemas.microsoft.com/office/drawing/2014/main" id="{4A500511-1B87-7E0A-B4AF-2FE64A923E2A}"/>
              </a:ext>
            </a:extLst>
          </p:cNvPr>
          <p:cNvSpPr/>
          <p:nvPr/>
        </p:nvSpPr>
        <p:spPr>
          <a:xfrm>
            <a:off x="8132157" y="5974519"/>
            <a:ext cx="794129" cy="381832"/>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775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3000" fill="hold"/>
                                        <p:tgtEl>
                                          <p:spTgt spid="5"/>
                                        </p:tgtEl>
                                        <p:attrNameLst>
                                          <p:attrName>ppt_x</p:attrName>
                                        </p:attrNameLst>
                                      </p:cBhvr>
                                      <p:tavLst>
                                        <p:tav tm="0">
                                          <p:val>
                                            <p:strVal val="#ppt_x"/>
                                          </p:val>
                                        </p:tav>
                                        <p:tav tm="100000">
                                          <p:val>
                                            <p:strVal val="#ppt_x"/>
                                          </p:val>
                                        </p:tav>
                                      </p:tavLst>
                                    </p:anim>
                                    <p:anim calcmode="lin" valueType="num">
                                      <p:cBhvr additive="base">
                                        <p:cTn id="26" dur="3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302961"/>
            <a:ext cx="91440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a:t> </a:t>
            </a:r>
            <a:br>
              <a:rPr lang="en-US" b="1" dirty="0"/>
            </a:br>
            <a:r>
              <a:rPr lang="en-US" b="1" dirty="0"/>
              <a:t>Professional Learning Expectations</a:t>
            </a:r>
          </a:p>
        </p:txBody>
      </p:sp>
      <p:sp>
        <p:nvSpPr>
          <p:cNvPr id="4" name="Content Placeholder 3"/>
          <p:cNvSpPr>
            <a:spLocks noGrp="1"/>
          </p:cNvSpPr>
          <p:nvPr>
            <p:ph idx="4294967295"/>
          </p:nvPr>
        </p:nvSpPr>
        <p:spPr>
          <a:xfrm>
            <a:off x="206476" y="1366242"/>
            <a:ext cx="8937523" cy="489108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4000" dirty="0"/>
              <a:t>Participate actively and meaningfully</a:t>
            </a:r>
          </a:p>
          <a:p>
            <a:r>
              <a:rPr lang="en-US" sz="4000" dirty="0"/>
              <a:t>Avoid side conversations</a:t>
            </a:r>
          </a:p>
          <a:p>
            <a:r>
              <a:rPr lang="en-US" sz="4000" dirty="0"/>
              <a:t>Place cell phones on vibrate</a:t>
            </a:r>
          </a:p>
          <a:p>
            <a:r>
              <a:rPr lang="en-US" sz="4000" dirty="0"/>
              <a:t>Be present</a:t>
            </a:r>
          </a:p>
          <a:p>
            <a:r>
              <a:rPr lang="en-US" sz="4000" dirty="0"/>
              <a:t>Ensure everyone has a voice</a:t>
            </a:r>
          </a:p>
          <a:p>
            <a:r>
              <a:rPr lang="en-US" sz="4000" dirty="0"/>
              <a:t>Flexible mind – be open to new ideas- Growth mindset</a:t>
            </a:r>
          </a:p>
          <a:p>
            <a:endParaRPr lang="en-US" sz="4000" dirty="0"/>
          </a:p>
        </p:txBody>
      </p:sp>
      <p:sp>
        <p:nvSpPr>
          <p:cNvPr id="6" name="TextBox 5">
            <a:extLst>
              <a:ext uri="{FF2B5EF4-FFF2-40B4-BE49-F238E27FC236}">
                <a16:creationId xmlns:a16="http://schemas.microsoft.com/office/drawing/2014/main" id="{29E20078-768A-3044-84A5-54965F5A47CC}"/>
              </a:ext>
            </a:extLst>
          </p:cNvPr>
          <p:cNvSpPr txBox="1"/>
          <p:nvPr/>
        </p:nvSpPr>
        <p:spPr>
          <a:xfrm>
            <a:off x="3494067" y="6667082"/>
            <a:ext cx="1858201" cy="215444"/>
          </a:xfrm>
          <a:prstGeom prst="rect">
            <a:avLst/>
          </a:prstGeom>
          <a:noFill/>
        </p:spPr>
        <p:txBody>
          <a:bodyPr wrap="none" rtlCol="0">
            <a:spAutoFit/>
          </a:bodyPr>
          <a:lstStyle/>
          <a:p>
            <a:r>
              <a:rPr lang="en-US" sz="800"/>
              <a:t>© Center for Teaching for Biliteracy, LLC</a:t>
            </a:r>
          </a:p>
        </p:txBody>
      </p:sp>
    </p:spTree>
    <p:extLst>
      <p:ext uri="{BB962C8B-B14F-4D97-AF65-F5344CB8AC3E}">
        <p14:creationId xmlns:p14="http://schemas.microsoft.com/office/powerpoint/2010/main" val="85800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CC2B72-94A9-A148-6DB4-49F897178FD3}"/>
              </a:ext>
            </a:extLst>
          </p:cNvPr>
          <p:cNvSpPr txBox="1"/>
          <p:nvPr/>
        </p:nvSpPr>
        <p:spPr>
          <a:xfrm>
            <a:off x="1727465" y="581296"/>
            <a:ext cx="5692462" cy="769441"/>
          </a:xfrm>
          <a:prstGeom prst="rect">
            <a:avLst/>
          </a:prstGeom>
          <a:noFill/>
        </p:spPr>
        <p:txBody>
          <a:bodyPr wrap="square" rtlCol="0">
            <a:spAutoFit/>
          </a:bodyPr>
          <a:lstStyle/>
          <a:p>
            <a:r>
              <a:rPr lang="en-US" sz="4400" dirty="0">
                <a:solidFill>
                  <a:srgbClr val="0432FF"/>
                </a:solidFill>
                <a:highlight>
                  <a:srgbClr val="FFFF00"/>
                </a:highlight>
                <a:latin typeface="Chalkboard" panose="03050602040202020205" pitchFamily="66" charset="77"/>
              </a:rPr>
              <a:t>short a</a:t>
            </a:r>
            <a:r>
              <a:rPr lang="en-US" sz="4400" dirty="0">
                <a:solidFill>
                  <a:srgbClr val="0432FF"/>
                </a:solidFill>
                <a:latin typeface="Chalkboard" panose="03050602040202020205" pitchFamily="66" charset="77"/>
              </a:rPr>
              <a:t>, 				</a:t>
            </a:r>
            <a:r>
              <a:rPr lang="en-US" sz="4400" dirty="0">
                <a:solidFill>
                  <a:srgbClr val="0432FF"/>
                </a:solidFill>
                <a:highlight>
                  <a:srgbClr val="00FFFF"/>
                </a:highlight>
                <a:latin typeface="Chalkboard" panose="03050602040202020205" pitchFamily="66" charset="77"/>
              </a:rPr>
              <a:t>long a</a:t>
            </a:r>
          </a:p>
        </p:txBody>
      </p:sp>
      <p:sp>
        <p:nvSpPr>
          <p:cNvPr id="4" name="TextBox 3">
            <a:extLst>
              <a:ext uri="{FF2B5EF4-FFF2-40B4-BE49-F238E27FC236}">
                <a16:creationId xmlns:a16="http://schemas.microsoft.com/office/drawing/2014/main" id="{7D76B8BA-AD00-046B-29F2-44594193249C}"/>
              </a:ext>
            </a:extLst>
          </p:cNvPr>
          <p:cNvSpPr txBox="1"/>
          <p:nvPr/>
        </p:nvSpPr>
        <p:spPr>
          <a:xfrm>
            <a:off x="1965102" y="1506829"/>
            <a:ext cx="1159098" cy="1107996"/>
          </a:xfrm>
          <a:prstGeom prst="rect">
            <a:avLst/>
          </a:prstGeom>
          <a:noFill/>
        </p:spPr>
        <p:txBody>
          <a:bodyPr wrap="square" rtlCol="0">
            <a:spAutoFit/>
          </a:bodyPr>
          <a:lstStyle/>
          <a:p>
            <a:r>
              <a:rPr lang="en-US" sz="6600" dirty="0">
                <a:solidFill>
                  <a:srgbClr val="0432FF"/>
                </a:solidFill>
                <a:latin typeface="Chalkboard" panose="03050602040202020205" pitchFamily="66" charset="77"/>
              </a:rPr>
              <a:t>a</a:t>
            </a:r>
          </a:p>
        </p:txBody>
      </p:sp>
      <p:sp>
        <p:nvSpPr>
          <p:cNvPr id="5" name="TextBox 4">
            <a:extLst>
              <a:ext uri="{FF2B5EF4-FFF2-40B4-BE49-F238E27FC236}">
                <a16:creationId xmlns:a16="http://schemas.microsoft.com/office/drawing/2014/main" id="{758D0FE3-DB06-9462-FBBA-77565E92B60F}"/>
              </a:ext>
            </a:extLst>
          </p:cNvPr>
          <p:cNvSpPr txBox="1"/>
          <p:nvPr/>
        </p:nvSpPr>
        <p:spPr>
          <a:xfrm>
            <a:off x="5819105" y="1506829"/>
            <a:ext cx="1159098" cy="1107996"/>
          </a:xfrm>
          <a:prstGeom prst="rect">
            <a:avLst/>
          </a:prstGeom>
          <a:noFill/>
        </p:spPr>
        <p:txBody>
          <a:bodyPr wrap="square" rtlCol="0">
            <a:spAutoFit/>
          </a:bodyPr>
          <a:lstStyle/>
          <a:p>
            <a:r>
              <a:rPr lang="en-US" sz="6600" dirty="0">
                <a:solidFill>
                  <a:srgbClr val="0432FF"/>
                </a:solidFill>
                <a:latin typeface="Chalkboard" panose="03050602040202020205" pitchFamily="66" charset="77"/>
              </a:rPr>
              <a:t>a</a:t>
            </a:r>
          </a:p>
        </p:txBody>
      </p:sp>
      <p:cxnSp>
        <p:nvCxnSpPr>
          <p:cNvPr id="7" name="Straight Connector 6">
            <a:extLst>
              <a:ext uri="{FF2B5EF4-FFF2-40B4-BE49-F238E27FC236}">
                <a16:creationId xmlns:a16="http://schemas.microsoft.com/office/drawing/2014/main" id="{4C6348A7-E98F-A706-61A0-ADD96155F25F}"/>
              </a:ext>
            </a:extLst>
          </p:cNvPr>
          <p:cNvCxnSpPr>
            <a:cxnSpLocks/>
          </p:cNvCxnSpPr>
          <p:nvPr/>
        </p:nvCxnSpPr>
        <p:spPr>
          <a:xfrm>
            <a:off x="4572000" y="1519707"/>
            <a:ext cx="0" cy="4836643"/>
          </a:xfrm>
          <a:prstGeom prst="line">
            <a:avLst/>
          </a:prstGeom>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C9D6E43F-9434-B830-B11A-3761F7123EA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544365" y="2625922"/>
            <a:ext cx="1227160" cy="1227160"/>
          </a:xfrm>
          <a:prstGeom prst="rect">
            <a:avLst/>
          </a:prstGeom>
        </p:spPr>
      </p:pic>
      <p:pic>
        <p:nvPicPr>
          <p:cNvPr id="14" name="Picture 13">
            <a:extLst>
              <a:ext uri="{FF2B5EF4-FFF2-40B4-BE49-F238E27FC236}">
                <a16:creationId xmlns:a16="http://schemas.microsoft.com/office/drawing/2014/main" id="{BD4BBEDD-34CE-41B4-4F86-B471074BFB8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488424" y="4141870"/>
            <a:ext cx="1672944" cy="939400"/>
          </a:xfrm>
          <a:prstGeom prst="rect">
            <a:avLst/>
          </a:prstGeom>
        </p:spPr>
      </p:pic>
      <p:pic>
        <p:nvPicPr>
          <p:cNvPr id="15" name="Picture 14">
            <a:extLst>
              <a:ext uri="{FF2B5EF4-FFF2-40B4-BE49-F238E27FC236}">
                <a16:creationId xmlns:a16="http://schemas.microsoft.com/office/drawing/2014/main" id="{0F329550-0BB5-DCC4-A7A9-E3957510C891}"/>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2099682" y="5278450"/>
            <a:ext cx="1006777" cy="1342370"/>
          </a:xfrm>
          <a:prstGeom prst="rect">
            <a:avLst/>
          </a:prstGeom>
        </p:spPr>
      </p:pic>
      <p:pic>
        <p:nvPicPr>
          <p:cNvPr id="17" name="Picture 16">
            <a:extLst>
              <a:ext uri="{FF2B5EF4-FFF2-40B4-BE49-F238E27FC236}">
                <a16:creationId xmlns:a16="http://schemas.microsoft.com/office/drawing/2014/main" id="{6F7920A4-09C6-AB76-C417-79FE44B02367}"/>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6932054" y="2713174"/>
            <a:ext cx="1525186" cy="1016791"/>
          </a:xfrm>
          <a:prstGeom prst="rect">
            <a:avLst/>
          </a:prstGeom>
        </p:spPr>
      </p:pic>
      <p:sp>
        <p:nvSpPr>
          <p:cNvPr id="8" name="TextBox 7">
            <a:extLst>
              <a:ext uri="{FF2B5EF4-FFF2-40B4-BE49-F238E27FC236}">
                <a16:creationId xmlns:a16="http://schemas.microsoft.com/office/drawing/2014/main" id="{A3300868-A767-4BFF-8B7D-1732FF601865}"/>
              </a:ext>
            </a:extLst>
          </p:cNvPr>
          <p:cNvSpPr txBox="1"/>
          <p:nvPr/>
        </p:nvSpPr>
        <p:spPr>
          <a:xfrm>
            <a:off x="1062647" y="2629358"/>
            <a:ext cx="1915967" cy="1200329"/>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h</a:t>
            </a:r>
            <a:r>
              <a:rPr lang="en-US" sz="3600" dirty="0">
                <a:solidFill>
                  <a:srgbClr val="0130B2"/>
                </a:solidFill>
                <a:highlight>
                  <a:srgbClr val="FFFF00"/>
                </a:highlight>
                <a:latin typeface="Chalkboard" panose="03050602040202020205" pitchFamily="66" charset="77"/>
              </a:rPr>
              <a:t>a</a:t>
            </a:r>
            <a:r>
              <a:rPr lang="en-US" sz="3600" dirty="0">
                <a:solidFill>
                  <a:srgbClr val="0130B2"/>
                </a:solidFill>
                <a:latin typeface="Chalkboard" panose="03050602040202020205" pitchFamily="66" charset="77"/>
              </a:rPr>
              <a:t>ppy</a:t>
            </a:r>
          </a:p>
          <a:p>
            <a:r>
              <a:rPr lang="en-US" sz="3600" dirty="0">
                <a:solidFill>
                  <a:srgbClr val="0130B2"/>
                </a:solidFill>
                <a:latin typeface="Chalkboard" panose="03050602040202020205" pitchFamily="66" charset="77"/>
              </a:rPr>
              <a:t>gl</a:t>
            </a:r>
            <a:r>
              <a:rPr lang="en-US" sz="3600" dirty="0">
                <a:solidFill>
                  <a:srgbClr val="0130B2"/>
                </a:solidFill>
                <a:highlight>
                  <a:srgbClr val="FFFF00"/>
                </a:highlight>
                <a:latin typeface="Chalkboard" panose="03050602040202020205" pitchFamily="66" charset="77"/>
              </a:rPr>
              <a:t>a</a:t>
            </a:r>
            <a:r>
              <a:rPr lang="en-US" sz="3600" dirty="0">
                <a:solidFill>
                  <a:srgbClr val="0130B2"/>
                </a:solidFill>
                <a:latin typeface="Chalkboard" panose="03050602040202020205" pitchFamily="66" charset="77"/>
              </a:rPr>
              <a:t>d</a:t>
            </a:r>
          </a:p>
        </p:txBody>
      </p:sp>
      <p:sp>
        <p:nvSpPr>
          <p:cNvPr id="9" name="TextBox 8">
            <a:extLst>
              <a:ext uri="{FF2B5EF4-FFF2-40B4-BE49-F238E27FC236}">
                <a16:creationId xmlns:a16="http://schemas.microsoft.com/office/drawing/2014/main" id="{4765F542-18AC-973B-D209-0021C0538421}"/>
              </a:ext>
            </a:extLst>
          </p:cNvPr>
          <p:cNvSpPr txBox="1"/>
          <p:nvPr/>
        </p:nvSpPr>
        <p:spPr>
          <a:xfrm>
            <a:off x="1265813" y="4288404"/>
            <a:ext cx="1091450" cy="646331"/>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s</a:t>
            </a:r>
            <a:r>
              <a:rPr lang="en-US" sz="3600" dirty="0">
                <a:solidFill>
                  <a:srgbClr val="0130B2"/>
                </a:solidFill>
                <a:highlight>
                  <a:srgbClr val="FFFF00"/>
                </a:highlight>
                <a:latin typeface="Chalkboard" panose="03050602040202020205" pitchFamily="66" charset="77"/>
              </a:rPr>
              <a:t>a</a:t>
            </a:r>
            <a:r>
              <a:rPr lang="en-US" sz="3600" dirty="0">
                <a:solidFill>
                  <a:srgbClr val="0130B2"/>
                </a:solidFill>
                <a:latin typeface="Chalkboard" panose="03050602040202020205" pitchFamily="66" charset="77"/>
              </a:rPr>
              <a:t>d</a:t>
            </a:r>
          </a:p>
        </p:txBody>
      </p:sp>
      <p:sp>
        <p:nvSpPr>
          <p:cNvPr id="10" name="TextBox 9">
            <a:extLst>
              <a:ext uri="{FF2B5EF4-FFF2-40B4-BE49-F238E27FC236}">
                <a16:creationId xmlns:a16="http://schemas.microsoft.com/office/drawing/2014/main" id="{FD249155-73E1-DA4D-2275-CCE2ED6B1B70}"/>
              </a:ext>
            </a:extLst>
          </p:cNvPr>
          <p:cNvSpPr txBox="1"/>
          <p:nvPr/>
        </p:nvSpPr>
        <p:spPr>
          <a:xfrm>
            <a:off x="1002016" y="5735565"/>
            <a:ext cx="1091450" cy="646331"/>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m</a:t>
            </a:r>
            <a:r>
              <a:rPr lang="en-US" sz="3600" dirty="0">
                <a:solidFill>
                  <a:srgbClr val="0130B2"/>
                </a:solidFill>
                <a:highlight>
                  <a:srgbClr val="FFFF00"/>
                </a:highlight>
                <a:latin typeface="Chalkboard" panose="03050602040202020205" pitchFamily="66" charset="77"/>
              </a:rPr>
              <a:t>a</a:t>
            </a:r>
            <a:r>
              <a:rPr lang="en-US" sz="3600" dirty="0">
                <a:solidFill>
                  <a:srgbClr val="0130B2"/>
                </a:solidFill>
                <a:latin typeface="Chalkboard" panose="03050602040202020205" pitchFamily="66" charset="77"/>
              </a:rPr>
              <a:t>d</a:t>
            </a:r>
          </a:p>
        </p:txBody>
      </p:sp>
      <p:sp>
        <p:nvSpPr>
          <p:cNvPr id="12" name="TextBox 11">
            <a:extLst>
              <a:ext uri="{FF2B5EF4-FFF2-40B4-BE49-F238E27FC236}">
                <a16:creationId xmlns:a16="http://schemas.microsoft.com/office/drawing/2014/main" id="{81207DA6-2066-6982-8B53-A0C6DAEDE7BF}"/>
              </a:ext>
            </a:extLst>
          </p:cNvPr>
          <p:cNvSpPr txBox="1"/>
          <p:nvPr/>
        </p:nvSpPr>
        <p:spPr>
          <a:xfrm>
            <a:off x="5152117" y="2889613"/>
            <a:ext cx="1525186" cy="646331"/>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afr</a:t>
            </a:r>
            <a:r>
              <a:rPr lang="en-US" sz="3600" dirty="0">
                <a:solidFill>
                  <a:srgbClr val="0130B2"/>
                </a:solidFill>
                <a:highlight>
                  <a:srgbClr val="00FFFF"/>
                </a:highlight>
                <a:latin typeface="Chalkboard" panose="03050602040202020205" pitchFamily="66" charset="77"/>
              </a:rPr>
              <a:t>a</a:t>
            </a:r>
            <a:r>
              <a:rPr lang="en-US" sz="3600" dirty="0">
                <a:solidFill>
                  <a:srgbClr val="0130B2"/>
                </a:solidFill>
                <a:latin typeface="Chalkboard" panose="03050602040202020205" pitchFamily="66" charset="77"/>
              </a:rPr>
              <a:t>id</a:t>
            </a:r>
          </a:p>
        </p:txBody>
      </p:sp>
      <p:pic>
        <p:nvPicPr>
          <p:cNvPr id="2" name="Picture 1">
            <a:extLst>
              <a:ext uri="{FF2B5EF4-FFF2-40B4-BE49-F238E27FC236}">
                <a16:creationId xmlns:a16="http://schemas.microsoft.com/office/drawing/2014/main" id="{45776D7F-6FBC-17D7-CAA7-506B3B0E9BC9}"/>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6830867" y="4035357"/>
            <a:ext cx="2114090" cy="1057045"/>
          </a:xfrm>
          <a:prstGeom prst="rect">
            <a:avLst/>
          </a:prstGeom>
        </p:spPr>
      </p:pic>
      <p:sp>
        <p:nvSpPr>
          <p:cNvPr id="11" name="Donut 10">
            <a:extLst>
              <a:ext uri="{FF2B5EF4-FFF2-40B4-BE49-F238E27FC236}">
                <a16:creationId xmlns:a16="http://schemas.microsoft.com/office/drawing/2014/main" id="{B68D4DCB-5575-48B4-34B9-FA22BFEB1D46}"/>
              </a:ext>
            </a:extLst>
          </p:cNvPr>
          <p:cNvSpPr/>
          <p:nvPr/>
        </p:nvSpPr>
        <p:spPr>
          <a:xfrm>
            <a:off x="6923123" y="3950517"/>
            <a:ext cx="1227705" cy="1107997"/>
          </a:xfrm>
          <a:prstGeom prst="donut">
            <a:avLst>
              <a:gd name="adj" fmla="val 4366"/>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Left Arrow 15">
            <a:extLst>
              <a:ext uri="{FF2B5EF4-FFF2-40B4-BE49-F238E27FC236}">
                <a16:creationId xmlns:a16="http://schemas.microsoft.com/office/drawing/2014/main" id="{9E07ECE5-677E-C71F-7FFE-25705F3ADB37}"/>
              </a:ext>
            </a:extLst>
          </p:cNvPr>
          <p:cNvSpPr/>
          <p:nvPr/>
        </p:nvSpPr>
        <p:spPr>
          <a:xfrm>
            <a:off x="8265191" y="4288404"/>
            <a:ext cx="794129" cy="381832"/>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F6DE3E5-982D-F6D7-6E94-C9BA4D3D55BF}"/>
              </a:ext>
            </a:extLst>
          </p:cNvPr>
          <p:cNvSpPr txBox="1"/>
          <p:nvPr/>
        </p:nvSpPr>
        <p:spPr>
          <a:xfrm>
            <a:off x="5462170" y="4288403"/>
            <a:ext cx="1525186" cy="646331"/>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f</a:t>
            </a:r>
            <a:r>
              <a:rPr lang="en-US" sz="3600" dirty="0">
                <a:solidFill>
                  <a:srgbClr val="0130B2"/>
                </a:solidFill>
                <a:highlight>
                  <a:srgbClr val="00FFFF"/>
                </a:highlight>
                <a:latin typeface="Chalkboard" panose="03050602040202020205" pitchFamily="66" charset="77"/>
              </a:rPr>
              <a:t>a</a:t>
            </a:r>
            <a:r>
              <a:rPr lang="en-US" sz="3600" dirty="0">
                <a:solidFill>
                  <a:srgbClr val="0130B2"/>
                </a:solidFill>
                <a:latin typeface="Chalkboard" panose="03050602040202020205" pitchFamily="66" charset="77"/>
              </a:rPr>
              <a:t>ce</a:t>
            </a:r>
          </a:p>
        </p:txBody>
      </p:sp>
      <p:sp>
        <p:nvSpPr>
          <p:cNvPr id="20" name="TextBox 19">
            <a:extLst>
              <a:ext uri="{FF2B5EF4-FFF2-40B4-BE49-F238E27FC236}">
                <a16:creationId xmlns:a16="http://schemas.microsoft.com/office/drawing/2014/main" id="{0311C341-ABE5-C457-CACF-2A68B63517DF}"/>
              </a:ext>
            </a:extLst>
          </p:cNvPr>
          <p:cNvSpPr txBox="1"/>
          <p:nvPr/>
        </p:nvSpPr>
        <p:spPr>
          <a:xfrm>
            <a:off x="5441816" y="5521695"/>
            <a:ext cx="1525186" cy="646331"/>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J</a:t>
            </a:r>
            <a:r>
              <a:rPr lang="en-US" sz="3600" dirty="0">
                <a:solidFill>
                  <a:srgbClr val="0130B2"/>
                </a:solidFill>
                <a:highlight>
                  <a:srgbClr val="00FFFF"/>
                </a:highlight>
                <a:latin typeface="Chalkboard" panose="03050602040202020205" pitchFamily="66" charset="77"/>
              </a:rPr>
              <a:t>a</a:t>
            </a:r>
            <a:r>
              <a:rPr lang="en-US" sz="3600" dirty="0">
                <a:solidFill>
                  <a:srgbClr val="0130B2"/>
                </a:solidFill>
                <a:latin typeface="Chalkboard" panose="03050602040202020205" pitchFamily="66" charset="77"/>
              </a:rPr>
              <a:t>mes</a:t>
            </a:r>
          </a:p>
        </p:txBody>
      </p:sp>
      <p:pic>
        <p:nvPicPr>
          <p:cNvPr id="23" name="Picture 22">
            <a:extLst>
              <a:ext uri="{FF2B5EF4-FFF2-40B4-BE49-F238E27FC236}">
                <a16:creationId xmlns:a16="http://schemas.microsoft.com/office/drawing/2014/main" id="{F5164348-7207-2429-CE1E-ADEF7EBBC46C}"/>
              </a:ext>
            </a:extLst>
          </p:cNvPr>
          <p:cNvPicPr>
            <a:picLocks noChangeAspect="1"/>
          </p:cNvPicPr>
          <p:nvPr/>
        </p:nvPicPr>
        <p:blipFill>
          <a:blip r:embed="rId13"/>
          <a:stretch>
            <a:fillRect/>
          </a:stretch>
        </p:blipFill>
        <p:spPr>
          <a:xfrm>
            <a:off x="6948154" y="5177242"/>
            <a:ext cx="1412914" cy="1519366"/>
          </a:xfrm>
          <a:prstGeom prst="rect">
            <a:avLst/>
          </a:prstGeom>
        </p:spPr>
      </p:pic>
    </p:spTree>
    <p:extLst>
      <p:ext uri="{BB962C8B-B14F-4D97-AF65-F5344CB8AC3E}">
        <p14:creationId xmlns:p14="http://schemas.microsoft.com/office/powerpoint/2010/main" val="381725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par>
                                <p:cTn id="8" presetID="9"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dissolve">
                                      <p:cBhvr>
                                        <p:cTn id="1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CC2B72-94A9-A148-6DB4-49F897178FD3}"/>
              </a:ext>
            </a:extLst>
          </p:cNvPr>
          <p:cNvSpPr txBox="1"/>
          <p:nvPr/>
        </p:nvSpPr>
        <p:spPr>
          <a:xfrm>
            <a:off x="1727465" y="581296"/>
            <a:ext cx="5692462" cy="769441"/>
          </a:xfrm>
          <a:prstGeom prst="rect">
            <a:avLst/>
          </a:prstGeom>
          <a:noFill/>
        </p:spPr>
        <p:txBody>
          <a:bodyPr wrap="square" rtlCol="0">
            <a:spAutoFit/>
          </a:bodyPr>
          <a:lstStyle/>
          <a:p>
            <a:r>
              <a:rPr lang="en-US" sz="4400" dirty="0">
                <a:solidFill>
                  <a:srgbClr val="0432FF"/>
                </a:solidFill>
                <a:highlight>
                  <a:srgbClr val="FFFF00"/>
                </a:highlight>
                <a:latin typeface="Chalkboard" panose="03050602040202020205" pitchFamily="66" charset="77"/>
              </a:rPr>
              <a:t>short a</a:t>
            </a:r>
            <a:r>
              <a:rPr lang="en-US" sz="4400" dirty="0">
                <a:solidFill>
                  <a:srgbClr val="0432FF"/>
                </a:solidFill>
                <a:latin typeface="Chalkboard" panose="03050602040202020205" pitchFamily="66" charset="77"/>
              </a:rPr>
              <a:t>, 				</a:t>
            </a:r>
            <a:r>
              <a:rPr lang="en-US" sz="4400" dirty="0">
                <a:solidFill>
                  <a:srgbClr val="0432FF"/>
                </a:solidFill>
                <a:highlight>
                  <a:srgbClr val="00FFFF"/>
                </a:highlight>
                <a:latin typeface="Chalkboard" panose="03050602040202020205" pitchFamily="66" charset="77"/>
              </a:rPr>
              <a:t>long a</a:t>
            </a:r>
          </a:p>
        </p:txBody>
      </p:sp>
      <p:sp>
        <p:nvSpPr>
          <p:cNvPr id="4" name="TextBox 3">
            <a:extLst>
              <a:ext uri="{FF2B5EF4-FFF2-40B4-BE49-F238E27FC236}">
                <a16:creationId xmlns:a16="http://schemas.microsoft.com/office/drawing/2014/main" id="{7D76B8BA-AD00-046B-29F2-44594193249C}"/>
              </a:ext>
            </a:extLst>
          </p:cNvPr>
          <p:cNvSpPr txBox="1"/>
          <p:nvPr/>
        </p:nvSpPr>
        <p:spPr>
          <a:xfrm>
            <a:off x="1965102" y="1506829"/>
            <a:ext cx="1159098" cy="1107996"/>
          </a:xfrm>
          <a:prstGeom prst="rect">
            <a:avLst/>
          </a:prstGeom>
          <a:noFill/>
        </p:spPr>
        <p:txBody>
          <a:bodyPr wrap="square" rtlCol="0">
            <a:spAutoFit/>
          </a:bodyPr>
          <a:lstStyle/>
          <a:p>
            <a:r>
              <a:rPr lang="en-US" sz="6600" dirty="0">
                <a:solidFill>
                  <a:srgbClr val="0432FF"/>
                </a:solidFill>
                <a:latin typeface="Chalkboard" panose="03050602040202020205" pitchFamily="66" charset="77"/>
              </a:rPr>
              <a:t>a</a:t>
            </a:r>
          </a:p>
        </p:txBody>
      </p:sp>
      <p:sp>
        <p:nvSpPr>
          <p:cNvPr id="5" name="TextBox 4">
            <a:extLst>
              <a:ext uri="{FF2B5EF4-FFF2-40B4-BE49-F238E27FC236}">
                <a16:creationId xmlns:a16="http://schemas.microsoft.com/office/drawing/2014/main" id="{758D0FE3-DB06-9462-FBBA-77565E92B60F}"/>
              </a:ext>
            </a:extLst>
          </p:cNvPr>
          <p:cNvSpPr txBox="1"/>
          <p:nvPr/>
        </p:nvSpPr>
        <p:spPr>
          <a:xfrm>
            <a:off x="5819105" y="1506829"/>
            <a:ext cx="1159098" cy="1107996"/>
          </a:xfrm>
          <a:prstGeom prst="rect">
            <a:avLst/>
          </a:prstGeom>
          <a:noFill/>
        </p:spPr>
        <p:txBody>
          <a:bodyPr wrap="square" rtlCol="0">
            <a:spAutoFit/>
          </a:bodyPr>
          <a:lstStyle/>
          <a:p>
            <a:r>
              <a:rPr lang="en-US" sz="6600" dirty="0">
                <a:solidFill>
                  <a:srgbClr val="0432FF"/>
                </a:solidFill>
                <a:latin typeface="Chalkboard" panose="03050602040202020205" pitchFamily="66" charset="77"/>
              </a:rPr>
              <a:t>a</a:t>
            </a:r>
          </a:p>
        </p:txBody>
      </p:sp>
      <p:cxnSp>
        <p:nvCxnSpPr>
          <p:cNvPr id="7" name="Straight Connector 6">
            <a:extLst>
              <a:ext uri="{FF2B5EF4-FFF2-40B4-BE49-F238E27FC236}">
                <a16:creationId xmlns:a16="http://schemas.microsoft.com/office/drawing/2014/main" id="{4C6348A7-E98F-A706-61A0-ADD96155F25F}"/>
              </a:ext>
            </a:extLst>
          </p:cNvPr>
          <p:cNvCxnSpPr>
            <a:cxnSpLocks/>
          </p:cNvCxnSpPr>
          <p:nvPr/>
        </p:nvCxnSpPr>
        <p:spPr>
          <a:xfrm>
            <a:off x="4572000" y="1519707"/>
            <a:ext cx="0" cy="4836643"/>
          </a:xfrm>
          <a:prstGeom prst="line">
            <a:avLst/>
          </a:prstGeom>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C9D6E43F-9434-B830-B11A-3761F7123EA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544365" y="2625922"/>
            <a:ext cx="1227160" cy="1227160"/>
          </a:xfrm>
          <a:prstGeom prst="rect">
            <a:avLst/>
          </a:prstGeom>
        </p:spPr>
      </p:pic>
      <p:pic>
        <p:nvPicPr>
          <p:cNvPr id="14" name="Picture 13">
            <a:extLst>
              <a:ext uri="{FF2B5EF4-FFF2-40B4-BE49-F238E27FC236}">
                <a16:creationId xmlns:a16="http://schemas.microsoft.com/office/drawing/2014/main" id="{BD4BBEDD-34CE-41B4-4F86-B471074BFB8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488424" y="4141870"/>
            <a:ext cx="1672944" cy="939400"/>
          </a:xfrm>
          <a:prstGeom prst="rect">
            <a:avLst/>
          </a:prstGeom>
        </p:spPr>
      </p:pic>
      <p:pic>
        <p:nvPicPr>
          <p:cNvPr id="15" name="Picture 14">
            <a:extLst>
              <a:ext uri="{FF2B5EF4-FFF2-40B4-BE49-F238E27FC236}">
                <a16:creationId xmlns:a16="http://schemas.microsoft.com/office/drawing/2014/main" id="{0F329550-0BB5-DCC4-A7A9-E3957510C891}"/>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2099682" y="5278450"/>
            <a:ext cx="1006777" cy="1342370"/>
          </a:xfrm>
          <a:prstGeom prst="rect">
            <a:avLst/>
          </a:prstGeom>
        </p:spPr>
      </p:pic>
      <p:pic>
        <p:nvPicPr>
          <p:cNvPr id="17" name="Picture 16">
            <a:extLst>
              <a:ext uri="{FF2B5EF4-FFF2-40B4-BE49-F238E27FC236}">
                <a16:creationId xmlns:a16="http://schemas.microsoft.com/office/drawing/2014/main" id="{6F7920A4-09C6-AB76-C417-79FE44B02367}"/>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6932054" y="2713174"/>
            <a:ext cx="1525186" cy="1016791"/>
          </a:xfrm>
          <a:prstGeom prst="rect">
            <a:avLst/>
          </a:prstGeom>
        </p:spPr>
      </p:pic>
      <p:sp>
        <p:nvSpPr>
          <p:cNvPr id="8" name="TextBox 7">
            <a:extLst>
              <a:ext uri="{FF2B5EF4-FFF2-40B4-BE49-F238E27FC236}">
                <a16:creationId xmlns:a16="http://schemas.microsoft.com/office/drawing/2014/main" id="{A3300868-A767-4BFF-8B7D-1732FF601865}"/>
              </a:ext>
            </a:extLst>
          </p:cNvPr>
          <p:cNvSpPr txBox="1"/>
          <p:nvPr/>
        </p:nvSpPr>
        <p:spPr>
          <a:xfrm>
            <a:off x="1062647" y="2629358"/>
            <a:ext cx="1915967" cy="1200329"/>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h</a:t>
            </a:r>
            <a:r>
              <a:rPr lang="en-US" sz="3600" dirty="0">
                <a:solidFill>
                  <a:srgbClr val="0130B2"/>
                </a:solidFill>
                <a:highlight>
                  <a:srgbClr val="FFFF00"/>
                </a:highlight>
                <a:latin typeface="Chalkboard" panose="03050602040202020205" pitchFamily="66" charset="77"/>
              </a:rPr>
              <a:t>a</a:t>
            </a:r>
            <a:r>
              <a:rPr lang="en-US" sz="3600" dirty="0">
                <a:solidFill>
                  <a:srgbClr val="0130B2"/>
                </a:solidFill>
                <a:latin typeface="Chalkboard" panose="03050602040202020205" pitchFamily="66" charset="77"/>
              </a:rPr>
              <a:t>ppy</a:t>
            </a:r>
          </a:p>
          <a:p>
            <a:r>
              <a:rPr lang="en-US" sz="3600" dirty="0">
                <a:solidFill>
                  <a:srgbClr val="0130B2"/>
                </a:solidFill>
                <a:latin typeface="Chalkboard" panose="03050602040202020205" pitchFamily="66" charset="77"/>
              </a:rPr>
              <a:t>gl</a:t>
            </a:r>
            <a:r>
              <a:rPr lang="en-US" sz="3600" dirty="0">
                <a:solidFill>
                  <a:srgbClr val="0130B2"/>
                </a:solidFill>
                <a:highlight>
                  <a:srgbClr val="FFFF00"/>
                </a:highlight>
                <a:latin typeface="Chalkboard" panose="03050602040202020205" pitchFamily="66" charset="77"/>
              </a:rPr>
              <a:t>a</a:t>
            </a:r>
            <a:r>
              <a:rPr lang="en-US" sz="3600" dirty="0">
                <a:solidFill>
                  <a:srgbClr val="0130B2"/>
                </a:solidFill>
                <a:latin typeface="Chalkboard" panose="03050602040202020205" pitchFamily="66" charset="77"/>
              </a:rPr>
              <a:t>d</a:t>
            </a:r>
          </a:p>
        </p:txBody>
      </p:sp>
      <p:sp>
        <p:nvSpPr>
          <p:cNvPr id="9" name="TextBox 8">
            <a:extLst>
              <a:ext uri="{FF2B5EF4-FFF2-40B4-BE49-F238E27FC236}">
                <a16:creationId xmlns:a16="http://schemas.microsoft.com/office/drawing/2014/main" id="{4765F542-18AC-973B-D209-0021C0538421}"/>
              </a:ext>
            </a:extLst>
          </p:cNvPr>
          <p:cNvSpPr txBox="1"/>
          <p:nvPr/>
        </p:nvSpPr>
        <p:spPr>
          <a:xfrm>
            <a:off x="1265813" y="4288404"/>
            <a:ext cx="1091450" cy="646331"/>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s</a:t>
            </a:r>
            <a:r>
              <a:rPr lang="en-US" sz="3600" dirty="0">
                <a:solidFill>
                  <a:srgbClr val="0130B2"/>
                </a:solidFill>
                <a:highlight>
                  <a:srgbClr val="FFFF00"/>
                </a:highlight>
                <a:latin typeface="Chalkboard" panose="03050602040202020205" pitchFamily="66" charset="77"/>
              </a:rPr>
              <a:t>a</a:t>
            </a:r>
            <a:r>
              <a:rPr lang="en-US" sz="3600" dirty="0">
                <a:solidFill>
                  <a:srgbClr val="0130B2"/>
                </a:solidFill>
                <a:latin typeface="Chalkboard" panose="03050602040202020205" pitchFamily="66" charset="77"/>
              </a:rPr>
              <a:t>d</a:t>
            </a:r>
          </a:p>
        </p:txBody>
      </p:sp>
      <p:sp>
        <p:nvSpPr>
          <p:cNvPr id="10" name="TextBox 9">
            <a:extLst>
              <a:ext uri="{FF2B5EF4-FFF2-40B4-BE49-F238E27FC236}">
                <a16:creationId xmlns:a16="http://schemas.microsoft.com/office/drawing/2014/main" id="{FD249155-73E1-DA4D-2275-CCE2ED6B1B70}"/>
              </a:ext>
            </a:extLst>
          </p:cNvPr>
          <p:cNvSpPr txBox="1"/>
          <p:nvPr/>
        </p:nvSpPr>
        <p:spPr>
          <a:xfrm>
            <a:off x="1002016" y="5735565"/>
            <a:ext cx="1091450" cy="646331"/>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m</a:t>
            </a:r>
            <a:r>
              <a:rPr lang="en-US" sz="3600" dirty="0">
                <a:solidFill>
                  <a:srgbClr val="0130B2"/>
                </a:solidFill>
                <a:highlight>
                  <a:srgbClr val="FFFF00"/>
                </a:highlight>
                <a:latin typeface="Chalkboard" panose="03050602040202020205" pitchFamily="66" charset="77"/>
              </a:rPr>
              <a:t>a</a:t>
            </a:r>
            <a:r>
              <a:rPr lang="en-US" sz="3600" dirty="0">
                <a:solidFill>
                  <a:srgbClr val="0130B2"/>
                </a:solidFill>
                <a:latin typeface="Chalkboard" panose="03050602040202020205" pitchFamily="66" charset="77"/>
              </a:rPr>
              <a:t>d</a:t>
            </a:r>
          </a:p>
        </p:txBody>
      </p:sp>
      <p:sp>
        <p:nvSpPr>
          <p:cNvPr id="12" name="TextBox 11">
            <a:extLst>
              <a:ext uri="{FF2B5EF4-FFF2-40B4-BE49-F238E27FC236}">
                <a16:creationId xmlns:a16="http://schemas.microsoft.com/office/drawing/2014/main" id="{81207DA6-2066-6982-8B53-A0C6DAEDE7BF}"/>
              </a:ext>
            </a:extLst>
          </p:cNvPr>
          <p:cNvSpPr txBox="1"/>
          <p:nvPr/>
        </p:nvSpPr>
        <p:spPr>
          <a:xfrm>
            <a:off x="5152117" y="2889613"/>
            <a:ext cx="1525186" cy="646331"/>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afr</a:t>
            </a:r>
            <a:r>
              <a:rPr lang="en-US" sz="3600" dirty="0">
                <a:solidFill>
                  <a:srgbClr val="0130B2"/>
                </a:solidFill>
                <a:highlight>
                  <a:srgbClr val="00FFFF"/>
                </a:highlight>
                <a:latin typeface="Chalkboard" panose="03050602040202020205" pitchFamily="66" charset="77"/>
              </a:rPr>
              <a:t>a</a:t>
            </a:r>
            <a:r>
              <a:rPr lang="en-US" sz="3600" dirty="0">
                <a:solidFill>
                  <a:srgbClr val="0130B2"/>
                </a:solidFill>
                <a:latin typeface="Chalkboard" panose="03050602040202020205" pitchFamily="66" charset="77"/>
              </a:rPr>
              <a:t>id</a:t>
            </a:r>
          </a:p>
        </p:txBody>
      </p:sp>
      <p:pic>
        <p:nvPicPr>
          <p:cNvPr id="2" name="Picture 1">
            <a:extLst>
              <a:ext uri="{FF2B5EF4-FFF2-40B4-BE49-F238E27FC236}">
                <a16:creationId xmlns:a16="http://schemas.microsoft.com/office/drawing/2014/main" id="{45776D7F-6FBC-17D7-CAA7-506B3B0E9BC9}"/>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6830867" y="4035357"/>
            <a:ext cx="2114090" cy="1057045"/>
          </a:xfrm>
          <a:prstGeom prst="rect">
            <a:avLst/>
          </a:prstGeom>
        </p:spPr>
      </p:pic>
      <p:sp>
        <p:nvSpPr>
          <p:cNvPr id="11" name="Donut 10">
            <a:extLst>
              <a:ext uri="{FF2B5EF4-FFF2-40B4-BE49-F238E27FC236}">
                <a16:creationId xmlns:a16="http://schemas.microsoft.com/office/drawing/2014/main" id="{B68D4DCB-5575-48B4-34B9-FA22BFEB1D46}"/>
              </a:ext>
            </a:extLst>
          </p:cNvPr>
          <p:cNvSpPr/>
          <p:nvPr/>
        </p:nvSpPr>
        <p:spPr>
          <a:xfrm>
            <a:off x="6923123" y="3950517"/>
            <a:ext cx="1227705" cy="1107997"/>
          </a:xfrm>
          <a:prstGeom prst="donut">
            <a:avLst>
              <a:gd name="adj" fmla="val 4366"/>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Left Arrow 15">
            <a:extLst>
              <a:ext uri="{FF2B5EF4-FFF2-40B4-BE49-F238E27FC236}">
                <a16:creationId xmlns:a16="http://schemas.microsoft.com/office/drawing/2014/main" id="{9E07ECE5-677E-C71F-7FFE-25705F3ADB37}"/>
              </a:ext>
            </a:extLst>
          </p:cNvPr>
          <p:cNvSpPr/>
          <p:nvPr/>
        </p:nvSpPr>
        <p:spPr>
          <a:xfrm>
            <a:off x="8265191" y="4288404"/>
            <a:ext cx="794129" cy="381832"/>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F6DE3E5-982D-F6D7-6E94-C9BA4D3D55BF}"/>
              </a:ext>
            </a:extLst>
          </p:cNvPr>
          <p:cNvSpPr txBox="1"/>
          <p:nvPr/>
        </p:nvSpPr>
        <p:spPr>
          <a:xfrm>
            <a:off x="5462170" y="4288403"/>
            <a:ext cx="1525186" cy="646331"/>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f</a:t>
            </a:r>
            <a:r>
              <a:rPr lang="en-US" sz="3600" dirty="0">
                <a:solidFill>
                  <a:srgbClr val="0130B2"/>
                </a:solidFill>
                <a:highlight>
                  <a:srgbClr val="00FFFF"/>
                </a:highlight>
                <a:latin typeface="Chalkboard" panose="03050602040202020205" pitchFamily="66" charset="77"/>
              </a:rPr>
              <a:t>a</a:t>
            </a:r>
            <a:r>
              <a:rPr lang="en-US" sz="3600" dirty="0">
                <a:solidFill>
                  <a:srgbClr val="0130B2"/>
                </a:solidFill>
                <a:latin typeface="Chalkboard" panose="03050602040202020205" pitchFamily="66" charset="77"/>
              </a:rPr>
              <a:t>ce</a:t>
            </a:r>
          </a:p>
        </p:txBody>
      </p:sp>
      <p:sp>
        <p:nvSpPr>
          <p:cNvPr id="20" name="TextBox 19">
            <a:extLst>
              <a:ext uri="{FF2B5EF4-FFF2-40B4-BE49-F238E27FC236}">
                <a16:creationId xmlns:a16="http://schemas.microsoft.com/office/drawing/2014/main" id="{0311C341-ABE5-C457-CACF-2A68B63517DF}"/>
              </a:ext>
            </a:extLst>
          </p:cNvPr>
          <p:cNvSpPr txBox="1"/>
          <p:nvPr/>
        </p:nvSpPr>
        <p:spPr>
          <a:xfrm>
            <a:off x="5441816" y="5521695"/>
            <a:ext cx="1525186" cy="646331"/>
          </a:xfrm>
          <a:prstGeom prst="rect">
            <a:avLst/>
          </a:prstGeom>
          <a:noFill/>
        </p:spPr>
        <p:txBody>
          <a:bodyPr wrap="square" rtlCol="0">
            <a:spAutoFit/>
          </a:bodyPr>
          <a:lstStyle/>
          <a:p>
            <a:r>
              <a:rPr lang="en-US" sz="3600" dirty="0">
                <a:solidFill>
                  <a:srgbClr val="0130B2"/>
                </a:solidFill>
                <a:latin typeface="Chalkboard" panose="03050602040202020205" pitchFamily="66" charset="77"/>
              </a:rPr>
              <a:t>J</a:t>
            </a:r>
            <a:r>
              <a:rPr lang="en-US" sz="3600" dirty="0">
                <a:solidFill>
                  <a:srgbClr val="0130B2"/>
                </a:solidFill>
                <a:highlight>
                  <a:srgbClr val="00FFFF"/>
                </a:highlight>
                <a:latin typeface="Chalkboard" panose="03050602040202020205" pitchFamily="66" charset="77"/>
              </a:rPr>
              <a:t>a</a:t>
            </a:r>
            <a:r>
              <a:rPr lang="en-US" sz="3600" dirty="0">
                <a:solidFill>
                  <a:srgbClr val="0130B2"/>
                </a:solidFill>
                <a:latin typeface="Chalkboard" panose="03050602040202020205" pitchFamily="66" charset="77"/>
              </a:rPr>
              <a:t>mes</a:t>
            </a:r>
          </a:p>
        </p:txBody>
      </p:sp>
      <p:pic>
        <p:nvPicPr>
          <p:cNvPr id="23" name="Picture 22">
            <a:extLst>
              <a:ext uri="{FF2B5EF4-FFF2-40B4-BE49-F238E27FC236}">
                <a16:creationId xmlns:a16="http://schemas.microsoft.com/office/drawing/2014/main" id="{F5164348-7207-2429-CE1E-ADEF7EBBC46C}"/>
              </a:ext>
            </a:extLst>
          </p:cNvPr>
          <p:cNvPicPr>
            <a:picLocks noChangeAspect="1"/>
          </p:cNvPicPr>
          <p:nvPr/>
        </p:nvPicPr>
        <p:blipFill>
          <a:blip r:embed="rId13"/>
          <a:stretch>
            <a:fillRect/>
          </a:stretch>
        </p:blipFill>
        <p:spPr>
          <a:xfrm>
            <a:off x="6948154" y="5177242"/>
            <a:ext cx="1412914" cy="1519366"/>
          </a:xfrm>
          <a:prstGeom prst="rect">
            <a:avLst/>
          </a:prstGeom>
        </p:spPr>
      </p:pic>
    </p:spTree>
    <p:extLst>
      <p:ext uri="{BB962C8B-B14F-4D97-AF65-F5344CB8AC3E}">
        <p14:creationId xmlns:p14="http://schemas.microsoft.com/office/powerpoint/2010/main" val="2599263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BBB68E3B-F091-C819-12FC-7D6D2A071E4B}"/>
              </a:ext>
            </a:extLst>
          </p:cNvPr>
          <p:cNvGraphicFramePr>
            <a:graphicFrameLocks noGrp="1"/>
          </p:cNvGraphicFramePr>
          <p:nvPr/>
        </p:nvGraphicFramePr>
        <p:xfrm>
          <a:off x="103238" y="985684"/>
          <a:ext cx="9040760" cy="4996017"/>
        </p:xfrm>
        <a:graphic>
          <a:graphicData uri="http://schemas.openxmlformats.org/drawingml/2006/table">
            <a:tbl>
              <a:tblPr firstRow="1" bandRow="1">
                <a:tableStyleId>{5C22544A-7EE6-4342-B048-85BDC9FD1C3A}</a:tableStyleId>
              </a:tblPr>
              <a:tblGrid>
                <a:gridCol w="904076">
                  <a:extLst>
                    <a:ext uri="{9D8B030D-6E8A-4147-A177-3AD203B41FA5}">
                      <a16:colId xmlns:a16="http://schemas.microsoft.com/office/drawing/2014/main" val="2499487950"/>
                    </a:ext>
                  </a:extLst>
                </a:gridCol>
                <a:gridCol w="904076">
                  <a:extLst>
                    <a:ext uri="{9D8B030D-6E8A-4147-A177-3AD203B41FA5}">
                      <a16:colId xmlns:a16="http://schemas.microsoft.com/office/drawing/2014/main" val="2856367083"/>
                    </a:ext>
                  </a:extLst>
                </a:gridCol>
                <a:gridCol w="904076">
                  <a:extLst>
                    <a:ext uri="{9D8B030D-6E8A-4147-A177-3AD203B41FA5}">
                      <a16:colId xmlns:a16="http://schemas.microsoft.com/office/drawing/2014/main" val="3654219016"/>
                    </a:ext>
                  </a:extLst>
                </a:gridCol>
                <a:gridCol w="904076">
                  <a:extLst>
                    <a:ext uri="{9D8B030D-6E8A-4147-A177-3AD203B41FA5}">
                      <a16:colId xmlns:a16="http://schemas.microsoft.com/office/drawing/2014/main" val="998426870"/>
                    </a:ext>
                  </a:extLst>
                </a:gridCol>
                <a:gridCol w="904076">
                  <a:extLst>
                    <a:ext uri="{9D8B030D-6E8A-4147-A177-3AD203B41FA5}">
                      <a16:colId xmlns:a16="http://schemas.microsoft.com/office/drawing/2014/main" val="3882297212"/>
                    </a:ext>
                  </a:extLst>
                </a:gridCol>
                <a:gridCol w="904076">
                  <a:extLst>
                    <a:ext uri="{9D8B030D-6E8A-4147-A177-3AD203B41FA5}">
                      <a16:colId xmlns:a16="http://schemas.microsoft.com/office/drawing/2014/main" val="1796741312"/>
                    </a:ext>
                  </a:extLst>
                </a:gridCol>
                <a:gridCol w="904076">
                  <a:extLst>
                    <a:ext uri="{9D8B030D-6E8A-4147-A177-3AD203B41FA5}">
                      <a16:colId xmlns:a16="http://schemas.microsoft.com/office/drawing/2014/main" val="2638445979"/>
                    </a:ext>
                  </a:extLst>
                </a:gridCol>
                <a:gridCol w="904076">
                  <a:extLst>
                    <a:ext uri="{9D8B030D-6E8A-4147-A177-3AD203B41FA5}">
                      <a16:colId xmlns:a16="http://schemas.microsoft.com/office/drawing/2014/main" val="3647673739"/>
                    </a:ext>
                  </a:extLst>
                </a:gridCol>
                <a:gridCol w="904076">
                  <a:extLst>
                    <a:ext uri="{9D8B030D-6E8A-4147-A177-3AD203B41FA5}">
                      <a16:colId xmlns:a16="http://schemas.microsoft.com/office/drawing/2014/main" val="209420600"/>
                    </a:ext>
                  </a:extLst>
                </a:gridCol>
                <a:gridCol w="904076">
                  <a:extLst>
                    <a:ext uri="{9D8B030D-6E8A-4147-A177-3AD203B41FA5}">
                      <a16:colId xmlns:a16="http://schemas.microsoft.com/office/drawing/2014/main" val="2770200144"/>
                    </a:ext>
                  </a:extLst>
                </a:gridCol>
              </a:tblGrid>
              <a:tr h="734401">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2972145"/>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944126"/>
                  </a:ext>
                </a:extLst>
              </a:tr>
              <a:tr h="725401">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677434"/>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2685223"/>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3414120"/>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346063"/>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64261235"/>
                  </a:ext>
                </a:extLst>
              </a:tr>
            </a:tbl>
          </a:graphicData>
        </a:graphic>
      </p:graphicFrame>
      <p:sp>
        <p:nvSpPr>
          <p:cNvPr id="3" name="TextBox 2">
            <a:extLst>
              <a:ext uri="{FF2B5EF4-FFF2-40B4-BE49-F238E27FC236}">
                <a16:creationId xmlns:a16="http://schemas.microsoft.com/office/drawing/2014/main" id="{421C609B-DD1E-6ABF-2300-DDA9F28F55A3}"/>
              </a:ext>
            </a:extLst>
          </p:cNvPr>
          <p:cNvSpPr txBox="1"/>
          <p:nvPr/>
        </p:nvSpPr>
        <p:spPr>
          <a:xfrm>
            <a:off x="241300" y="1039968"/>
            <a:ext cx="698500" cy="923330"/>
          </a:xfrm>
          <a:prstGeom prst="rect">
            <a:avLst/>
          </a:prstGeom>
          <a:noFill/>
        </p:spPr>
        <p:txBody>
          <a:bodyPr wrap="square" rtlCol="0">
            <a:spAutoFit/>
          </a:bodyPr>
          <a:lstStyle/>
          <a:p>
            <a:r>
              <a:rPr lang="en-US" sz="5400" dirty="0">
                <a:latin typeface="Chalkboard" panose="03050602040202020205" pitchFamily="66" charset="77"/>
              </a:rPr>
              <a:t>I</a:t>
            </a:r>
          </a:p>
        </p:txBody>
      </p:sp>
      <p:sp>
        <p:nvSpPr>
          <p:cNvPr id="4" name="TextBox 3">
            <a:extLst>
              <a:ext uri="{FF2B5EF4-FFF2-40B4-BE49-F238E27FC236}">
                <a16:creationId xmlns:a16="http://schemas.microsoft.com/office/drawing/2014/main" id="{8DDEDB9A-760B-3EBE-7FEE-31AC84970423}"/>
              </a:ext>
            </a:extLst>
          </p:cNvPr>
          <p:cNvSpPr txBox="1"/>
          <p:nvPr/>
        </p:nvSpPr>
        <p:spPr>
          <a:xfrm>
            <a:off x="2101850" y="1039968"/>
            <a:ext cx="698500" cy="923330"/>
          </a:xfrm>
          <a:prstGeom prst="rect">
            <a:avLst/>
          </a:prstGeom>
          <a:noFill/>
        </p:spPr>
        <p:txBody>
          <a:bodyPr wrap="square" rtlCol="0">
            <a:spAutoFit/>
          </a:bodyPr>
          <a:lstStyle/>
          <a:p>
            <a:r>
              <a:rPr lang="en-US" sz="5400" dirty="0">
                <a:latin typeface="Chalkboard" panose="03050602040202020205" pitchFamily="66" charset="77"/>
              </a:rPr>
              <a:t>a</a:t>
            </a:r>
          </a:p>
        </p:txBody>
      </p:sp>
      <p:sp>
        <p:nvSpPr>
          <p:cNvPr id="6" name="TextBox 5">
            <a:extLst>
              <a:ext uri="{FF2B5EF4-FFF2-40B4-BE49-F238E27FC236}">
                <a16:creationId xmlns:a16="http://schemas.microsoft.com/office/drawing/2014/main" id="{BCDB51AF-3F41-6AC2-80AB-AAEA6785F2CB}"/>
              </a:ext>
            </a:extLst>
          </p:cNvPr>
          <p:cNvSpPr txBox="1"/>
          <p:nvPr/>
        </p:nvSpPr>
        <p:spPr>
          <a:xfrm>
            <a:off x="2946400" y="1015098"/>
            <a:ext cx="698500" cy="923330"/>
          </a:xfrm>
          <a:prstGeom prst="rect">
            <a:avLst/>
          </a:prstGeom>
          <a:noFill/>
        </p:spPr>
        <p:txBody>
          <a:bodyPr wrap="square" rtlCol="0">
            <a:spAutoFit/>
          </a:bodyPr>
          <a:lstStyle/>
          <a:p>
            <a:r>
              <a:rPr lang="en-US" sz="5400" dirty="0">
                <a:latin typeface="Chalkboard" panose="03050602040202020205" pitchFamily="66" charset="77"/>
              </a:rPr>
              <a:t>m</a:t>
            </a:r>
          </a:p>
        </p:txBody>
      </p:sp>
      <p:sp>
        <p:nvSpPr>
          <p:cNvPr id="7" name="TextBox 6">
            <a:extLst>
              <a:ext uri="{FF2B5EF4-FFF2-40B4-BE49-F238E27FC236}">
                <a16:creationId xmlns:a16="http://schemas.microsoft.com/office/drawing/2014/main" id="{11C344C6-237C-AE3C-056E-93A44D07F6C4}"/>
              </a:ext>
            </a:extLst>
          </p:cNvPr>
          <p:cNvSpPr txBox="1"/>
          <p:nvPr/>
        </p:nvSpPr>
        <p:spPr>
          <a:xfrm>
            <a:off x="4708523" y="1015098"/>
            <a:ext cx="698500" cy="923330"/>
          </a:xfrm>
          <a:prstGeom prst="rect">
            <a:avLst/>
          </a:prstGeom>
          <a:noFill/>
        </p:spPr>
        <p:txBody>
          <a:bodyPr wrap="square" rtlCol="0">
            <a:spAutoFit/>
          </a:bodyPr>
          <a:lstStyle/>
          <a:p>
            <a:r>
              <a:rPr lang="en-US" sz="5400" dirty="0">
                <a:latin typeface="Chalkboard" panose="03050602040202020205" pitchFamily="66" charset="77"/>
              </a:rPr>
              <a:t>m</a:t>
            </a:r>
          </a:p>
        </p:txBody>
      </p:sp>
      <p:sp>
        <p:nvSpPr>
          <p:cNvPr id="8" name="TextBox 7">
            <a:extLst>
              <a:ext uri="{FF2B5EF4-FFF2-40B4-BE49-F238E27FC236}">
                <a16:creationId xmlns:a16="http://schemas.microsoft.com/office/drawing/2014/main" id="{5B9A4DB4-48D6-222C-EE8D-FCE1DE8237DF}"/>
              </a:ext>
            </a:extLst>
          </p:cNvPr>
          <p:cNvSpPr txBox="1"/>
          <p:nvPr/>
        </p:nvSpPr>
        <p:spPr>
          <a:xfrm>
            <a:off x="5756955" y="1027190"/>
            <a:ext cx="698500" cy="923330"/>
          </a:xfrm>
          <a:prstGeom prst="rect">
            <a:avLst/>
          </a:prstGeom>
          <a:noFill/>
        </p:spPr>
        <p:txBody>
          <a:bodyPr wrap="square" rtlCol="0">
            <a:spAutoFit/>
          </a:bodyPr>
          <a:lstStyle/>
          <a:p>
            <a:r>
              <a:rPr lang="en-US" sz="5400" dirty="0">
                <a:latin typeface="Chalkboard" panose="03050602040202020205" pitchFamily="66" charset="77"/>
              </a:rPr>
              <a:t>a</a:t>
            </a:r>
          </a:p>
        </p:txBody>
      </p:sp>
      <p:sp>
        <p:nvSpPr>
          <p:cNvPr id="10" name="TextBox 9">
            <a:extLst>
              <a:ext uri="{FF2B5EF4-FFF2-40B4-BE49-F238E27FC236}">
                <a16:creationId xmlns:a16="http://schemas.microsoft.com/office/drawing/2014/main" id="{0E97D004-7A6B-368D-33F4-4DF67FF21E7C}"/>
              </a:ext>
            </a:extLst>
          </p:cNvPr>
          <p:cNvSpPr txBox="1"/>
          <p:nvPr/>
        </p:nvSpPr>
        <p:spPr>
          <a:xfrm>
            <a:off x="6682604" y="1028162"/>
            <a:ext cx="698500" cy="923330"/>
          </a:xfrm>
          <a:prstGeom prst="rect">
            <a:avLst/>
          </a:prstGeom>
          <a:noFill/>
        </p:spPr>
        <p:txBody>
          <a:bodyPr wrap="square" rtlCol="0">
            <a:spAutoFit/>
          </a:bodyPr>
          <a:lstStyle/>
          <a:p>
            <a:r>
              <a:rPr lang="en-US" sz="5400" dirty="0">
                <a:latin typeface="Chalkboard" panose="03050602040202020205" pitchFamily="66" charset="77"/>
              </a:rPr>
              <a:t>d</a:t>
            </a:r>
          </a:p>
        </p:txBody>
      </p:sp>
      <p:sp>
        <p:nvSpPr>
          <p:cNvPr id="24" name="TextBox 23">
            <a:extLst>
              <a:ext uri="{FF2B5EF4-FFF2-40B4-BE49-F238E27FC236}">
                <a16:creationId xmlns:a16="http://schemas.microsoft.com/office/drawing/2014/main" id="{57EDD1D6-4196-0871-CE8A-F35A88239038}"/>
              </a:ext>
            </a:extLst>
          </p:cNvPr>
          <p:cNvSpPr txBox="1"/>
          <p:nvPr/>
        </p:nvSpPr>
        <p:spPr>
          <a:xfrm>
            <a:off x="7136903" y="1039968"/>
            <a:ext cx="698500" cy="923330"/>
          </a:xfrm>
          <a:prstGeom prst="rect">
            <a:avLst/>
          </a:prstGeom>
          <a:noFill/>
        </p:spPr>
        <p:txBody>
          <a:bodyPr wrap="square" rtlCol="0">
            <a:spAutoFit/>
          </a:bodyPr>
          <a:lstStyle/>
          <a:p>
            <a:r>
              <a:rPr lang="en-US" sz="5400" dirty="0">
                <a:latin typeface="Chalkboard" panose="03050602040202020205" pitchFamily="66" charset="77"/>
              </a:rPr>
              <a:t>.</a:t>
            </a:r>
          </a:p>
        </p:txBody>
      </p:sp>
      <p:pic>
        <p:nvPicPr>
          <p:cNvPr id="11" name="Picture 10">
            <a:extLst>
              <a:ext uri="{FF2B5EF4-FFF2-40B4-BE49-F238E27FC236}">
                <a16:creationId xmlns:a16="http://schemas.microsoft.com/office/drawing/2014/main" id="{8D0C1E31-181A-702A-CAE5-0399023C2085}"/>
              </a:ext>
            </a:extLst>
          </p:cNvPr>
          <p:cNvPicPr>
            <a:picLocks noChangeAspect="1"/>
          </p:cNvPicPr>
          <p:nvPr/>
        </p:nvPicPr>
        <p:blipFill>
          <a:blip r:embed="rId3"/>
          <a:stretch>
            <a:fillRect/>
          </a:stretch>
        </p:blipFill>
        <p:spPr>
          <a:xfrm>
            <a:off x="0" y="-1"/>
            <a:ext cx="9144000" cy="329285"/>
          </a:xfrm>
          <a:prstGeom prst="rect">
            <a:avLst/>
          </a:prstGeom>
        </p:spPr>
      </p:pic>
      <p:sp>
        <p:nvSpPr>
          <p:cNvPr id="12" name="TextBox 11">
            <a:extLst>
              <a:ext uri="{FF2B5EF4-FFF2-40B4-BE49-F238E27FC236}">
                <a16:creationId xmlns:a16="http://schemas.microsoft.com/office/drawing/2014/main" id="{0B538D27-7451-1A39-B444-BB23199FBAC1}"/>
              </a:ext>
            </a:extLst>
          </p:cNvPr>
          <p:cNvSpPr txBox="1"/>
          <p:nvPr/>
        </p:nvSpPr>
        <p:spPr>
          <a:xfrm>
            <a:off x="1804416" y="329284"/>
            <a:ext cx="5576688" cy="656400"/>
          </a:xfrm>
          <a:prstGeom prst="rect">
            <a:avLst/>
          </a:prstGeom>
          <a:noFill/>
        </p:spPr>
        <p:txBody>
          <a:bodyPr wrap="square" rtlCol="0">
            <a:spAutoFit/>
          </a:bodyPr>
          <a:lstStyle/>
          <a:p>
            <a:pPr algn="ctr"/>
            <a:r>
              <a:rPr lang="en-US" sz="3600" b="1" dirty="0"/>
              <a:t>Dictation/</a:t>
            </a:r>
            <a:r>
              <a:rPr lang="en-US" sz="3600" b="1" dirty="0" err="1"/>
              <a:t>Dictado</a:t>
            </a:r>
            <a:endParaRPr lang="en-US" sz="3600" b="1" dirty="0"/>
          </a:p>
        </p:txBody>
      </p:sp>
    </p:spTree>
    <p:extLst>
      <p:ext uri="{BB962C8B-B14F-4D97-AF65-F5344CB8AC3E}">
        <p14:creationId xmlns:p14="http://schemas.microsoft.com/office/powerpoint/2010/main" val="95028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2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8" presetClass="entr" presetSubtype="0" accel="50000" fill="hold" grpId="0" nodeType="clickEffect">
                                  <p:stCondLst>
                                    <p:cond delay="0"/>
                                  </p:stCondLst>
                                  <p:iterate type="lt">
                                    <p:tmPct val="50000"/>
                                  </p:iterate>
                                  <p:childTnLst>
                                    <p:set>
                                      <p:cBhvr>
                                        <p:cTn id="36" dur="1" fill="hold">
                                          <p:stCondLst>
                                            <p:cond delay="0"/>
                                          </p:stCondLst>
                                        </p:cTn>
                                        <p:tgtEl>
                                          <p:spTgt spid="24"/>
                                        </p:tgtEl>
                                        <p:attrNameLst>
                                          <p:attrName>style.visibility</p:attrName>
                                        </p:attrNameLst>
                                      </p:cBhvr>
                                      <p:to>
                                        <p:strVal val="visible"/>
                                      </p:to>
                                    </p:set>
                                    <p:set>
                                      <p:cBhvr>
                                        <p:cTn id="37" dur="1365" fill="hold">
                                          <p:stCondLst>
                                            <p:cond delay="0"/>
                                          </p:stCondLst>
                                        </p:cTn>
                                        <p:tgtEl>
                                          <p:spTgt spid="24"/>
                                        </p:tgtEl>
                                        <p:attrNameLst>
                                          <p:attrName>style.rotation</p:attrName>
                                        </p:attrNameLst>
                                      </p:cBhvr>
                                      <p:to>
                                        <p:strVal val="-45.0"/>
                                      </p:to>
                                    </p:set>
                                    <p:anim calcmode="lin" valueType="num">
                                      <p:cBhvr>
                                        <p:cTn id="38" dur="1365" fill="hold">
                                          <p:stCondLst>
                                            <p:cond delay="1365"/>
                                          </p:stCondLst>
                                        </p:cTn>
                                        <p:tgtEl>
                                          <p:spTgt spid="24"/>
                                        </p:tgtEl>
                                        <p:attrNameLst>
                                          <p:attrName>style.rotation</p:attrName>
                                        </p:attrNameLst>
                                      </p:cBhvr>
                                      <p:tavLst>
                                        <p:tav tm="0">
                                          <p:val>
                                            <p:fltVal val="-45"/>
                                          </p:val>
                                        </p:tav>
                                        <p:tav tm="69900">
                                          <p:val>
                                            <p:fltVal val="45"/>
                                          </p:val>
                                        </p:tav>
                                        <p:tav tm="100000">
                                          <p:val>
                                            <p:fltVal val="0"/>
                                          </p:val>
                                        </p:tav>
                                      </p:tavLst>
                                    </p:anim>
                                    <p:anim calcmode="lin" valueType="num">
                                      <p:cBhvr>
                                        <p:cTn id="39" dur="1365" fill="hold">
                                          <p:stCondLst>
                                            <p:cond delay="0"/>
                                          </p:stCondLst>
                                        </p:cTn>
                                        <p:tgtEl>
                                          <p:spTgt spid="24"/>
                                        </p:tgtEl>
                                        <p:attrNameLst>
                                          <p:attrName>ppt_y</p:attrName>
                                        </p:attrNameLst>
                                      </p:cBhvr>
                                      <p:tavLst>
                                        <p:tav tm="0">
                                          <p:val>
                                            <p:strVal val="#ppt_y-1"/>
                                          </p:val>
                                        </p:tav>
                                        <p:tav tm="100000">
                                          <p:val>
                                            <p:strVal val="#ppt_y-(0.354*#ppt_w-0.172*#ppt_h)"/>
                                          </p:val>
                                        </p:tav>
                                      </p:tavLst>
                                    </p:anim>
                                    <p:anim calcmode="lin" valueType="num">
                                      <p:cBhvr>
                                        <p:cTn id="40" dur="468" decel="50000" autoRev="1" fill="hold">
                                          <p:stCondLst>
                                            <p:cond delay="1365"/>
                                          </p:stCondLst>
                                        </p:cTn>
                                        <p:tgtEl>
                                          <p:spTgt spid="24"/>
                                        </p:tgtEl>
                                        <p:attrNameLst>
                                          <p:attrName>ppt_y</p:attrName>
                                        </p:attrNameLst>
                                      </p:cBhvr>
                                      <p:tavLst>
                                        <p:tav tm="0">
                                          <p:val>
                                            <p:strVal val="#ppt_y-(0.354*#ppt_w-0.172*#ppt_h)"/>
                                          </p:val>
                                        </p:tav>
                                        <p:tav tm="100000">
                                          <p:val>
                                            <p:strVal val="#ppt_y-(0.354*#ppt_w-0.172*#ppt_h)-#ppt_h/2"/>
                                          </p:val>
                                        </p:tav>
                                      </p:tavLst>
                                    </p:anim>
                                    <p:anim calcmode="lin" valueType="num">
                                      <p:cBhvr>
                                        <p:cTn id="41" dur="408" fill="hold">
                                          <p:stCondLst>
                                            <p:cond delay="2592"/>
                                          </p:stCondLst>
                                        </p:cTn>
                                        <p:tgtEl>
                                          <p:spTgt spid="2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10"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BBB68E3B-F091-C819-12FC-7D6D2A071E4B}"/>
              </a:ext>
            </a:extLst>
          </p:cNvPr>
          <p:cNvGraphicFramePr>
            <a:graphicFrameLocks noGrp="1"/>
          </p:cNvGraphicFramePr>
          <p:nvPr/>
        </p:nvGraphicFramePr>
        <p:xfrm>
          <a:off x="103238" y="985684"/>
          <a:ext cx="9040760" cy="4996017"/>
        </p:xfrm>
        <a:graphic>
          <a:graphicData uri="http://schemas.openxmlformats.org/drawingml/2006/table">
            <a:tbl>
              <a:tblPr firstRow="1" bandRow="1">
                <a:tableStyleId>{5C22544A-7EE6-4342-B048-85BDC9FD1C3A}</a:tableStyleId>
              </a:tblPr>
              <a:tblGrid>
                <a:gridCol w="904076">
                  <a:extLst>
                    <a:ext uri="{9D8B030D-6E8A-4147-A177-3AD203B41FA5}">
                      <a16:colId xmlns:a16="http://schemas.microsoft.com/office/drawing/2014/main" val="2499487950"/>
                    </a:ext>
                  </a:extLst>
                </a:gridCol>
                <a:gridCol w="904076">
                  <a:extLst>
                    <a:ext uri="{9D8B030D-6E8A-4147-A177-3AD203B41FA5}">
                      <a16:colId xmlns:a16="http://schemas.microsoft.com/office/drawing/2014/main" val="2856367083"/>
                    </a:ext>
                  </a:extLst>
                </a:gridCol>
                <a:gridCol w="904076">
                  <a:extLst>
                    <a:ext uri="{9D8B030D-6E8A-4147-A177-3AD203B41FA5}">
                      <a16:colId xmlns:a16="http://schemas.microsoft.com/office/drawing/2014/main" val="3654219016"/>
                    </a:ext>
                  </a:extLst>
                </a:gridCol>
                <a:gridCol w="904076">
                  <a:extLst>
                    <a:ext uri="{9D8B030D-6E8A-4147-A177-3AD203B41FA5}">
                      <a16:colId xmlns:a16="http://schemas.microsoft.com/office/drawing/2014/main" val="998426870"/>
                    </a:ext>
                  </a:extLst>
                </a:gridCol>
                <a:gridCol w="904076">
                  <a:extLst>
                    <a:ext uri="{9D8B030D-6E8A-4147-A177-3AD203B41FA5}">
                      <a16:colId xmlns:a16="http://schemas.microsoft.com/office/drawing/2014/main" val="3882297212"/>
                    </a:ext>
                  </a:extLst>
                </a:gridCol>
                <a:gridCol w="904076">
                  <a:extLst>
                    <a:ext uri="{9D8B030D-6E8A-4147-A177-3AD203B41FA5}">
                      <a16:colId xmlns:a16="http://schemas.microsoft.com/office/drawing/2014/main" val="1796741312"/>
                    </a:ext>
                  </a:extLst>
                </a:gridCol>
                <a:gridCol w="904076">
                  <a:extLst>
                    <a:ext uri="{9D8B030D-6E8A-4147-A177-3AD203B41FA5}">
                      <a16:colId xmlns:a16="http://schemas.microsoft.com/office/drawing/2014/main" val="2638445979"/>
                    </a:ext>
                  </a:extLst>
                </a:gridCol>
                <a:gridCol w="904076">
                  <a:extLst>
                    <a:ext uri="{9D8B030D-6E8A-4147-A177-3AD203B41FA5}">
                      <a16:colId xmlns:a16="http://schemas.microsoft.com/office/drawing/2014/main" val="3647673739"/>
                    </a:ext>
                  </a:extLst>
                </a:gridCol>
                <a:gridCol w="904076">
                  <a:extLst>
                    <a:ext uri="{9D8B030D-6E8A-4147-A177-3AD203B41FA5}">
                      <a16:colId xmlns:a16="http://schemas.microsoft.com/office/drawing/2014/main" val="209420600"/>
                    </a:ext>
                  </a:extLst>
                </a:gridCol>
                <a:gridCol w="904076">
                  <a:extLst>
                    <a:ext uri="{9D8B030D-6E8A-4147-A177-3AD203B41FA5}">
                      <a16:colId xmlns:a16="http://schemas.microsoft.com/office/drawing/2014/main" val="2770200144"/>
                    </a:ext>
                  </a:extLst>
                </a:gridCol>
              </a:tblGrid>
              <a:tr h="734401">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2972145"/>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944126"/>
                  </a:ext>
                </a:extLst>
              </a:tr>
              <a:tr h="725401">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677434"/>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2685223"/>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3414120"/>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346063"/>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64261235"/>
                  </a:ext>
                </a:extLst>
              </a:tr>
            </a:tbl>
          </a:graphicData>
        </a:graphic>
      </p:graphicFrame>
      <p:sp>
        <p:nvSpPr>
          <p:cNvPr id="3" name="TextBox 2">
            <a:extLst>
              <a:ext uri="{FF2B5EF4-FFF2-40B4-BE49-F238E27FC236}">
                <a16:creationId xmlns:a16="http://schemas.microsoft.com/office/drawing/2014/main" id="{421C609B-DD1E-6ABF-2300-DDA9F28F55A3}"/>
              </a:ext>
            </a:extLst>
          </p:cNvPr>
          <p:cNvSpPr txBox="1"/>
          <p:nvPr/>
        </p:nvSpPr>
        <p:spPr>
          <a:xfrm>
            <a:off x="241300" y="1039968"/>
            <a:ext cx="698500" cy="923330"/>
          </a:xfrm>
          <a:prstGeom prst="rect">
            <a:avLst/>
          </a:prstGeom>
          <a:noFill/>
        </p:spPr>
        <p:txBody>
          <a:bodyPr wrap="square" rtlCol="0">
            <a:spAutoFit/>
          </a:bodyPr>
          <a:lstStyle/>
          <a:p>
            <a:r>
              <a:rPr lang="en-US" sz="5400" dirty="0">
                <a:latin typeface="Chalkboard" panose="03050602040202020205" pitchFamily="66" charset="77"/>
              </a:rPr>
              <a:t>I</a:t>
            </a:r>
          </a:p>
        </p:txBody>
      </p:sp>
      <p:sp>
        <p:nvSpPr>
          <p:cNvPr id="4" name="TextBox 3">
            <a:extLst>
              <a:ext uri="{FF2B5EF4-FFF2-40B4-BE49-F238E27FC236}">
                <a16:creationId xmlns:a16="http://schemas.microsoft.com/office/drawing/2014/main" id="{8DDEDB9A-760B-3EBE-7FEE-31AC84970423}"/>
              </a:ext>
            </a:extLst>
          </p:cNvPr>
          <p:cNvSpPr txBox="1"/>
          <p:nvPr/>
        </p:nvSpPr>
        <p:spPr>
          <a:xfrm>
            <a:off x="2101850" y="1039968"/>
            <a:ext cx="698500" cy="923330"/>
          </a:xfrm>
          <a:prstGeom prst="rect">
            <a:avLst/>
          </a:prstGeom>
          <a:noFill/>
        </p:spPr>
        <p:txBody>
          <a:bodyPr wrap="square" rtlCol="0">
            <a:spAutoFit/>
          </a:bodyPr>
          <a:lstStyle/>
          <a:p>
            <a:r>
              <a:rPr lang="en-US" sz="5400" dirty="0">
                <a:latin typeface="Chalkboard" panose="03050602040202020205" pitchFamily="66" charset="77"/>
              </a:rPr>
              <a:t>a</a:t>
            </a:r>
          </a:p>
        </p:txBody>
      </p:sp>
      <p:sp>
        <p:nvSpPr>
          <p:cNvPr id="6" name="TextBox 5">
            <a:extLst>
              <a:ext uri="{FF2B5EF4-FFF2-40B4-BE49-F238E27FC236}">
                <a16:creationId xmlns:a16="http://schemas.microsoft.com/office/drawing/2014/main" id="{BCDB51AF-3F41-6AC2-80AB-AAEA6785F2CB}"/>
              </a:ext>
            </a:extLst>
          </p:cNvPr>
          <p:cNvSpPr txBox="1"/>
          <p:nvPr/>
        </p:nvSpPr>
        <p:spPr>
          <a:xfrm>
            <a:off x="2946400" y="1015098"/>
            <a:ext cx="698500" cy="923330"/>
          </a:xfrm>
          <a:prstGeom prst="rect">
            <a:avLst/>
          </a:prstGeom>
          <a:noFill/>
        </p:spPr>
        <p:txBody>
          <a:bodyPr wrap="square" rtlCol="0">
            <a:spAutoFit/>
          </a:bodyPr>
          <a:lstStyle/>
          <a:p>
            <a:r>
              <a:rPr lang="en-US" sz="5400" dirty="0">
                <a:latin typeface="Chalkboard" panose="03050602040202020205" pitchFamily="66" charset="77"/>
              </a:rPr>
              <a:t>m</a:t>
            </a:r>
          </a:p>
        </p:txBody>
      </p:sp>
      <p:sp>
        <p:nvSpPr>
          <p:cNvPr id="7" name="TextBox 6">
            <a:extLst>
              <a:ext uri="{FF2B5EF4-FFF2-40B4-BE49-F238E27FC236}">
                <a16:creationId xmlns:a16="http://schemas.microsoft.com/office/drawing/2014/main" id="{11C344C6-237C-AE3C-056E-93A44D07F6C4}"/>
              </a:ext>
            </a:extLst>
          </p:cNvPr>
          <p:cNvSpPr txBox="1"/>
          <p:nvPr/>
        </p:nvSpPr>
        <p:spPr>
          <a:xfrm>
            <a:off x="4708523" y="1015098"/>
            <a:ext cx="698500" cy="923330"/>
          </a:xfrm>
          <a:prstGeom prst="rect">
            <a:avLst/>
          </a:prstGeom>
          <a:noFill/>
        </p:spPr>
        <p:txBody>
          <a:bodyPr wrap="square" rtlCol="0">
            <a:spAutoFit/>
          </a:bodyPr>
          <a:lstStyle/>
          <a:p>
            <a:r>
              <a:rPr lang="en-US" sz="5400" dirty="0">
                <a:latin typeface="Chalkboard" panose="03050602040202020205" pitchFamily="66" charset="77"/>
              </a:rPr>
              <a:t>m</a:t>
            </a:r>
          </a:p>
        </p:txBody>
      </p:sp>
      <p:sp>
        <p:nvSpPr>
          <p:cNvPr id="8" name="TextBox 7">
            <a:extLst>
              <a:ext uri="{FF2B5EF4-FFF2-40B4-BE49-F238E27FC236}">
                <a16:creationId xmlns:a16="http://schemas.microsoft.com/office/drawing/2014/main" id="{5B9A4DB4-48D6-222C-EE8D-FCE1DE8237DF}"/>
              </a:ext>
            </a:extLst>
          </p:cNvPr>
          <p:cNvSpPr txBox="1"/>
          <p:nvPr/>
        </p:nvSpPr>
        <p:spPr>
          <a:xfrm>
            <a:off x="5756955" y="1027190"/>
            <a:ext cx="698500" cy="923330"/>
          </a:xfrm>
          <a:prstGeom prst="rect">
            <a:avLst/>
          </a:prstGeom>
          <a:noFill/>
        </p:spPr>
        <p:txBody>
          <a:bodyPr wrap="square" rtlCol="0">
            <a:spAutoFit/>
          </a:bodyPr>
          <a:lstStyle/>
          <a:p>
            <a:r>
              <a:rPr lang="en-US" sz="5400" dirty="0">
                <a:latin typeface="Chalkboard" panose="03050602040202020205" pitchFamily="66" charset="77"/>
              </a:rPr>
              <a:t>a</a:t>
            </a:r>
          </a:p>
        </p:txBody>
      </p:sp>
      <p:sp>
        <p:nvSpPr>
          <p:cNvPr id="10" name="TextBox 9">
            <a:extLst>
              <a:ext uri="{FF2B5EF4-FFF2-40B4-BE49-F238E27FC236}">
                <a16:creationId xmlns:a16="http://schemas.microsoft.com/office/drawing/2014/main" id="{0E97D004-7A6B-368D-33F4-4DF67FF21E7C}"/>
              </a:ext>
            </a:extLst>
          </p:cNvPr>
          <p:cNvSpPr txBox="1"/>
          <p:nvPr/>
        </p:nvSpPr>
        <p:spPr>
          <a:xfrm>
            <a:off x="6682604" y="1028162"/>
            <a:ext cx="698500" cy="923330"/>
          </a:xfrm>
          <a:prstGeom prst="rect">
            <a:avLst/>
          </a:prstGeom>
          <a:noFill/>
        </p:spPr>
        <p:txBody>
          <a:bodyPr wrap="square" rtlCol="0">
            <a:spAutoFit/>
          </a:bodyPr>
          <a:lstStyle/>
          <a:p>
            <a:r>
              <a:rPr lang="en-US" sz="5400" dirty="0">
                <a:latin typeface="Chalkboard" panose="03050602040202020205" pitchFamily="66" charset="77"/>
              </a:rPr>
              <a:t>d</a:t>
            </a:r>
          </a:p>
        </p:txBody>
      </p:sp>
      <p:sp>
        <p:nvSpPr>
          <p:cNvPr id="24" name="TextBox 23">
            <a:extLst>
              <a:ext uri="{FF2B5EF4-FFF2-40B4-BE49-F238E27FC236}">
                <a16:creationId xmlns:a16="http://schemas.microsoft.com/office/drawing/2014/main" id="{57EDD1D6-4196-0871-CE8A-F35A88239038}"/>
              </a:ext>
            </a:extLst>
          </p:cNvPr>
          <p:cNvSpPr txBox="1"/>
          <p:nvPr/>
        </p:nvSpPr>
        <p:spPr>
          <a:xfrm>
            <a:off x="7136903" y="1039968"/>
            <a:ext cx="698500" cy="923330"/>
          </a:xfrm>
          <a:prstGeom prst="rect">
            <a:avLst/>
          </a:prstGeom>
          <a:noFill/>
        </p:spPr>
        <p:txBody>
          <a:bodyPr wrap="square" rtlCol="0">
            <a:spAutoFit/>
          </a:bodyPr>
          <a:lstStyle/>
          <a:p>
            <a:r>
              <a:rPr lang="en-US" sz="5400" dirty="0">
                <a:latin typeface="Chalkboard" panose="03050602040202020205" pitchFamily="66" charset="77"/>
              </a:rPr>
              <a:t>.</a:t>
            </a:r>
          </a:p>
        </p:txBody>
      </p:sp>
      <p:pic>
        <p:nvPicPr>
          <p:cNvPr id="11" name="Picture 10">
            <a:extLst>
              <a:ext uri="{FF2B5EF4-FFF2-40B4-BE49-F238E27FC236}">
                <a16:creationId xmlns:a16="http://schemas.microsoft.com/office/drawing/2014/main" id="{8D0C1E31-181A-702A-CAE5-0399023C2085}"/>
              </a:ext>
            </a:extLst>
          </p:cNvPr>
          <p:cNvPicPr>
            <a:picLocks noChangeAspect="1"/>
          </p:cNvPicPr>
          <p:nvPr/>
        </p:nvPicPr>
        <p:blipFill>
          <a:blip r:embed="rId3"/>
          <a:stretch>
            <a:fillRect/>
          </a:stretch>
        </p:blipFill>
        <p:spPr>
          <a:xfrm>
            <a:off x="0" y="-1"/>
            <a:ext cx="9144000" cy="329285"/>
          </a:xfrm>
          <a:prstGeom prst="rect">
            <a:avLst/>
          </a:prstGeom>
        </p:spPr>
      </p:pic>
      <p:sp>
        <p:nvSpPr>
          <p:cNvPr id="12" name="TextBox 11">
            <a:extLst>
              <a:ext uri="{FF2B5EF4-FFF2-40B4-BE49-F238E27FC236}">
                <a16:creationId xmlns:a16="http://schemas.microsoft.com/office/drawing/2014/main" id="{0B538D27-7451-1A39-B444-BB23199FBAC1}"/>
              </a:ext>
            </a:extLst>
          </p:cNvPr>
          <p:cNvSpPr txBox="1"/>
          <p:nvPr/>
        </p:nvSpPr>
        <p:spPr>
          <a:xfrm>
            <a:off x="1804416" y="329284"/>
            <a:ext cx="5576688" cy="656400"/>
          </a:xfrm>
          <a:prstGeom prst="rect">
            <a:avLst/>
          </a:prstGeom>
          <a:noFill/>
        </p:spPr>
        <p:txBody>
          <a:bodyPr wrap="square" rtlCol="0">
            <a:spAutoFit/>
          </a:bodyPr>
          <a:lstStyle/>
          <a:p>
            <a:pPr algn="ctr"/>
            <a:r>
              <a:rPr lang="en-US" sz="3600" b="1" dirty="0"/>
              <a:t>Dictation/</a:t>
            </a:r>
            <a:r>
              <a:rPr lang="en-US" sz="3600" b="1" dirty="0" err="1"/>
              <a:t>Dictado</a:t>
            </a:r>
            <a:endParaRPr lang="en-US" sz="3600" b="1" dirty="0"/>
          </a:p>
        </p:txBody>
      </p:sp>
      <p:sp>
        <p:nvSpPr>
          <p:cNvPr id="5" name="Donut 4">
            <a:extLst>
              <a:ext uri="{FF2B5EF4-FFF2-40B4-BE49-F238E27FC236}">
                <a16:creationId xmlns:a16="http://schemas.microsoft.com/office/drawing/2014/main" id="{4EB7E5B3-1412-1AEA-7F51-66E990AEA434}"/>
              </a:ext>
            </a:extLst>
          </p:cNvPr>
          <p:cNvSpPr/>
          <p:nvPr/>
        </p:nvSpPr>
        <p:spPr>
          <a:xfrm>
            <a:off x="1804416" y="1039968"/>
            <a:ext cx="1141984" cy="1069248"/>
          </a:xfrm>
          <a:prstGeom prst="donut">
            <a:avLst>
              <a:gd name="adj" fmla="val 12441"/>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Donut 8">
            <a:extLst>
              <a:ext uri="{FF2B5EF4-FFF2-40B4-BE49-F238E27FC236}">
                <a16:creationId xmlns:a16="http://schemas.microsoft.com/office/drawing/2014/main" id="{B8A58334-12C5-9CDE-9106-DED318AC8036}"/>
              </a:ext>
            </a:extLst>
          </p:cNvPr>
          <p:cNvSpPr/>
          <p:nvPr/>
        </p:nvSpPr>
        <p:spPr>
          <a:xfrm>
            <a:off x="5427046" y="1015098"/>
            <a:ext cx="1141984" cy="1069248"/>
          </a:xfrm>
          <a:prstGeom prst="donut">
            <a:avLst>
              <a:gd name="adj" fmla="val 12441"/>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3002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BBB68E3B-F091-C819-12FC-7D6D2A071E4B}"/>
              </a:ext>
            </a:extLst>
          </p:cNvPr>
          <p:cNvGraphicFramePr>
            <a:graphicFrameLocks noGrp="1"/>
          </p:cNvGraphicFramePr>
          <p:nvPr/>
        </p:nvGraphicFramePr>
        <p:xfrm>
          <a:off x="103238" y="985684"/>
          <a:ext cx="9040760" cy="4996017"/>
        </p:xfrm>
        <a:graphic>
          <a:graphicData uri="http://schemas.openxmlformats.org/drawingml/2006/table">
            <a:tbl>
              <a:tblPr firstRow="1" bandRow="1">
                <a:tableStyleId>{5C22544A-7EE6-4342-B048-85BDC9FD1C3A}</a:tableStyleId>
              </a:tblPr>
              <a:tblGrid>
                <a:gridCol w="904076">
                  <a:extLst>
                    <a:ext uri="{9D8B030D-6E8A-4147-A177-3AD203B41FA5}">
                      <a16:colId xmlns:a16="http://schemas.microsoft.com/office/drawing/2014/main" val="2499487950"/>
                    </a:ext>
                  </a:extLst>
                </a:gridCol>
                <a:gridCol w="904076">
                  <a:extLst>
                    <a:ext uri="{9D8B030D-6E8A-4147-A177-3AD203B41FA5}">
                      <a16:colId xmlns:a16="http://schemas.microsoft.com/office/drawing/2014/main" val="2856367083"/>
                    </a:ext>
                  </a:extLst>
                </a:gridCol>
                <a:gridCol w="904076">
                  <a:extLst>
                    <a:ext uri="{9D8B030D-6E8A-4147-A177-3AD203B41FA5}">
                      <a16:colId xmlns:a16="http://schemas.microsoft.com/office/drawing/2014/main" val="3654219016"/>
                    </a:ext>
                  </a:extLst>
                </a:gridCol>
                <a:gridCol w="904076">
                  <a:extLst>
                    <a:ext uri="{9D8B030D-6E8A-4147-A177-3AD203B41FA5}">
                      <a16:colId xmlns:a16="http://schemas.microsoft.com/office/drawing/2014/main" val="998426870"/>
                    </a:ext>
                  </a:extLst>
                </a:gridCol>
                <a:gridCol w="904076">
                  <a:extLst>
                    <a:ext uri="{9D8B030D-6E8A-4147-A177-3AD203B41FA5}">
                      <a16:colId xmlns:a16="http://schemas.microsoft.com/office/drawing/2014/main" val="3882297212"/>
                    </a:ext>
                  </a:extLst>
                </a:gridCol>
                <a:gridCol w="904076">
                  <a:extLst>
                    <a:ext uri="{9D8B030D-6E8A-4147-A177-3AD203B41FA5}">
                      <a16:colId xmlns:a16="http://schemas.microsoft.com/office/drawing/2014/main" val="1796741312"/>
                    </a:ext>
                  </a:extLst>
                </a:gridCol>
                <a:gridCol w="904076">
                  <a:extLst>
                    <a:ext uri="{9D8B030D-6E8A-4147-A177-3AD203B41FA5}">
                      <a16:colId xmlns:a16="http://schemas.microsoft.com/office/drawing/2014/main" val="2638445979"/>
                    </a:ext>
                  </a:extLst>
                </a:gridCol>
                <a:gridCol w="904076">
                  <a:extLst>
                    <a:ext uri="{9D8B030D-6E8A-4147-A177-3AD203B41FA5}">
                      <a16:colId xmlns:a16="http://schemas.microsoft.com/office/drawing/2014/main" val="3647673739"/>
                    </a:ext>
                  </a:extLst>
                </a:gridCol>
                <a:gridCol w="904076">
                  <a:extLst>
                    <a:ext uri="{9D8B030D-6E8A-4147-A177-3AD203B41FA5}">
                      <a16:colId xmlns:a16="http://schemas.microsoft.com/office/drawing/2014/main" val="209420600"/>
                    </a:ext>
                  </a:extLst>
                </a:gridCol>
                <a:gridCol w="904076">
                  <a:extLst>
                    <a:ext uri="{9D8B030D-6E8A-4147-A177-3AD203B41FA5}">
                      <a16:colId xmlns:a16="http://schemas.microsoft.com/office/drawing/2014/main" val="2770200144"/>
                    </a:ext>
                  </a:extLst>
                </a:gridCol>
              </a:tblGrid>
              <a:tr h="734401">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b="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2972145"/>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944126"/>
                  </a:ext>
                </a:extLst>
              </a:tr>
              <a:tr h="725401">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677434"/>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2685223"/>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3414120"/>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346063"/>
                  </a:ext>
                </a:extLst>
              </a:tr>
              <a:tr h="707243">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600" dirty="0">
                        <a:solidFill>
                          <a:schemeClr val="tx1"/>
                        </a:solidFill>
                        <a:latin typeface="Chalkboard" panose="03050602040202020205" pitchFamily="66" charset="77"/>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64261235"/>
                  </a:ext>
                </a:extLst>
              </a:tr>
            </a:tbl>
          </a:graphicData>
        </a:graphic>
      </p:graphicFrame>
      <p:sp>
        <p:nvSpPr>
          <p:cNvPr id="3" name="TextBox 2">
            <a:extLst>
              <a:ext uri="{FF2B5EF4-FFF2-40B4-BE49-F238E27FC236}">
                <a16:creationId xmlns:a16="http://schemas.microsoft.com/office/drawing/2014/main" id="{421C609B-DD1E-6ABF-2300-DDA9F28F55A3}"/>
              </a:ext>
            </a:extLst>
          </p:cNvPr>
          <p:cNvSpPr txBox="1"/>
          <p:nvPr/>
        </p:nvSpPr>
        <p:spPr>
          <a:xfrm>
            <a:off x="241300" y="1039968"/>
            <a:ext cx="698500" cy="923330"/>
          </a:xfrm>
          <a:prstGeom prst="rect">
            <a:avLst/>
          </a:prstGeom>
          <a:noFill/>
        </p:spPr>
        <p:txBody>
          <a:bodyPr wrap="square" rtlCol="0">
            <a:spAutoFit/>
          </a:bodyPr>
          <a:lstStyle/>
          <a:p>
            <a:r>
              <a:rPr lang="en-US" sz="5400" dirty="0">
                <a:latin typeface="Chalkboard" panose="03050602040202020205" pitchFamily="66" charset="77"/>
              </a:rPr>
              <a:t>I</a:t>
            </a:r>
          </a:p>
        </p:txBody>
      </p:sp>
      <p:sp>
        <p:nvSpPr>
          <p:cNvPr id="4" name="TextBox 3">
            <a:extLst>
              <a:ext uri="{FF2B5EF4-FFF2-40B4-BE49-F238E27FC236}">
                <a16:creationId xmlns:a16="http://schemas.microsoft.com/office/drawing/2014/main" id="{8DDEDB9A-760B-3EBE-7FEE-31AC84970423}"/>
              </a:ext>
            </a:extLst>
          </p:cNvPr>
          <p:cNvSpPr txBox="1"/>
          <p:nvPr/>
        </p:nvSpPr>
        <p:spPr>
          <a:xfrm>
            <a:off x="2101850" y="1039968"/>
            <a:ext cx="698500" cy="923330"/>
          </a:xfrm>
          <a:prstGeom prst="rect">
            <a:avLst/>
          </a:prstGeom>
          <a:noFill/>
        </p:spPr>
        <p:txBody>
          <a:bodyPr wrap="square" rtlCol="0">
            <a:spAutoFit/>
          </a:bodyPr>
          <a:lstStyle/>
          <a:p>
            <a:r>
              <a:rPr lang="en-US" sz="5400" dirty="0">
                <a:latin typeface="Chalkboard" panose="03050602040202020205" pitchFamily="66" charset="77"/>
              </a:rPr>
              <a:t>a</a:t>
            </a:r>
          </a:p>
        </p:txBody>
      </p:sp>
      <p:sp>
        <p:nvSpPr>
          <p:cNvPr id="6" name="TextBox 5">
            <a:extLst>
              <a:ext uri="{FF2B5EF4-FFF2-40B4-BE49-F238E27FC236}">
                <a16:creationId xmlns:a16="http://schemas.microsoft.com/office/drawing/2014/main" id="{BCDB51AF-3F41-6AC2-80AB-AAEA6785F2CB}"/>
              </a:ext>
            </a:extLst>
          </p:cNvPr>
          <p:cNvSpPr txBox="1"/>
          <p:nvPr/>
        </p:nvSpPr>
        <p:spPr>
          <a:xfrm>
            <a:off x="2946400" y="1015098"/>
            <a:ext cx="698500" cy="923330"/>
          </a:xfrm>
          <a:prstGeom prst="rect">
            <a:avLst/>
          </a:prstGeom>
          <a:noFill/>
        </p:spPr>
        <p:txBody>
          <a:bodyPr wrap="square" rtlCol="0">
            <a:spAutoFit/>
          </a:bodyPr>
          <a:lstStyle/>
          <a:p>
            <a:r>
              <a:rPr lang="en-US" sz="5400" dirty="0">
                <a:latin typeface="Chalkboard" panose="03050602040202020205" pitchFamily="66" charset="77"/>
              </a:rPr>
              <a:t>m</a:t>
            </a:r>
          </a:p>
        </p:txBody>
      </p:sp>
      <p:sp>
        <p:nvSpPr>
          <p:cNvPr id="7" name="TextBox 6">
            <a:extLst>
              <a:ext uri="{FF2B5EF4-FFF2-40B4-BE49-F238E27FC236}">
                <a16:creationId xmlns:a16="http://schemas.microsoft.com/office/drawing/2014/main" id="{11C344C6-237C-AE3C-056E-93A44D07F6C4}"/>
              </a:ext>
            </a:extLst>
          </p:cNvPr>
          <p:cNvSpPr txBox="1"/>
          <p:nvPr/>
        </p:nvSpPr>
        <p:spPr>
          <a:xfrm>
            <a:off x="4708523" y="1015098"/>
            <a:ext cx="698500" cy="923330"/>
          </a:xfrm>
          <a:prstGeom prst="rect">
            <a:avLst/>
          </a:prstGeom>
          <a:noFill/>
        </p:spPr>
        <p:txBody>
          <a:bodyPr wrap="square" rtlCol="0">
            <a:spAutoFit/>
          </a:bodyPr>
          <a:lstStyle/>
          <a:p>
            <a:r>
              <a:rPr lang="en-US" sz="5400" dirty="0">
                <a:latin typeface="Chalkboard" panose="03050602040202020205" pitchFamily="66" charset="77"/>
              </a:rPr>
              <a:t>m</a:t>
            </a:r>
          </a:p>
        </p:txBody>
      </p:sp>
      <p:sp>
        <p:nvSpPr>
          <p:cNvPr id="8" name="TextBox 7">
            <a:extLst>
              <a:ext uri="{FF2B5EF4-FFF2-40B4-BE49-F238E27FC236}">
                <a16:creationId xmlns:a16="http://schemas.microsoft.com/office/drawing/2014/main" id="{5B9A4DB4-48D6-222C-EE8D-FCE1DE8237DF}"/>
              </a:ext>
            </a:extLst>
          </p:cNvPr>
          <p:cNvSpPr txBox="1"/>
          <p:nvPr/>
        </p:nvSpPr>
        <p:spPr>
          <a:xfrm>
            <a:off x="5756955" y="1027190"/>
            <a:ext cx="698500" cy="923330"/>
          </a:xfrm>
          <a:prstGeom prst="rect">
            <a:avLst/>
          </a:prstGeom>
          <a:noFill/>
        </p:spPr>
        <p:txBody>
          <a:bodyPr wrap="square" rtlCol="0">
            <a:spAutoFit/>
          </a:bodyPr>
          <a:lstStyle/>
          <a:p>
            <a:r>
              <a:rPr lang="en-US" sz="5400" dirty="0">
                <a:latin typeface="Chalkboard" panose="03050602040202020205" pitchFamily="66" charset="77"/>
              </a:rPr>
              <a:t>a</a:t>
            </a:r>
          </a:p>
        </p:txBody>
      </p:sp>
      <p:sp>
        <p:nvSpPr>
          <p:cNvPr id="10" name="TextBox 9">
            <a:extLst>
              <a:ext uri="{FF2B5EF4-FFF2-40B4-BE49-F238E27FC236}">
                <a16:creationId xmlns:a16="http://schemas.microsoft.com/office/drawing/2014/main" id="{0E97D004-7A6B-368D-33F4-4DF67FF21E7C}"/>
              </a:ext>
            </a:extLst>
          </p:cNvPr>
          <p:cNvSpPr txBox="1"/>
          <p:nvPr/>
        </p:nvSpPr>
        <p:spPr>
          <a:xfrm>
            <a:off x="6682604" y="1028162"/>
            <a:ext cx="698500" cy="923330"/>
          </a:xfrm>
          <a:prstGeom prst="rect">
            <a:avLst/>
          </a:prstGeom>
          <a:noFill/>
        </p:spPr>
        <p:txBody>
          <a:bodyPr wrap="square" rtlCol="0">
            <a:spAutoFit/>
          </a:bodyPr>
          <a:lstStyle/>
          <a:p>
            <a:r>
              <a:rPr lang="en-US" sz="5400" dirty="0">
                <a:latin typeface="Chalkboard" panose="03050602040202020205" pitchFamily="66" charset="77"/>
              </a:rPr>
              <a:t>d</a:t>
            </a:r>
          </a:p>
        </p:txBody>
      </p:sp>
      <p:sp>
        <p:nvSpPr>
          <p:cNvPr id="24" name="TextBox 23">
            <a:extLst>
              <a:ext uri="{FF2B5EF4-FFF2-40B4-BE49-F238E27FC236}">
                <a16:creationId xmlns:a16="http://schemas.microsoft.com/office/drawing/2014/main" id="{57EDD1D6-4196-0871-CE8A-F35A88239038}"/>
              </a:ext>
            </a:extLst>
          </p:cNvPr>
          <p:cNvSpPr txBox="1"/>
          <p:nvPr/>
        </p:nvSpPr>
        <p:spPr>
          <a:xfrm>
            <a:off x="7136903" y="1039968"/>
            <a:ext cx="698500" cy="923330"/>
          </a:xfrm>
          <a:prstGeom prst="rect">
            <a:avLst/>
          </a:prstGeom>
          <a:noFill/>
        </p:spPr>
        <p:txBody>
          <a:bodyPr wrap="square" rtlCol="0">
            <a:spAutoFit/>
          </a:bodyPr>
          <a:lstStyle/>
          <a:p>
            <a:r>
              <a:rPr lang="en-US" sz="5400" dirty="0">
                <a:latin typeface="Chalkboard" panose="03050602040202020205" pitchFamily="66" charset="77"/>
              </a:rPr>
              <a:t>.</a:t>
            </a:r>
          </a:p>
        </p:txBody>
      </p:sp>
      <p:pic>
        <p:nvPicPr>
          <p:cNvPr id="11" name="Picture 10">
            <a:extLst>
              <a:ext uri="{FF2B5EF4-FFF2-40B4-BE49-F238E27FC236}">
                <a16:creationId xmlns:a16="http://schemas.microsoft.com/office/drawing/2014/main" id="{8D0C1E31-181A-702A-CAE5-0399023C2085}"/>
              </a:ext>
            </a:extLst>
          </p:cNvPr>
          <p:cNvPicPr>
            <a:picLocks noChangeAspect="1"/>
          </p:cNvPicPr>
          <p:nvPr/>
        </p:nvPicPr>
        <p:blipFill>
          <a:blip r:embed="rId3"/>
          <a:stretch>
            <a:fillRect/>
          </a:stretch>
        </p:blipFill>
        <p:spPr>
          <a:xfrm>
            <a:off x="0" y="-1"/>
            <a:ext cx="9144000" cy="329285"/>
          </a:xfrm>
          <a:prstGeom prst="rect">
            <a:avLst/>
          </a:prstGeom>
        </p:spPr>
      </p:pic>
      <p:sp>
        <p:nvSpPr>
          <p:cNvPr id="12" name="TextBox 11">
            <a:extLst>
              <a:ext uri="{FF2B5EF4-FFF2-40B4-BE49-F238E27FC236}">
                <a16:creationId xmlns:a16="http://schemas.microsoft.com/office/drawing/2014/main" id="{0B538D27-7451-1A39-B444-BB23199FBAC1}"/>
              </a:ext>
            </a:extLst>
          </p:cNvPr>
          <p:cNvSpPr txBox="1"/>
          <p:nvPr/>
        </p:nvSpPr>
        <p:spPr>
          <a:xfrm>
            <a:off x="1804416" y="329284"/>
            <a:ext cx="5576688" cy="656400"/>
          </a:xfrm>
          <a:prstGeom prst="rect">
            <a:avLst/>
          </a:prstGeom>
          <a:noFill/>
        </p:spPr>
        <p:txBody>
          <a:bodyPr wrap="square" rtlCol="0">
            <a:spAutoFit/>
          </a:bodyPr>
          <a:lstStyle/>
          <a:p>
            <a:pPr algn="ctr"/>
            <a:r>
              <a:rPr lang="en-US" sz="3600" b="1" dirty="0"/>
              <a:t>Dictation/</a:t>
            </a:r>
            <a:r>
              <a:rPr lang="en-US" sz="3600" b="1" dirty="0" err="1"/>
              <a:t>Dictado</a:t>
            </a:r>
            <a:endParaRPr lang="en-US" sz="3600" b="1" dirty="0"/>
          </a:p>
        </p:txBody>
      </p:sp>
      <p:sp>
        <p:nvSpPr>
          <p:cNvPr id="5" name="Donut 4">
            <a:extLst>
              <a:ext uri="{FF2B5EF4-FFF2-40B4-BE49-F238E27FC236}">
                <a16:creationId xmlns:a16="http://schemas.microsoft.com/office/drawing/2014/main" id="{4EB7E5B3-1412-1AEA-7F51-66E990AEA434}"/>
              </a:ext>
            </a:extLst>
          </p:cNvPr>
          <p:cNvSpPr/>
          <p:nvPr/>
        </p:nvSpPr>
        <p:spPr>
          <a:xfrm>
            <a:off x="1804416" y="1039968"/>
            <a:ext cx="1141984" cy="1069248"/>
          </a:xfrm>
          <a:prstGeom prst="donut">
            <a:avLst>
              <a:gd name="adj" fmla="val 12441"/>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Donut 8">
            <a:extLst>
              <a:ext uri="{FF2B5EF4-FFF2-40B4-BE49-F238E27FC236}">
                <a16:creationId xmlns:a16="http://schemas.microsoft.com/office/drawing/2014/main" id="{B8A58334-12C5-9CDE-9106-DED318AC8036}"/>
              </a:ext>
            </a:extLst>
          </p:cNvPr>
          <p:cNvSpPr/>
          <p:nvPr/>
        </p:nvSpPr>
        <p:spPr>
          <a:xfrm>
            <a:off x="5427046" y="1015098"/>
            <a:ext cx="1141984" cy="1069248"/>
          </a:xfrm>
          <a:prstGeom prst="donut">
            <a:avLst>
              <a:gd name="adj" fmla="val 12441"/>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205BEED5-5F0D-EBD5-3F71-24894411564C}"/>
              </a:ext>
            </a:extLst>
          </p:cNvPr>
          <p:cNvSpPr txBox="1"/>
          <p:nvPr/>
        </p:nvSpPr>
        <p:spPr>
          <a:xfrm>
            <a:off x="297568" y="2399376"/>
            <a:ext cx="698500" cy="923330"/>
          </a:xfrm>
          <a:prstGeom prst="rect">
            <a:avLst/>
          </a:prstGeom>
          <a:noFill/>
        </p:spPr>
        <p:txBody>
          <a:bodyPr wrap="square" rtlCol="0">
            <a:spAutoFit/>
          </a:bodyPr>
          <a:lstStyle/>
          <a:p>
            <a:r>
              <a:rPr lang="en-US" sz="5400" dirty="0">
                <a:latin typeface="Chalkboard" panose="03050602040202020205" pitchFamily="66" charset="77"/>
              </a:rPr>
              <a:t>J</a:t>
            </a:r>
          </a:p>
        </p:txBody>
      </p:sp>
      <p:sp>
        <p:nvSpPr>
          <p:cNvPr id="14" name="TextBox 13">
            <a:extLst>
              <a:ext uri="{FF2B5EF4-FFF2-40B4-BE49-F238E27FC236}">
                <a16:creationId xmlns:a16="http://schemas.microsoft.com/office/drawing/2014/main" id="{148B368A-FEF5-E5D9-FB04-C45BC519AB43}"/>
              </a:ext>
            </a:extLst>
          </p:cNvPr>
          <p:cNvSpPr txBox="1"/>
          <p:nvPr/>
        </p:nvSpPr>
        <p:spPr>
          <a:xfrm>
            <a:off x="1291216" y="2450655"/>
            <a:ext cx="698500" cy="923330"/>
          </a:xfrm>
          <a:prstGeom prst="rect">
            <a:avLst/>
          </a:prstGeom>
          <a:noFill/>
        </p:spPr>
        <p:txBody>
          <a:bodyPr wrap="square" rtlCol="0">
            <a:spAutoFit/>
          </a:bodyPr>
          <a:lstStyle/>
          <a:p>
            <a:r>
              <a:rPr lang="en-US" sz="5400" dirty="0">
                <a:latin typeface="Chalkboard" panose="03050602040202020205" pitchFamily="66" charset="77"/>
              </a:rPr>
              <a:t>a</a:t>
            </a:r>
          </a:p>
        </p:txBody>
      </p:sp>
      <p:sp>
        <p:nvSpPr>
          <p:cNvPr id="15" name="TextBox 14">
            <a:extLst>
              <a:ext uri="{FF2B5EF4-FFF2-40B4-BE49-F238E27FC236}">
                <a16:creationId xmlns:a16="http://schemas.microsoft.com/office/drawing/2014/main" id="{E189DD39-DEBE-7DDD-D10C-CF85573866F4}"/>
              </a:ext>
            </a:extLst>
          </p:cNvPr>
          <p:cNvSpPr txBox="1"/>
          <p:nvPr/>
        </p:nvSpPr>
        <p:spPr>
          <a:xfrm>
            <a:off x="2144910" y="2468374"/>
            <a:ext cx="698500" cy="923330"/>
          </a:xfrm>
          <a:prstGeom prst="rect">
            <a:avLst/>
          </a:prstGeom>
          <a:noFill/>
        </p:spPr>
        <p:txBody>
          <a:bodyPr wrap="square" rtlCol="0">
            <a:spAutoFit/>
          </a:bodyPr>
          <a:lstStyle/>
          <a:p>
            <a:r>
              <a:rPr lang="en-US" sz="5400" dirty="0">
                <a:latin typeface="Chalkboard" panose="03050602040202020205" pitchFamily="66" charset="77"/>
              </a:rPr>
              <a:t>m</a:t>
            </a:r>
          </a:p>
        </p:txBody>
      </p:sp>
      <p:sp>
        <p:nvSpPr>
          <p:cNvPr id="16" name="TextBox 15">
            <a:extLst>
              <a:ext uri="{FF2B5EF4-FFF2-40B4-BE49-F238E27FC236}">
                <a16:creationId xmlns:a16="http://schemas.microsoft.com/office/drawing/2014/main" id="{82688665-D868-00B5-09FF-7F12A2B7D440}"/>
              </a:ext>
            </a:extLst>
          </p:cNvPr>
          <p:cNvSpPr txBox="1"/>
          <p:nvPr/>
        </p:nvSpPr>
        <p:spPr>
          <a:xfrm>
            <a:off x="3006478" y="2468374"/>
            <a:ext cx="698500" cy="923330"/>
          </a:xfrm>
          <a:prstGeom prst="rect">
            <a:avLst/>
          </a:prstGeom>
          <a:noFill/>
        </p:spPr>
        <p:txBody>
          <a:bodyPr wrap="square" rtlCol="0">
            <a:spAutoFit/>
          </a:bodyPr>
          <a:lstStyle/>
          <a:p>
            <a:r>
              <a:rPr lang="en-US" sz="5400" dirty="0">
                <a:latin typeface="Chalkboard" panose="03050602040202020205" pitchFamily="66" charset="77"/>
              </a:rPr>
              <a:t>e</a:t>
            </a:r>
          </a:p>
        </p:txBody>
      </p:sp>
      <p:sp>
        <p:nvSpPr>
          <p:cNvPr id="17" name="TextBox 16">
            <a:extLst>
              <a:ext uri="{FF2B5EF4-FFF2-40B4-BE49-F238E27FC236}">
                <a16:creationId xmlns:a16="http://schemas.microsoft.com/office/drawing/2014/main" id="{3ABD48A5-CCE6-62C5-73AB-50AD326AA9F7}"/>
              </a:ext>
            </a:extLst>
          </p:cNvPr>
          <p:cNvSpPr txBox="1"/>
          <p:nvPr/>
        </p:nvSpPr>
        <p:spPr>
          <a:xfrm>
            <a:off x="3896927" y="2465433"/>
            <a:ext cx="698500" cy="923330"/>
          </a:xfrm>
          <a:prstGeom prst="rect">
            <a:avLst/>
          </a:prstGeom>
          <a:noFill/>
        </p:spPr>
        <p:txBody>
          <a:bodyPr wrap="square" rtlCol="0">
            <a:spAutoFit/>
          </a:bodyPr>
          <a:lstStyle/>
          <a:p>
            <a:r>
              <a:rPr lang="en-US" sz="5400" dirty="0">
                <a:latin typeface="Chalkboard" panose="03050602040202020205" pitchFamily="66" charset="77"/>
              </a:rPr>
              <a:t>s</a:t>
            </a:r>
          </a:p>
        </p:txBody>
      </p:sp>
      <p:sp>
        <p:nvSpPr>
          <p:cNvPr id="18" name="TextBox 17">
            <a:extLst>
              <a:ext uri="{FF2B5EF4-FFF2-40B4-BE49-F238E27FC236}">
                <a16:creationId xmlns:a16="http://schemas.microsoft.com/office/drawing/2014/main" id="{A3E783B8-1DF3-A8EE-C74C-19D349A8C603}"/>
              </a:ext>
            </a:extLst>
          </p:cNvPr>
          <p:cNvSpPr txBox="1"/>
          <p:nvPr/>
        </p:nvSpPr>
        <p:spPr>
          <a:xfrm>
            <a:off x="5756955" y="2454626"/>
            <a:ext cx="698500" cy="923330"/>
          </a:xfrm>
          <a:prstGeom prst="rect">
            <a:avLst/>
          </a:prstGeom>
          <a:noFill/>
        </p:spPr>
        <p:txBody>
          <a:bodyPr wrap="square" rtlCol="0">
            <a:spAutoFit/>
          </a:bodyPr>
          <a:lstStyle/>
          <a:p>
            <a:r>
              <a:rPr lang="en-US" sz="5400" dirty="0">
                <a:latin typeface="Chalkboard" panose="03050602040202020205" pitchFamily="66" charset="77"/>
              </a:rPr>
              <a:t>h</a:t>
            </a:r>
          </a:p>
        </p:txBody>
      </p:sp>
      <p:sp>
        <p:nvSpPr>
          <p:cNvPr id="19" name="TextBox 18">
            <a:extLst>
              <a:ext uri="{FF2B5EF4-FFF2-40B4-BE49-F238E27FC236}">
                <a16:creationId xmlns:a16="http://schemas.microsoft.com/office/drawing/2014/main" id="{ABE42056-DEAE-9E9E-BB16-5C39CE86B09D}"/>
              </a:ext>
            </a:extLst>
          </p:cNvPr>
          <p:cNvSpPr txBox="1"/>
          <p:nvPr/>
        </p:nvSpPr>
        <p:spPr>
          <a:xfrm>
            <a:off x="6618582" y="2476057"/>
            <a:ext cx="698500" cy="923330"/>
          </a:xfrm>
          <a:prstGeom prst="rect">
            <a:avLst/>
          </a:prstGeom>
          <a:noFill/>
        </p:spPr>
        <p:txBody>
          <a:bodyPr wrap="square" rtlCol="0">
            <a:spAutoFit/>
          </a:bodyPr>
          <a:lstStyle/>
          <a:p>
            <a:r>
              <a:rPr lang="en-US" sz="5400" dirty="0">
                <a:latin typeface="Chalkboard" panose="03050602040202020205" pitchFamily="66" charset="77"/>
              </a:rPr>
              <a:t>a</a:t>
            </a:r>
          </a:p>
        </p:txBody>
      </p:sp>
      <p:sp>
        <p:nvSpPr>
          <p:cNvPr id="20" name="TextBox 19">
            <a:extLst>
              <a:ext uri="{FF2B5EF4-FFF2-40B4-BE49-F238E27FC236}">
                <a16:creationId xmlns:a16="http://schemas.microsoft.com/office/drawing/2014/main" id="{AC6FABC0-88BE-3373-D841-2CF63601984D}"/>
              </a:ext>
            </a:extLst>
          </p:cNvPr>
          <p:cNvSpPr txBox="1"/>
          <p:nvPr/>
        </p:nvSpPr>
        <p:spPr>
          <a:xfrm>
            <a:off x="7546594" y="2473546"/>
            <a:ext cx="698500" cy="923330"/>
          </a:xfrm>
          <a:prstGeom prst="rect">
            <a:avLst/>
          </a:prstGeom>
          <a:noFill/>
        </p:spPr>
        <p:txBody>
          <a:bodyPr wrap="square" rtlCol="0">
            <a:spAutoFit/>
          </a:bodyPr>
          <a:lstStyle/>
          <a:p>
            <a:r>
              <a:rPr lang="en-US" sz="5400" dirty="0">
                <a:latin typeface="Chalkboard" panose="03050602040202020205" pitchFamily="66" charset="77"/>
              </a:rPr>
              <a:t>s</a:t>
            </a:r>
          </a:p>
        </p:txBody>
      </p:sp>
      <p:sp>
        <p:nvSpPr>
          <p:cNvPr id="21" name="TextBox 20">
            <a:extLst>
              <a:ext uri="{FF2B5EF4-FFF2-40B4-BE49-F238E27FC236}">
                <a16:creationId xmlns:a16="http://schemas.microsoft.com/office/drawing/2014/main" id="{3E130BF0-20F4-D7CF-A3D6-0838717D2124}"/>
              </a:ext>
            </a:extLst>
          </p:cNvPr>
          <p:cNvSpPr txBox="1"/>
          <p:nvPr/>
        </p:nvSpPr>
        <p:spPr>
          <a:xfrm>
            <a:off x="254508" y="3880510"/>
            <a:ext cx="698500" cy="923330"/>
          </a:xfrm>
          <a:prstGeom prst="rect">
            <a:avLst/>
          </a:prstGeom>
          <a:noFill/>
        </p:spPr>
        <p:txBody>
          <a:bodyPr wrap="square" rtlCol="0">
            <a:spAutoFit/>
          </a:bodyPr>
          <a:lstStyle/>
          <a:p>
            <a:r>
              <a:rPr lang="en-US" sz="5400" dirty="0">
                <a:latin typeface="Chalkboard" panose="03050602040202020205" pitchFamily="66" charset="77"/>
              </a:rPr>
              <a:t>a</a:t>
            </a:r>
          </a:p>
        </p:txBody>
      </p:sp>
      <p:sp>
        <p:nvSpPr>
          <p:cNvPr id="22" name="TextBox 21">
            <a:extLst>
              <a:ext uri="{FF2B5EF4-FFF2-40B4-BE49-F238E27FC236}">
                <a16:creationId xmlns:a16="http://schemas.microsoft.com/office/drawing/2014/main" id="{42B4BDA3-E162-35D4-90C4-A2107D32D73E}"/>
              </a:ext>
            </a:extLst>
          </p:cNvPr>
          <p:cNvSpPr txBox="1"/>
          <p:nvPr/>
        </p:nvSpPr>
        <p:spPr>
          <a:xfrm>
            <a:off x="2101850" y="3856321"/>
            <a:ext cx="698500" cy="923330"/>
          </a:xfrm>
          <a:prstGeom prst="rect">
            <a:avLst/>
          </a:prstGeom>
          <a:noFill/>
        </p:spPr>
        <p:txBody>
          <a:bodyPr wrap="square" rtlCol="0">
            <a:spAutoFit/>
          </a:bodyPr>
          <a:lstStyle/>
          <a:p>
            <a:r>
              <a:rPr lang="en-US" sz="5400" dirty="0">
                <a:latin typeface="Chalkboard" panose="03050602040202020205" pitchFamily="66" charset="77"/>
              </a:rPr>
              <a:t>h</a:t>
            </a:r>
          </a:p>
        </p:txBody>
      </p:sp>
      <p:sp>
        <p:nvSpPr>
          <p:cNvPr id="23" name="TextBox 22">
            <a:extLst>
              <a:ext uri="{FF2B5EF4-FFF2-40B4-BE49-F238E27FC236}">
                <a16:creationId xmlns:a16="http://schemas.microsoft.com/office/drawing/2014/main" id="{4E9DF556-A4FB-FB36-374E-16E12F78A946}"/>
              </a:ext>
            </a:extLst>
          </p:cNvPr>
          <p:cNvSpPr txBox="1"/>
          <p:nvPr/>
        </p:nvSpPr>
        <p:spPr>
          <a:xfrm>
            <a:off x="2955938" y="3880510"/>
            <a:ext cx="698500" cy="923330"/>
          </a:xfrm>
          <a:prstGeom prst="rect">
            <a:avLst/>
          </a:prstGeom>
          <a:noFill/>
        </p:spPr>
        <p:txBody>
          <a:bodyPr wrap="square" rtlCol="0">
            <a:spAutoFit/>
          </a:bodyPr>
          <a:lstStyle/>
          <a:p>
            <a:r>
              <a:rPr lang="en-US" sz="5400" dirty="0">
                <a:latin typeface="Chalkboard" panose="03050602040202020205" pitchFamily="66" charset="77"/>
              </a:rPr>
              <a:t>a</a:t>
            </a:r>
          </a:p>
        </p:txBody>
      </p:sp>
      <p:sp>
        <p:nvSpPr>
          <p:cNvPr id="25" name="TextBox 24">
            <a:extLst>
              <a:ext uri="{FF2B5EF4-FFF2-40B4-BE49-F238E27FC236}">
                <a16:creationId xmlns:a16="http://schemas.microsoft.com/office/drawing/2014/main" id="{A05EFA17-F13B-CFE7-AE03-94094BF9576F}"/>
              </a:ext>
            </a:extLst>
          </p:cNvPr>
          <p:cNvSpPr txBox="1"/>
          <p:nvPr/>
        </p:nvSpPr>
        <p:spPr>
          <a:xfrm>
            <a:off x="3784740" y="3921650"/>
            <a:ext cx="698500" cy="923330"/>
          </a:xfrm>
          <a:prstGeom prst="rect">
            <a:avLst/>
          </a:prstGeom>
          <a:noFill/>
        </p:spPr>
        <p:txBody>
          <a:bodyPr wrap="square" rtlCol="0">
            <a:spAutoFit/>
          </a:bodyPr>
          <a:lstStyle/>
          <a:p>
            <a:r>
              <a:rPr lang="en-US" sz="5400" dirty="0">
                <a:latin typeface="Chalkboard" panose="03050602040202020205" pitchFamily="66" charset="77"/>
              </a:rPr>
              <a:t>p</a:t>
            </a:r>
          </a:p>
        </p:txBody>
      </p:sp>
      <p:sp>
        <p:nvSpPr>
          <p:cNvPr id="26" name="TextBox 25">
            <a:extLst>
              <a:ext uri="{FF2B5EF4-FFF2-40B4-BE49-F238E27FC236}">
                <a16:creationId xmlns:a16="http://schemas.microsoft.com/office/drawing/2014/main" id="{9EE9B2A9-55EB-86D9-77C3-F8E29F2417FF}"/>
              </a:ext>
            </a:extLst>
          </p:cNvPr>
          <p:cNvSpPr txBox="1"/>
          <p:nvPr/>
        </p:nvSpPr>
        <p:spPr>
          <a:xfrm>
            <a:off x="4812794" y="3880510"/>
            <a:ext cx="698500" cy="923330"/>
          </a:xfrm>
          <a:prstGeom prst="rect">
            <a:avLst/>
          </a:prstGeom>
          <a:noFill/>
        </p:spPr>
        <p:txBody>
          <a:bodyPr wrap="square" rtlCol="0">
            <a:spAutoFit/>
          </a:bodyPr>
          <a:lstStyle/>
          <a:p>
            <a:r>
              <a:rPr lang="en-US" sz="5400" dirty="0">
                <a:latin typeface="Chalkboard" panose="03050602040202020205" pitchFamily="66" charset="77"/>
              </a:rPr>
              <a:t>p</a:t>
            </a:r>
          </a:p>
        </p:txBody>
      </p:sp>
      <p:sp>
        <p:nvSpPr>
          <p:cNvPr id="27" name="TextBox 26">
            <a:extLst>
              <a:ext uri="{FF2B5EF4-FFF2-40B4-BE49-F238E27FC236}">
                <a16:creationId xmlns:a16="http://schemas.microsoft.com/office/drawing/2014/main" id="{E5E9CE14-AFDE-D2CF-4795-10FB982D55F2}"/>
              </a:ext>
            </a:extLst>
          </p:cNvPr>
          <p:cNvSpPr txBox="1"/>
          <p:nvPr/>
        </p:nvSpPr>
        <p:spPr>
          <a:xfrm>
            <a:off x="5618789" y="3880510"/>
            <a:ext cx="698500" cy="923330"/>
          </a:xfrm>
          <a:prstGeom prst="rect">
            <a:avLst/>
          </a:prstGeom>
          <a:noFill/>
        </p:spPr>
        <p:txBody>
          <a:bodyPr wrap="square" rtlCol="0">
            <a:spAutoFit/>
          </a:bodyPr>
          <a:lstStyle/>
          <a:p>
            <a:r>
              <a:rPr lang="en-US" sz="5400" dirty="0">
                <a:latin typeface="Chalkboard" panose="03050602040202020205" pitchFamily="66" charset="77"/>
              </a:rPr>
              <a:t>y</a:t>
            </a:r>
          </a:p>
        </p:txBody>
      </p:sp>
      <p:sp>
        <p:nvSpPr>
          <p:cNvPr id="28" name="TextBox 27">
            <a:extLst>
              <a:ext uri="{FF2B5EF4-FFF2-40B4-BE49-F238E27FC236}">
                <a16:creationId xmlns:a16="http://schemas.microsoft.com/office/drawing/2014/main" id="{A4879B0E-E2A2-FA70-ED79-973CA6B3C310}"/>
              </a:ext>
            </a:extLst>
          </p:cNvPr>
          <p:cNvSpPr txBox="1"/>
          <p:nvPr/>
        </p:nvSpPr>
        <p:spPr>
          <a:xfrm>
            <a:off x="347752" y="5276410"/>
            <a:ext cx="698500" cy="923330"/>
          </a:xfrm>
          <a:prstGeom prst="rect">
            <a:avLst/>
          </a:prstGeom>
          <a:noFill/>
        </p:spPr>
        <p:txBody>
          <a:bodyPr wrap="square" rtlCol="0">
            <a:spAutoFit/>
          </a:bodyPr>
          <a:lstStyle/>
          <a:p>
            <a:r>
              <a:rPr lang="en-US" sz="5400" dirty="0">
                <a:latin typeface="Chalkboard" panose="03050602040202020205" pitchFamily="66" charset="77"/>
              </a:rPr>
              <a:t>f</a:t>
            </a:r>
          </a:p>
        </p:txBody>
      </p:sp>
      <p:sp>
        <p:nvSpPr>
          <p:cNvPr id="29" name="TextBox 28">
            <a:extLst>
              <a:ext uri="{FF2B5EF4-FFF2-40B4-BE49-F238E27FC236}">
                <a16:creationId xmlns:a16="http://schemas.microsoft.com/office/drawing/2014/main" id="{801D44FE-0789-CD86-3D1A-042F995DE23C}"/>
              </a:ext>
            </a:extLst>
          </p:cNvPr>
          <p:cNvSpPr txBox="1"/>
          <p:nvPr/>
        </p:nvSpPr>
        <p:spPr>
          <a:xfrm>
            <a:off x="1147064" y="5276410"/>
            <a:ext cx="698500" cy="923330"/>
          </a:xfrm>
          <a:prstGeom prst="rect">
            <a:avLst/>
          </a:prstGeom>
          <a:noFill/>
        </p:spPr>
        <p:txBody>
          <a:bodyPr wrap="square" rtlCol="0">
            <a:spAutoFit/>
          </a:bodyPr>
          <a:lstStyle/>
          <a:p>
            <a:r>
              <a:rPr lang="en-US" sz="5400" dirty="0">
                <a:latin typeface="Chalkboard" panose="03050602040202020205" pitchFamily="66" charset="77"/>
              </a:rPr>
              <a:t>a</a:t>
            </a:r>
          </a:p>
        </p:txBody>
      </p:sp>
      <p:sp>
        <p:nvSpPr>
          <p:cNvPr id="30" name="TextBox 29">
            <a:extLst>
              <a:ext uri="{FF2B5EF4-FFF2-40B4-BE49-F238E27FC236}">
                <a16:creationId xmlns:a16="http://schemas.microsoft.com/office/drawing/2014/main" id="{CAF9AB42-CAA0-5FB9-D0B4-A3A96392E66B}"/>
              </a:ext>
            </a:extLst>
          </p:cNvPr>
          <p:cNvSpPr txBox="1"/>
          <p:nvPr/>
        </p:nvSpPr>
        <p:spPr>
          <a:xfrm>
            <a:off x="2101850" y="5290680"/>
            <a:ext cx="698500" cy="923330"/>
          </a:xfrm>
          <a:prstGeom prst="rect">
            <a:avLst/>
          </a:prstGeom>
          <a:noFill/>
        </p:spPr>
        <p:txBody>
          <a:bodyPr wrap="square" rtlCol="0">
            <a:spAutoFit/>
          </a:bodyPr>
          <a:lstStyle/>
          <a:p>
            <a:r>
              <a:rPr lang="en-US" sz="5400" dirty="0">
                <a:latin typeface="Chalkboard" panose="03050602040202020205" pitchFamily="66" charset="77"/>
              </a:rPr>
              <a:t>c</a:t>
            </a:r>
          </a:p>
        </p:txBody>
      </p:sp>
      <p:sp>
        <p:nvSpPr>
          <p:cNvPr id="31" name="TextBox 30">
            <a:extLst>
              <a:ext uri="{FF2B5EF4-FFF2-40B4-BE49-F238E27FC236}">
                <a16:creationId xmlns:a16="http://schemas.microsoft.com/office/drawing/2014/main" id="{6785A882-B7AD-35F5-961E-402D9699D2F9}"/>
              </a:ext>
            </a:extLst>
          </p:cNvPr>
          <p:cNvSpPr txBox="1"/>
          <p:nvPr/>
        </p:nvSpPr>
        <p:spPr>
          <a:xfrm>
            <a:off x="2969019" y="5290680"/>
            <a:ext cx="698500" cy="923330"/>
          </a:xfrm>
          <a:prstGeom prst="rect">
            <a:avLst/>
          </a:prstGeom>
          <a:noFill/>
        </p:spPr>
        <p:txBody>
          <a:bodyPr wrap="square" rtlCol="0">
            <a:spAutoFit/>
          </a:bodyPr>
          <a:lstStyle/>
          <a:p>
            <a:r>
              <a:rPr lang="en-US" sz="5400" dirty="0">
                <a:latin typeface="Chalkboard" panose="03050602040202020205" pitchFamily="66" charset="77"/>
              </a:rPr>
              <a:t>e</a:t>
            </a:r>
          </a:p>
        </p:txBody>
      </p:sp>
      <p:sp>
        <p:nvSpPr>
          <p:cNvPr id="32" name="TextBox 31">
            <a:extLst>
              <a:ext uri="{FF2B5EF4-FFF2-40B4-BE49-F238E27FC236}">
                <a16:creationId xmlns:a16="http://schemas.microsoft.com/office/drawing/2014/main" id="{00B7AD63-61FD-5449-28DD-B85DC2979594}"/>
              </a:ext>
            </a:extLst>
          </p:cNvPr>
          <p:cNvSpPr txBox="1"/>
          <p:nvPr/>
        </p:nvSpPr>
        <p:spPr>
          <a:xfrm>
            <a:off x="3536053" y="5263470"/>
            <a:ext cx="698500" cy="923330"/>
          </a:xfrm>
          <a:prstGeom prst="rect">
            <a:avLst/>
          </a:prstGeom>
          <a:noFill/>
        </p:spPr>
        <p:txBody>
          <a:bodyPr wrap="square" rtlCol="0">
            <a:spAutoFit/>
          </a:bodyPr>
          <a:lstStyle/>
          <a:p>
            <a:r>
              <a:rPr lang="en-US" sz="5400" dirty="0">
                <a:latin typeface="Chalkboard" panose="03050602040202020205" pitchFamily="66" charset="77"/>
              </a:rPr>
              <a:t>.</a:t>
            </a:r>
          </a:p>
        </p:txBody>
      </p:sp>
      <p:sp>
        <p:nvSpPr>
          <p:cNvPr id="33" name="Donut 32">
            <a:extLst>
              <a:ext uri="{FF2B5EF4-FFF2-40B4-BE49-F238E27FC236}">
                <a16:creationId xmlns:a16="http://schemas.microsoft.com/office/drawing/2014/main" id="{B4D304C4-3DC1-F1DE-798C-7E43F85FA567}"/>
              </a:ext>
            </a:extLst>
          </p:cNvPr>
          <p:cNvSpPr/>
          <p:nvPr/>
        </p:nvSpPr>
        <p:spPr>
          <a:xfrm>
            <a:off x="6363178" y="2429114"/>
            <a:ext cx="1141984" cy="1069248"/>
          </a:xfrm>
          <a:prstGeom prst="donut">
            <a:avLst>
              <a:gd name="adj" fmla="val 12441"/>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4" name="Donut 33">
            <a:extLst>
              <a:ext uri="{FF2B5EF4-FFF2-40B4-BE49-F238E27FC236}">
                <a16:creationId xmlns:a16="http://schemas.microsoft.com/office/drawing/2014/main" id="{AE02D79B-C6D4-6BC5-97A2-4EC5344943FD}"/>
              </a:ext>
            </a:extLst>
          </p:cNvPr>
          <p:cNvSpPr/>
          <p:nvPr/>
        </p:nvSpPr>
        <p:spPr>
          <a:xfrm>
            <a:off x="2664588" y="3835064"/>
            <a:ext cx="1141984" cy="1069248"/>
          </a:xfrm>
          <a:prstGeom prst="donut">
            <a:avLst>
              <a:gd name="adj" fmla="val 12441"/>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5" name="Donut 34">
            <a:extLst>
              <a:ext uri="{FF2B5EF4-FFF2-40B4-BE49-F238E27FC236}">
                <a16:creationId xmlns:a16="http://schemas.microsoft.com/office/drawing/2014/main" id="{7A6A34BF-9F78-445E-63E6-4926FA13FD22}"/>
              </a:ext>
            </a:extLst>
          </p:cNvPr>
          <p:cNvSpPr/>
          <p:nvPr/>
        </p:nvSpPr>
        <p:spPr>
          <a:xfrm>
            <a:off x="993154" y="2414444"/>
            <a:ext cx="1141984" cy="1069248"/>
          </a:xfrm>
          <a:prstGeom prst="donut">
            <a:avLst>
              <a:gd name="adj" fmla="val 12441"/>
            </a:avLst>
          </a:prstGeom>
          <a:solidFill>
            <a:srgbClr val="00FD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6" name="Donut 35">
            <a:extLst>
              <a:ext uri="{FF2B5EF4-FFF2-40B4-BE49-F238E27FC236}">
                <a16:creationId xmlns:a16="http://schemas.microsoft.com/office/drawing/2014/main" id="{A2CC59AA-F9FD-163D-CFDC-7B8FF6913CFF}"/>
              </a:ext>
            </a:extLst>
          </p:cNvPr>
          <p:cNvSpPr/>
          <p:nvPr/>
        </p:nvSpPr>
        <p:spPr>
          <a:xfrm>
            <a:off x="32766" y="3825455"/>
            <a:ext cx="1141984" cy="1069248"/>
          </a:xfrm>
          <a:prstGeom prst="donut">
            <a:avLst>
              <a:gd name="adj" fmla="val 12441"/>
            </a:avLst>
          </a:prstGeom>
          <a:solidFill>
            <a:srgbClr val="00FD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7" name="Donut 36">
            <a:extLst>
              <a:ext uri="{FF2B5EF4-FFF2-40B4-BE49-F238E27FC236}">
                <a16:creationId xmlns:a16="http://schemas.microsoft.com/office/drawing/2014/main" id="{B776EB59-25D8-E385-4945-CAD10494942D}"/>
              </a:ext>
            </a:extLst>
          </p:cNvPr>
          <p:cNvSpPr/>
          <p:nvPr/>
        </p:nvSpPr>
        <p:spPr>
          <a:xfrm>
            <a:off x="924630" y="5236142"/>
            <a:ext cx="1141984" cy="1069248"/>
          </a:xfrm>
          <a:prstGeom prst="donut">
            <a:avLst>
              <a:gd name="adj" fmla="val 12441"/>
            </a:avLst>
          </a:prstGeom>
          <a:solidFill>
            <a:srgbClr val="00FD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013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0-#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0-#ppt_w/2"/>
                                          </p:val>
                                        </p:tav>
                                        <p:tav tm="100000">
                                          <p:val>
                                            <p:strVal val="#ppt_x"/>
                                          </p:val>
                                        </p:tav>
                                      </p:tavLst>
                                    </p:anim>
                                    <p:anim calcmode="lin" valueType="num">
                                      <p:cBhvr additive="base">
                                        <p:cTn id="2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0-#ppt_w/2"/>
                                          </p:val>
                                        </p:tav>
                                        <p:tav tm="100000">
                                          <p:val>
                                            <p:strVal val="#ppt_x"/>
                                          </p:val>
                                        </p:tav>
                                      </p:tavLst>
                                    </p:anim>
                                    <p:anim calcmode="lin" valueType="num">
                                      <p:cBhvr additive="base">
                                        <p:cTn id="30" dur="500" fill="hold"/>
                                        <p:tgtEl>
                                          <p:spTgt spid="18"/>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0-#ppt_w/2"/>
                                          </p:val>
                                        </p:tav>
                                        <p:tav tm="100000">
                                          <p:val>
                                            <p:strVal val="#ppt_x"/>
                                          </p:val>
                                        </p:tav>
                                      </p:tavLst>
                                    </p:anim>
                                    <p:anim calcmode="lin" valueType="num">
                                      <p:cBhvr additive="base">
                                        <p:cTn id="34" dur="500" fill="hold"/>
                                        <p:tgtEl>
                                          <p:spTgt spid="19"/>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0-#ppt_w/2"/>
                                          </p:val>
                                        </p:tav>
                                        <p:tav tm="100000">
                                          <p:val>
                                            <p:strVal val="#ppt_x"/>
                                          </p:val>
                                        </p:tav>
                                      </p:tavLst>
                                    </p:anim>
                                    <p:anim calcmode="lin" valueType="num">
                                      <p:cBhvr additive="base">
                                        <p:cTn id="38"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0-#ppt_w/2"/>
                                          </p:val>
                                        </p:tav>
                                        <p:tav tm="100000">
                                          <p:val>
                                            <p:strVal val="#ppt_x"/>
                                          </p:val>
                                        </p:tav>
                                      </p:tavLst>
                                    </p:anim>
                                    <p:anim calcmode="lin" valueType="num">
                                      <p:cBhvr additive="base">
                                        <p:cTn id="4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0-#ppt_w/2"/>
                                          </p:val>
                                        </p:tav>
                                        <p:tav tm="100000">
                                          <p:val>
                                            <p:strVal val="#ppt_x"/>
                                          </p:val>
                                        </p:tav>
                                      </p:tavLst>
                                    </p:anim>
                                    <p:anim calcmode="lin" valueType="num">
                                      <p:cBhvr additive="base">
                                        <p:cTn id="50" dur="500" fill="hold"/>
                                        <p:tgtEl>
                                          <p:spTgt spid="22"/>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0-#ppt_w/2"/>
                                          </p:val>
                                        </p:tav>
                                        <p:tav tm="100000">
                                          <p:val>
                                            <p:strVal val="#ppt_x"/>
                                          </p:val>
                                        </p:tav>
                                      </p:tavLst>
                                    </p:anim>
                                    <p:anim calcmode="lin" valueType="num">
                                      <p:cBhvr additive="base">
                                        <p:cTn id="54" dur="500" fill="hold"/>
                                        <p:tgtEl>
                                          <p:spTgt spid="23"/>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additive="base">
                                        <p:cTn id="57" dur="500" fill="hold"/>
                                        <p:tgtEl>
                                          <p:spTgt spid="25"/>
                                        </p:tgtEl>
                                        <p:attrNameLst>
                                          <p:attrName>ppt_x</p:attrName>
                                        </p:attrNameLst>
                                      </p:cBhvr>
                                      <p:tavLst>
                                        <p:tav tm="0">
                                          <p:val>
                                            <p:strVal val="0-#ppt_w/2"/>
                                          </p:val>
                                        </p:tav>
                                        <p:tav tm="100000">
                                          <p:val>
                                            <p:strVal val="#ppt_x"/>
                                          </p:val>
                                        </p:tav>
                                      </p:tavLst>
                                    </p:anim>
                                    <p:anim calcmode="lin" valueType="num">
                                      <p:cBhvr additive="base">
                                        <p:cTn id="58" dur="500" fill="hold"/>
                                        <p:tgtEl>
                                          <p:spTgt spid="25"/>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 calcmode="lin" valueType="num">
                                      <p:cBhvr additive="base">
                                        <p:cTn id="61" dur="500" fill="hold"/>
                                        <p:tgtEl>
                                          <p:spTgt spid="26"/>
                                        </p:tgtEl>
                                        <p:attrNameLst>
                                          <p:attrName>ppt_x</p:attrName>
                                        </p:attrNameLst>
                                      </p:cBhvr>
                                      <p:tavLst>
                                        <p:tav tm="0">
                                          <p:val>
                                            <p:strVal val="0-#ppt_w/2"/>
                                          </p:val>
                                        </p:tav>
                                        <p:tav tm="100000">
                                          <p:val>
                                            <p:strVal val="#ppt_x"/>
                                          </p:val>
                                        </p:tav>
                                      </p:tavLst>
                                    </p:anim>
                                    <p:anim calcmode="lin" valueType="num">
                                      <p:cBhvr additive="base">
                                        <p:cTn id="62" dur="500" fill="hold"/>
                                        <p:tgtEl>
                                          <p:spTgt spid="26"/>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additive="base">
                                        <p:cTn id="65" dur="500" fill="hold"/>
                                        <p:tgtEl>
                                          <p:spTgt spid="27"/>
                                        </p:tgtEl>
                                        <p:attrNameLst>
                                          <p:attrName>ppt_x</p:attrName>
                                        </p:attrNameLst>
                                      </p:cBhvr>
                                      <p:tavLst>
                                        <p:tav tm="0">
                                          <p:val>
                                            <p:strVal val="0-#ppt_w/2"/>
                                          </p:val>
                                        </p:tav>
                                        <p:tav tm="100000">
                                          <p:val>
                                            <p:strVal val="#ppt_x"/>
                                          </p:val>
                                        </p:tav>
                                      </p:tavLst>
                                    </p:anim>
                                    <p:anim calcmode="lin" valueType="num">
                                      <p:cBhvr additive="base">
                                        <p:cTn id="66"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28"/>
                                        </p:tgtEl>
                                        <p:attrNameLst>
                                          <p:attrName>style.visibility</p:attrName>
                                        </p:attrNameLst>
                                      </p:cBhvr>
                                      <p:to>
                                        <p:strVal val="visible"/>
                                      </p:to>
                                    </p:set>
                                    <p:anim calcmode="lin" valueType="num">
                                      <p:cBhvr additive="base">
                                        <p:cTn id="71" dur="500" fill="hold"/>
                                        <p:tgtEl>
                                          <p:spTgt spid="28"/>
                                        </p:tgtEl>
                                        <p:attrNameLst>
                                          <p:attrName>ppt_x</p:attrName>
                                        </p:attrNameLst>
                                      </p:cBhvr>
                                      <p:tavLst>
                                        <p:tav tm="0">
                                          <p:val>
                                            <p:strVal val="0-#ppt_w/2"/>
                                          </p:val>
                                        </p:tav>
                                        <p:tav tm="100000">
                                          <p:val>
                                            <p:strVal val="#ppt_x"/>
                                          </p:val>
                                        </p:tav>
                                      </p:tavLst>
                                    </p:anim>
                                    <p:anim calcmode="lin" valueType="num">
                                      <p:cBhvr additive="base">
                                        <p:cTn id="72" dur="500" fill="hold"/>
                                        <p:tgtEl>
                                          <p:spTgt spid="28"/>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 calcmode="lin" valueType="num">
                                      <p:cBhvr additive="base">
                                        <p:cTn id="75" dur="500" fill="hold"/>
                                        <p:tgtEl>
                                          <p:spTgt spid="29"/>
                                        </p:tgtEl>
                                        <p:attrNameLst>
                                          <p:attrName>ppt_x</p:attrName>
                                        </p:attrNameLst>
                                      </p:cBhvr>
                                      <p:tavLst>
                                        <p:tav tm="0">
                                          <p:val>
                                            <p:strVal val="0-#ppt_w/2"/>
                                          </p:val>
                                        </p:tav>
                                        <p:tav tm="100000">
                                          <p:val>
                                            <p:strVal val="#ppt_x"/>
                                          </p:val>
                                        </p:tav>
                                      </p:tavLst>
                                    </p:anim>
                                    <p:anim calcmode="lin" valueType="num">
                                      <p:cBhvr additive="base">
                                        <p:cTn id="76" dur="500" fill="hold"/>
                                        <p:tgtEl>
                                          <p:spTgt spid="29"/>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 calcmode="lin" valueType="num">
                                      <p:cBhvr additive="base">
                                        <p:cTn id="79" dur="500" fill="hold"/>
                                        <p:tgtEl>
                                          <p:spTgt spid="30"/>
                                        </p:tgtEl>
                                        <p:attrNameLst>
                                          <p:attrName>ppt_x</p:attrName>
                                        </p:attrNameLst>
                                      </p:cBhvr>
                                      <p:tavLst>
                                        <p:tav tm="0">
                                          <p:val>
                                            <p:strVal val="0-#ppt_w/2"/>
                                          </p:val>
                                        </p:tav>
                                        <p:tav tm="100000">
                                          <p:val>
                                            <p:strVal val="#ppt_x"/>
                                          </p:val>
                                        </p:tav>
                                      </p:tavLst>
                                    </p:anim>
                                    <p:anim calcmode="lin" valueType="num">
                                      <p:cBhvr additive="base">
                                        <p:cTn id="80" dur="500" fill="hold"/>
                                        <p:tgtEl>
                                          <p:spTgt spid="30"/>
                                        </p:tgtEl>
                                        <p:attrNameLst>
                                          <p:attrName>ppt_y</p:attrName>
                                        </p:attrNameLst>
                                      </p:cBhvr>
                                      <p:tavLst>
                                        <p:tav tm="0">
                                          <p:val>
                                            <p:strVal val="#ppt_y"/>
                                          </p:val>
                                        </p:tav>
                                        <p:tav tm="100000">
                                          <p:val>
                                            <p:strVal val="#ppt_y"/>
                                          </p:val>
                                        </p:tav>
                                      </p:tavLst>
                                    </p:anim>
                                  </p:childTnLst>
                                </p:cTn>
                              </p:par>
                              <p:par>
                                <p:cTn id="81" presetID="2" presetClass="entr" presetSubtype="8" fill="hold" grpId="0" nodeType="withEffect">
                                  <p:stCondLst>
                                    <p:cond delay="0"/>
                                  </p:stCondLst>
                                  <p:childTnLst>
                                    <p:set>
                                      <p:cBhvr>
                                        <p:cTn id="82" dur="1" fill="hold">
                                          <p:stCondLst>
                                            <p:cond delay="0"/>
                                          </p:stCondLst>
                                        </p:cTn>
                                        <p:tgtEl>
                                          <p:spTgt spid="31"/>
                                        </p:tgtEl>
                                        <p:attrNameLst>
                                          <p:attrName>style.visibility</p:attrName>
                                        </p:attrNameLst>
                                      </p:cBhvr>
                                      <p:to>
                                        <p:strVal val="visible"/>
                                      </p:to>
                                    </p:set>
                                    <p:anim calcmode="lin" valueType="num">
                                      <p:cBhvr additive="base">
                                        <p:cTn id="83" dur="500" fill="hold"/>
                                        <p:tgtEl>
                                          <p:spTgt spid="31"/>
                                        </p:tgtEl>
                                        <p:attrNameLst>
                                          <p:attrName>ppt_x</p:attrName>
                                        </p:attrNameLst>
                                      </p:cBhvr>
                                      <p:tavLst>
                                        <p:tav tm="0">
                                          <p:val>
                                            <p:strVal val="0-#ppt_w/2"/>
                                          </p:val>
                                        </p:tav>
                                        <p:tav tm="100000">
                                          <p:val>
                                            <p:strVal val="#ppt_x"/>
                                          </p:val>
                                        </p:tav>
                                      </p:tavLst>
                                    </p:anim>
                                    <p:anim calcmode="lin" valueType="num">
                                      <p:cBhvr additive="base">
                                        <p:cTn id="84"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7" presetClass="entr" presetSubtype="0" fill="hold" grpId="0" nodeType="clickEffect">
                                  <p:stCondLst>
                                    <p:cond delay="0"/>
                                  </p:stCondLst>
                                  <p:childTnLst>
                                    <p:set>
                                      <p:cBhvr>
                                        <p:cTn id="88" dur="1" fill="hold">
                                          <p:stCondLst>
                                            <p:cond delay="0"/>
                                          </p:stCondLst>
                                        </p:cTn>
                                        <p:tgtEl>
                                          <p:spTgt spid="32"/>
                                        </p:tgtEl>
                                        <p:attrNameLst>
                                          <p:attrName>style.visibility</p:attrName>
                                        </p:attrNameLst>
                                      </p:cBhvr>
                                      <p:to>
                                        <p:strVal val="visible"/>
                                      </p:to>
                                    </p:set>
                                    <p:animEffect transition="in" filter="fade">
                                      <p:cBhvr>
                                        <p:cTn id="89" dur="1000"/>
                                        <p:tgtEl>
                                          <p:spTgt spid="32"/>
                                        </p:tgtEl>
                                      </p:cBhvr>
                                    </p:animEffect>
                                    <p:anim calcmode="lin" valueType="num">
                                      <p:cBhvr>
                                        <p:cTn id="90" dur="1000" fill="hold"/>
                                        <p:tgtEl>
                                          <p:spTgt spid="32"/>
                                        </p:tgtEl>
                                        <p:attrNameLst>
                                          <p:attrName>ppt_x</p:attrName>
                                        </p:attrNameLst>
                                      </p:cBhvr>
                                      <p:tavLst>
                                        <p:tav tm="0">
                                          <p:val>
                                            <p:strVal val="#ppt_x"/>
                                          </p:val>
                                        </p:tav>
                                        <p:tav tm="100000">
                                          <p:val>
                                            <p:strVal val="#ppt_x"/>
                                          </p:val>
                                        </p:tav>
                                      </p:tavLst>
                                    </p:anim>
                                    <p:anim calcmode="lin" valueType="num">
                                      <p:cBhvr>
                                        <p:cTn id="9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1" presetClass="entr" presetSubtype="1" fill="hold" grpId="0" nodeType="clickEffect">
                                  <p:stCondLst>
                                    <p:cond delay="0"/>
                                  </p:stCondLst>
                                  <p:childTnLst>
                                    <p:set>
                                      <p:cBhvr>
                                        <p:cTn id="95" dur="1" fill="hold">
                                          <p:stCondLst>
                                            <p:cond delay="0"/>
                                          </p:stCondLst>
                                        </p:cTn>
                                        <p:tgtEl>
                                          <p:spTgt spid="33"/>
                                        </p:tgtEl>
                                        <p:attrNameLst>
                                          <p:attrName>style.visibility</p:attrName>
                                        </p:attrNameLst>
                                      </p:cBhvr>
                                      <p:to>
                                        <p:strVal val="visible"/>
                                      </p:to>
                                    </p:set>
                                    <p:animEffect transition="in" filter="wheel(1)">
                                      <p:cBhvr>
                                        <p:cTn id="96" dur="500"/>
                                        <p:tgtEl>
                                          <p:spTgt spid="33"/>
                                        </p:tgtEl>
                                      </p:cBhvr>
                                    </p:animEffect>
                                  </p:childTnLst>
                                </p:cTn>
                              </p:par>
                            </p:childTnLst>
                          </p:cTn>
                        </p:par>
                      </p:childTnLst>
                    </p:cTn>
                  </p:par>
                  <p:par>
                    <p:cTn id="97" fill="hold">
                      <p:stCondLst>
                        <p:cond delay="indefinite"/>
                      </p:stCondLst>
                      <p:childTnLst>
                        <p:par>
                          <p:cTn id="98" fill="hold">
                            <p:stCondLst>
                              <p:cond delay="0"/>
                            </p:stCondLst>
                            <p:childTnLst>
                              <p:par>
                                <p:cTn id="99" presetID="21" presetClass="entr" presetSubtype="1" fill="hold" grpId="0" nodeType="clickEffect">
                                  <p:stCondLst>
                                    <p:cond delay="0"/>
                                  </p:stCondLst>
                                  <p:childTnLst>
                                    <p:set>
                                      <p:cBhvr>
                                        <p:cTn id="100" dur="1" fill="hold">
                                          <p:stCondLst>
                                            <p:cond delay="0"/>
                                          </p:stCondLst>
                                        </p:cTn>
                                        <p:tgtEl>
                                          <p:spTgt spid="34"/>
                                        </p:tgtEl>
                                        <p:attrNameLst>
                                          <p:attrName>style.visibility</p:attrName>
                                        </p:attrNameLst>
                                      </p:cBhvr>
                                      <p:to>
                                        <p:strVal val="visible"/>
                                      </p:to>
                                    </p:set>
                                    <p:animEffect transition="in" filter="wheel(1)">
                                      <p:cBhvr>
                                        <p:cTn id="101" dur="500"/>
                                        <p:tgtEl>
                                          <p:spTgt spid="34"/>
                                        </p:tgtEl>
                                      </p:cBhvr>
                                    </p:animEffect>
                                  </p:childTnLst>
                                </p:cTn>
                              </p:par>
                            </p:childTnLst>
                          </p:cTn>
                        </p:par>
                      </p:childTnLst>
                    </p:cTn>
                  </p:par>
                  <p:par>
                    <p:cTn id="102" fill="hold">
                      <p:stCondLst>
                        <p:cond delay="indefinite"/>
                      </p:stCondLst>
                      <p:childTnLst>
                        <p:par>
                          <p:cTn id="103" fill="hold">
                            <p:stCondLst>
                              <p:cond delay="0"/>
                            </p:stCondLst>
                            <p:childTnLst>
                              <p:par>
                                <p:cTn id="104" presetID="21" presetClass="entr" presetSubtype="1" fill="hold" grpId="0" nodeType="clickEffect">
                                  <p:stCondLst>
                                    <p:cond delay="0"/>
                                  </p:stCondLst>
                                  <p:childTnLst>
                                    <p:set>
                                      <p:cBhvr>
                                        <p:cTn id="105" dur="1" fill="hold">
                                          <p:stCondLst>
                                            <p:cond delay="0"/>
                                          </p:stCondLst>
                                        </p:cTn>
                                        <p:tgtEl>
                                          <p:spTgt spid="35"/>
                                        </p:tgtEl>
                                        <p:attrNameLst>
                                          <p:attrName>style.visibility</p:attrName>
                                        </p:attrNameLst>
                                      </p:cBhvr>
                                      <p:to>
                                        <p:strVal val="visible"/>
                                      </p:to>
                                    </p:set>
                                    <p:animEffect transition="in" filter="wheel(1)">
                                      <p:cBhvr>
                                        <p:cTn id="106" dur="500"/>
                                        <p:tgtEl>
                                          <p:spTgt spid="35"/>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grpId="0" nodeType="clickEffect">
                                  <p:stCondLst>
                                    <p:cond delay="0"/>
                                  </p:stCondLst>
                                  <p:childTnLst>
                                    <p:set>
                                      <p:cBhvr>
                                        <p:cTn id="110" dur="1" fill="hold">
                                          <p:stCondLst>
                                            <p:cond delay="0"/>
                                          </p:stCondLst>
                                        </p:cTn>
                                        <p:tgtEl>
                                          <p:spTgt spid="36"/>
                                        </p:tgtEl>
                                        <p:attrNameLst>
                                          <p:attrName>style.visibility</p:attrName>
                                        </p:attrNameLst>
                                      </p:cBhvr>
                                      <p:to>
                                        <p:strVal val="visible"/>
                                      </p:to>
                                    </p:set>
                                    <p:animEffect transition="in" filter="wheel(1)">
                                      <p:cBhvr>
                                        <p:cTn id="111" dur="500"/>
                                        <p:tgtEl>
                                          <p:spTgt spid="36"/>
                                        </p:tgtEl>
                                      </p:cBhvr>
                                    </p:animEffect>
                                  </p:childTnLst>
                                </p:cTn>
                              </p:par>
                            </p:childTnLst>
                          </p:cTn>
                        </p:par>
                      </p:childTnLst>
                    </p:cTn>
                  </p:par>
                  <p:par>
                    <p:cTn id="112" fill="hold">
                      <p:stCondLst>
                        <p:cond delay="indefinite"/>
                      </p:stCondLst>
                      <p:childTnLst>
                        <p:par>
                          <p:cTn id="113" fill="hold">
                            <p:stCondLst>
                              <p:cond delay="0"/>
                            </p:stCondLst>
                            <p:childTnLst>
                              <p:par>
                                <p:cTn id="114" presetID="21" presetClass="entr" presetSubtype="1" fill="hold" grpId="0" nodeType="clickEffect">
                                  <p:stCondLst>
                                    <p:cond delay="0"/>
                                  </p:stCondLst>
                                  <p:childTnLst>
                                    <p:set>
                                      <p:cBhvr>
                                        <p:cTn id="115" dur="1" fill="hold">
                                          <p:stCondLst>
                                            <p:cond delay="0"/>
                                          </p:stCondLst>
                                        </p:cTn>
                                        <p:tgtEl>
                                          <p:spTgt spid="37"/>
                                        </p:tgtEl>
                                        <p:attrNameLst>
                                          <p:attrName>style.visibility</p:attrName>
                                        </p:attrNameLst>
                                      </p:cBhvr>
                                      <p:to>
                                        <p:strVal val="visible"/>
                                      </p:to>
                                    </p:set>
                                    <p:animEffect transition="in" filter="wheel(1)">
                                      <p:cBhvr>
                                        <p:cTn id="11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P spid="21" grpId="0"/>
      <p:bldP spid="22" grpId="0"/>
      <p:bldP spid="23" grpId="0"/>
      <p:bldP spid="25" grpId="0"/>
      <p:bldP spid="26" grpId="0"/>
      <p:bldP spid="27" grpId="0"/>
      <p:bldP spid="28" grpId="0"/>
      <p:bldP spid="29" grpId="0"/>
      <p:bldP spid="30" grpId="0"/>
      <p:bldP spid="31" grpId="0"/>
      <p:bldP spid="32" grpId="0"/>
      <p:bldP spid="33" grpId="0" animBg="1"/>
      <p:bldP spid="34" grpId="0" animBg="1"/>
      <p:bldP spid="35" grpId="0" animBg="1"/>
      <p:bldP spid="36" grpId="0" animBg="1"/>
      <p:bldP spid="3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C2257-1677-F09A-7819-43FA8DFB4BDE}"/>
            </a:ext>
          </a:extLst>
        </p:cNvPr>
        <p:cNvGrpSpPr/>
        <p:nvPr/>
      </p:nvGrpSpPr>
      <p:grpSpPr>
        <a:xfrm>
          <a:off x="0" y="0"/>
          <a:ext cx="0" cy="0"/>
          <a:chOff x="0" y="0"/>
          <a:chExt cx="0" cy="0"/>
        </a:xfrm>
      </p:grpSpPr>
      <p:pic>
        <p:nvPicPr>
          <p:cNvPr id="2" name="Picture 1" descr="TeachingforBiliteracy_Gradient_Logo_FINAL.eps">
            <a:extLst>
              <a:ext uri="{FF2B5EF4-FFF2-40B4-BE49-F238E27FC236}">
                <a16:creationId xmlns:a16="http://schemas.microsoft.com/office/drawing/2014/main" id="{C6E35733-E09D-A8B4-C68A-800886D2AA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5372" y="523837"/>
            <a:ext cx="4588328" cy="5560806"/>
          </a:xfrm>
          <a:prstGeom prst="rect">
            <a:avLst/>
          </a:prstGeom>
        </p:spPr>
      </p:pic>
    </p:spTree>
    <p:extLst>
      <p:ext uri="{BB962C8B-B14F-4D97-AF65-F5344CB8AC3E}">
        <p14:creationId xmlns:p14="http://schemas.microsoft.com/office/powerpoint/2010/main" val="456281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Box 1">
            <a:extLst>
              <a:ext uri="{FF2B5EF4-FFF2-40B4-BE49-F238E27FC236}">
                <a16:creationId xmlns:a16="http://schemas.microsoft.com/office/drawing/2014/main" id="{E3CEC428-743D-B445-BC5A-59E2DB97D781}"/>
              </a:ext>
            </a:extLst>
          </p:cNvPr>
          <p:cNvSpPr txBox="1">
            <a:spLocks noChangeArrowheads="1"/>
          </p:cNvSpPr>
          <p:nvPr/>
        </p:nvSpPr>
        <p:spPr bwMode="auto">
          <a:xfrm>
            <a:off x="627063" y="693738"/>
            <a:ext cx="74676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6000" b="1"/>
              <a:t>Writing Standards</a:t>
            </a:r>
            <a:endParaRPr lang="en-US" altLang="en-US" sz="5400" b="1"/>
          </a:p>
        </p:txBody>
      </p:sp>
      <p:pic>
        <p:nvPicPr>
          <p:cNvPr id="166914" name="Picture 2">
            <a:extLst>
              <a:ext uri="{FF2B5EF4-FFF2-40B4-BE49-F238E27FC236}">
                <a16:creationId xmlns:a16="http://schemas.microsoft.com/office/drawing/2014/main" id="{19E0B492-E226-744F-84E2-05D9345525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3094038"/>
            <a:ext cx="1303338"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5" name="TextBox 3">
            <a:extLst>
              <a:ext uri="{FF2B5EF4-FFF2-40B4-BE49-F238E27FC236}">
                <a16:creationId xmlns:a16="http://schemas.microsoft.com/office/drawing/2014/main" id="{6476C22D-4602-6643-A322-FAA363C863C3}"/>
              </a:ext>
            </a:extLst>
          </p:cNvPr>
          <p:cNvSpPr txBox="1">
            <a:spLocks noChangeArrowheads="1"/>
          </p:cNvSpPr>
          <p:nvPr/>
        </p:nvSpPr>
        <p:spPr bwMode="auto">
          <a:xfrm>
            <a:off x="2387600" y="42164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166916" name="Footer Placeholder 6">
            <a:extLst>
              <a:ext uri="{FF2B5EF4-FFF2-40B4-BE49-F238E27FC236}">
                <a16:creationId xmlns:a16="http://schemas.microsoft.com/office/drawing/2014/main" id="{E4316782-CE75-2147-B00C-936DFE37ED26}"/>
              </a:ext>
            </a:extLst>
          </p:cNvPr>
          <p:cNvSpPr txBox="1">
            <a:spLocks noChangeArrowheads="1"/>
          </p:cNvSpPr>
          <p:nvPr/>
        </p:nvSpPr>
        <p:spPr bwMode="auto">
          <a:xfrm>
            <a:off x="2571750" y="6484938"/>
            <a:ext cx="5199063"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sz="1200"/>
              <a:t>Melody Wharton - Center for Teaching for Biliteracy</a:t>
            </a:r>
          </a:p>
        </p:txBody>
      </p:sp>
    </p:spTree>
    <p:extLst>
      <p:ext uri="{BB962C8B-B14F-4D97-AF65-F5344CB8AC3E}">
        <p14:creationId xmlns:p14="http://schemas.microsoft.com/office/powerpoint/2010/main" val="1807086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1" name="Picture 2">
            <a:extLst>
              <a:ext uri="{FF2B5EF4-FFF2-40B4-BE49-F238E27FC236}">
                <a16:creationId xmlns:a16="http://schemas.microsoft.com/office/drawing/2014/main" id="{417CC8F8-E582-0248-ABE8-E8379E9A23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0013" y="0"/>
            <a:ext cx="63690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441C2EC-1E60-AE4A-8006-765687AEEC3F}"/>
              </a:ext>
            </a:extLst>
          </p:cNvPr>
          <p:cNvSpPr/>
          <p:nvPr/>
        </p:nvSpPr>
        <p:spPr>
          <a:xfrm>
            <a:off x="134938" y="4095750"/>
            <a:ext cx="2878137" cy="2292350"/>
          </a:xfrm>
          <a:prstGeom prst="rect">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dirty="0">
                <a:solidFill>
                  <a:schemeClr val="tx1"/>
                </a:solidFill>
              </a:rPr>
              <a:t>Anchor standards for Writing</a:t>
            </a:r>
          </a:p>
        </p:txBody>
      </p:sp>
      <p:sp>
        <p:nvSpPr>
          <p:cNvPr id="168963" name="Title 1">
            <a:extLst>
              <a:ext uri="{FF2B5EF4-FFF2-40B4-BE49-F238E27FC236}">
                <a16:creationId xmlns:a16="http://schemas.microsoft.com/office/drawing/2014/main" id="{25F67210-4BC4-5444-B311-6B0939B9AA74}"/>
              </a:ext>
            </a:extLst>
          </p:cNvPr>
          <p:cNvSpPr txBox="1">
            <a:spLocks noChangeArrowheads="1"/>
          </p:cNvSpPr>
          <p:nvPr/>
        </p:nvSpPr>
        <p:spPr bwMode="auto">
          <a:xfrm>
            <a:off x="-184150" y="157163"/>
            <a:ext cx="3302000" cy="423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s-ES_tradnl" altLang="en-US" sz="4400">
                <a:solidFill>
                  <a:srgbClr val="0000FF"/>
                </a:solidFill>
              </a:rPr>
              <a:t>Organization of Writing Standards: </a:t>
            </a:r>
          </a:p>
          <a:p>
            <a:pPr algn="ctr"/>
            <a:r>
              <a:rPr lang="es-ES_tradnl" altLang="en-US" sz="4400">
                <a:solidFill>
                  <a:srgbClr val="0000FF"/>
                </a:solidFill>
              </a:rPr>
              <a:t>10 anchor standards</a:t>
            </a:r>
          </a:p>
        </p:txBody>
      </p:sp>
    </p:spTree>
    <p:extLst>
      <p:ext uri="{BB962C8B-B14F-4D97-AF65-F5344CB8AC3E}">
        <p14:creationId xmlns:p14="http://schemas.microsoft.com/office/powerpoint/2010/main" val="33030633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1009" name="Picture 1">
            <a:extLst>
              <a:ext uri="{FF2B5EF4-FFF2-40B4-BE49-F238E27FC236}">
                <a16:creationId xmlns:a16="http://schemas.microsoft.com/office/drawing/2014/main" id="{454AF68D-065F-4D4A-862B-9868C27DB7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7525" y="0"/>
            <a:ext cx="4587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rame 2">
            <a:extLst>
              <a:ext uri="{FF2B5EF4-FFF2-40B4-BE49-F238E27FC236}">
                <a16:creationId xmlns:a16="http://schemas.microsoft.com/office/drawing/2014/main" id="{1D0C0745-29C8-5B42-B011-53FF132FA032}"/>
              </a:ext>
            </a:extLst>
          </p:cNvPr>
          <p:cNvSpPr/>
          <p:nvPr/>
        </p:nvSpPr>
        <p:spPr>
          <a:xfrm>
            <a:off x="1663700" y="0"/>
            <a:ext cx="4483100" cy="2451100"/>
          </a:xfrm>
          <a:prstGeom prst="frame">
            <a:avLst>
              <a:gd name="adj1" fmla="val 3526"/>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 name="Frame 3">
            <a:extLst>
              <a:ext uri="{FF2B5EF4-FFF2-40B4-BE49-F238E27FC236}">
                <a16:creationId xmlns:a16="http://schemas.microsoft.com/office/drawing/2014/main" id="{0764788D-8449-FD41-896A-FC1164BF7DF8}"/>
              </a:ext>
            </a:extLst>
          </p:cNvPr>
          <p:cNvSpPr/>
          <p:nvPr/>
        </p:nvSpPr>
        <p:spPr>
          <a:xfrm>
            <a:off x="1435100" y="2298700"/>
            <a:ext cx="4483100" cy="1828800"/>
          </a:xfrm>
          <a:prstGeom prst="frame">
            <a:avLst>
              <a:gd name="adj1" fmla="val 3526"/>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5" name="Frame 4">
            <a:extLst>
              <a:ext uri="{FF2B5EF4-FFF2-40B4-BE49-F238E27FC236}">
                <a16:creationId xmlns:a16="http://schemas.microsoft.com/office/drawing/2014/main" id="{D80CD0FB-FD61-5A4F-88EB-212CE8C1BF85}"/>
              </a:ext>
            </a:extLst>
          </p:cNvPr>
          <p:cNvSpPr/>
          <p:nvPr/>
        </p:nvSpPr>
        <p:spPr>
          <a:xfrm>
            <a:off x="1549400" y="4127500"/>
            <a:ext cx="4483100" cy="1663700"/>
          </a:xfrm>
          <a:prstGeom prst="frame">
            <a:avLst>
              <a:gd name="adj1" fmla="val 3526"/>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6" name="Frame 5">
            <a:extLst>
              <a:ext uri="{FF2B5EF4-FFF2-40B4-BE49-F238E27FC236}">
                <a16:creationId xmlns:a16="http://schemas.microsoft.com/office/drawing/2014/main" id="{64744A88-AB7A-CF45-8240-9771D5F79B24}"/>
              </a:ext>
            </a:extLst>
          </p:cNvPr>
          <p:cNvSpPr/>
          <p:nvPr/>
        </p:nvSpPr>
        <p:spPr>
          <a:xfrm>
            <a:off x="1206500" y="5803900"/>
            <a:ext cx="4279900" cy="1054100"/>
          </a:xfrm>
          <a:prstGeom prst="frame">
            <a:avLst>
              <a:gd name="adj1" fmla="val 734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Tree>
    <p:extLst>
      <p:ext uri="{BB962C8B-B14F-4D97-AF65-F5344CB8AC3E}">
        <p14:creationId xmlns:p14="http://schemas.microsoft.com/office/powerpoint/2010/main" val="2193922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C894C4-8DBB-D679-745E-B211560E3C3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928812" y="0"/>
            <a:ext cx="5286375" cy="6858000"/>
          </a:xfrm>
          <a:prstGeom prst="rect">
            <a:avLst/>
          </a:prstGeom>
        </p:spPr>
      </p:pic>
      <p:sp>
        <p:nvSpPr>
          <p:cNvPr id="6" name="TextBox 5">
            <a:extLst>
              <a:ext uri="{FF2B5EF4-FFF2-40B4-BE49-F238E27FC236}">
                <a16:creationId xmlns:a16="http://schemas.microsoft.com/office/drawing/2014/main" id="{6D024BC1-8C5D-4704-F5AF-A6D4D39EED47}"/>
              </a:ext>
            </a:extLst>
          </p:cNvPr>
          <p:cNvSpPr txBox="1"/>
          <p:nvPr/>
        </p:nvSpPr>
        <p:spPr>
          <a:xfrm>
            <a:off x="2353456" y="3429000"/>
            <a:ext cx="4317167" cy="1700466"/>
          </a:xfrm>
          <a:prstGeom prst="rect">
            <a:avLst/>
          </a:prstGeom>
          <a:noFill/>
        </p:spPr>
        <p:txBody>
          <a:bodyPr wrap="square" rtlCol="0">
            <a:spAutoFit/>
          </a:bodyPr>
          <a:lstStyle/>
          <a:p>
            <a:r>
              <a:rPr lang="en-US" sz="2800" dirty="0">
                <a:latin typeface="Chalkduster" panose="03050602040202020205" pitchFamily="66" charset="77"/>
              </a:rPr>
              <a:t>When you are sad</a:t>
            </a:r>
          </a:p>
          <a:p>
            <a:endParaRPr lang="en-US" sz="1050" dirty="0">
              <a:latin typeface="Chalkduster" panose="03050602040202020205" pitchFamily="66" charset="77"/>
            </a:endParaRPr>
          </a:p>
          <a:p>
            <a:r>
              <a:rPr lang="en-US" sz="2800" dirty="0">
                <a:latin typeface="Chalkduster" panose="03050602040202020205" pitchFamily="66" charset="77"/>
              </a:rPr>
              <a:t> your eyes can cry.</a:t>
            </a:r>
          </a:p>
          <a:p>
            <a:endParaRPr lang="en-US" sz="800" dirty="0">
              <a:latin typeface="Chalkduster" panose="03050602040202020205" pitchFamily="66" charset="77"/>
            </a:endParaRPr>
          </a:p>
          <a:p>
            <a:r>
              <a:rPr lang="en-US" sz="2800" dirty="0">
                <a:latin typeface="Chalkduster" panose="03050602040202020205" pitchFamily="66" charset="77"/>
              </a:rPr>
              <a:t> You can frown.</a:t>
            </a:r>
          </a:p>
        </p:txBody>
      </p:sp>
      <p:pic>
        <p:nvPicPr>
          <p:cNvPr id="8" name="Picture 7">
            <a:extLst>
              <a:ext uri="{FF2B5EF4-FFF2-40B4-BE49-F238E27FC236}">
                <a16:creationId xmlns:a16="http://schemas.microsoft.com/office/drawing/2014/main" id="{D5C7C80C-6723-3EEB-D4F5-B7D78F99B0CC}"/>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l="16000" t="19757" r="21818" b="7030"/>
          <a:stretch/>
        </p:blipFill>
        <p:spPr>
          <a:xfrm>
            <a:off x="3290339" y="974362"/>
            <a:ext cx="2563319" cy="2263514"/>
          </a:xfrm>
          <a:prstGeom prst="rect">
            <a:avLst/>
          </a:prstGeom>
        </p:spPr>
      </p:pic>
      <p:sp>
        <p:nvSpPr>
          <p:cNvPr id="9" name="TextBox 8">
            <a:extLst>
              <a:ext uri="{FF2B5EF4-FFF2-40B4-BE49-F238E27FC236}">
                <a16:creationId xmlns:a16="http://schemas.microsoft.com/office/drawing/2014/main" id="{7D3DBD40-8326-A77E-364F-68120DF860C3}"/>
              </a:ext>
            </a:extLst>
          </p:cNvPr>
          <p:cNvSpPr txBox="1"/>
          <p:nvPr/>
        </p:nvSpPr>
        <p:spPr>
          <a:xfrm>
            <a:off x="2953062" y="302515"/>
            <a:ext cx="1993692" cy="369332"/>
          </a:xfrm>
          <a:prstGeom prst="rect">
            <a:avLst/>
          </a:prstGeom>
          <a:noFill/>
        </p:spPr>
        <p:txBody>
          <a:bodyPr wrap="square" rtlCol="0">
            <a:spAutoFit/>
          </a:bodyPr>
          <a:lstStyle/>
          <a:p>
            <a:r>
              <a:rPr lang="en-US" dirty="0">
                <a:latin typeface="Chalkduster" panose="03050602040202020205" pitchFamily="66" charset="77"/>
              </a:rPr>
              <a:t>Sample</a:t>
            </a:r>
          </a:p>
        </p:txBody>
      </p:sp>
    </p:spTree>
    <p:extLst>
      <p:ext uri="{BB962C8B-B14F-4D97-AF65-F5344CB8AC3E}">
        <p14:creationId xmlns:p14="http://schemas.microsoft.com/office/powerpoint/2010/main" val="517097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5E3925-D503-C497-9436-29CD97F3A470}"/>
              </a:ext>
            </a:extLst>
          </p:cNvPr>
          <p:cNvSpPr txBox="1"/>
          <p:nvPr/>
        </p:nvSpPr>
        <p:spPr>
          <a:xfrm>
            <a:off x="139485" y="127874"/>
            <a:ext cx="8521429" cy="1015663"/>
          </a:xfrm>
          <a:prstGeom prst="rect">
            <a:avLst/>
          </a:prstGeom>
          <a:noFill/>
        </p:spPr>
        <p:txBody>
          <a:bodyPr wrap="square" rtlCol="0">
            <a:spAutoFit/>
          </a:bodyPr>
          <a:lstStyle/>
          <a:p>
            <a:r>
              <a:rPr lang="en-US" sz="6000" b="1" dirty="0">
                <a:latin typeface="Calibri"/>
                <a:cs typeface="Calibri"/>
              </a:rPr>
              <a:t>Agenda:</a:t>
            </a:r>
          </a:p>
        </p:txBody>
      </p:sp>
      <p:sp>
        <p:nvSpPr>
          <p:cNvPr id="3" name="TextBox 2">
            <a:extLst>
              <a:ext uri="{FF2B5EF4-FFF2-40B4-BE49-F238E27FC236}">
                <a16:creationId xmlns:a16="http://schemas.microsoft.com/office/drawing/2014/main" id="{F36D8438-6897-AAD3-23BA-FDB1F050D6B0}"/>
              </a:ext>
            </a:extLst>
          </p:cNvPr>
          <p:cNvSpPr txBox="1"/>
          <p:nvPr/>
        </p:nvSpPr>
        <p:spPr>
          <a:xfrm>
            <a:off x="222820" y="1261799"/>
            <a:ext cx="8921180" cy="5909310"/>
          </a:xfrm>
          <a:prstGeom prst="rect">
            <a:avLst/>
          </a:prstGeom>
          <a:noFill/>
        </p:spPr>
        <p:txBody>
          <a:bodyPr wrap="square" rtlCol="0">
            <a:spAutoFit/>
          </a:bodyPr>
          <a:lstStyle/>
          <a:p>
            <a:pPr marL="285750" lvl="0" indent="-285750">
              <a:buFont typeface="Arial" panose="020B0604020202020204" pitchFamily="34" charset="0"/>
              <a:buChar char="•"/>
            </a:pPr>
            <a:r>
              <a:rPr lang="en-US" sz="4000" dirty="0"/>
              <a:t>Sample Instruction Part 2:  Foundational Skills and Writing</a:t>
            </a:r>
          </a:p>
          <a:p>
            <a:pPr marL="285750" lvl="0" indent="-285750">
              <a:buFont typeface="Arial" panose="020B0604020202020204" pitchFamily="34" charset="0"/>
              <a:buChar char="•"/>
            </a:pPr>
            <a:r>
              <a:rPr lang="en-US" sz="4000" dirty="0"/>
              <a:t>Sample Instruction: Part 3 – The Bridge</a:t>
            </a:r>
          </a:p>
          <a:p>
            <a:pPr marL="285750" lvl="0" indent="-285750">
              <a:buFont typeface="Arial" panose="020B0604020202020204" pitchFamily="34" charset="0"/>
              <a:buChar char="•"/>
            </a:pPr>
            <a:r>
              <a:rPr lang="en-US" sz="4000" dirty="0"/>
              <a:t>The Multilingual Perspective of Language</a:t>
            </a:r>
          </a:p>
          <a:p>
            <a:pPr marL="285750" lvl="0" indent="-285750">
              <a:buFont typeface="Arial" panose="020B0604020202020204" pitchFamily="34" charset="0"/>
              <a:buChar char="•"/>
            </a:pPr>
            <a:r>
              <a:rPr lang="en-US" sz="4000" dirty="0"/>
              <a:t>Biliteracy Assessment</a:t>
            </a:r>
          </a:p>
          <a:p>
            <a:pPr marL="285750" lvl="0" indent="-285750">
              <a:buFont typeface="Arial" panose="020B0604020202020204" pitchFamily="34" charset="0"/>
              <a:buChar char="•"/>
            </a:pPr>
            <a:r>
              <a:rPr lang="en-US" sz="4000" dirty="0"/>
              <a:t>Planning for Sustainability:  Creating the Lloyd Vision and Pedagogy –create “DL Look Fors </a:t>
            </a:r>
          </a:p>
          <a:p>
            <a:pPr marL="285750" lvl="0" indent="-285750">
              <a:buFont typeface="Arial" panose="020B0604020202020204" pitchFamily="34" charset="0"/>
              <a:buChar char="•"/>
            </a:pPr>
            <a:r>
              <a:rPr lang="en-US" sz="4000" dirty="0"/>
              <a:t>Closure 	</a:t>
            </a:r>
          </a:p>
          <a:p>
            <a:endParaRPr lang="en-US" dirty="0"/>
          </a:p>
        </p:txBody>
      </p:sp>
      <p:pic>
        <p:nvPicPr>
          <p:cNvPr id="4" name="Picture 3">
            <a:extLst>
              <a:ext uri="{FF2B5EF4-FFF2-40B4-BE49-F238E27FC236}">
                <a16:creationId xmlns:a16="http://schemas.microsoft.com/office/drawing/2014/main" id="{7975FE6B-326E-72FC-E29B-1924CA2CD29F}"/>
              </a:ext>
            </a:extLst>
          </p:cNvPr>
          <p:cNvPicPr>
            <a:picLocks noChangeAspect="1"/>
          </p:cNvPicPr>
          <p:nvPr/>
        </p:nvPicPr>
        <p:blipFill>
          <a:blip r:embed="rId3"/>
          <a:stretch>
            <a:fillRect/>
          </a:stretch>
        </p:blipFill>
        <p:spPr>
          <a:xfrm>
            <a:off x="0" y="-1"/>
            <a:ext cx="9144000" cy="329285"/>
          </a:xfrm>
          <a:prstGeom prst="rect">
            <a:avLst/>
          </a:prstGeom>
        </p:spPr>
      </p:pic>
    </p:spTree>
    <p:extLst>
      <p:ext uri="{BB962C8B-B14F-4D97-AF65-F5344CB8AC3E}">
        <p14:creationId xmlns:p14="http://schemas.microsoft.com/office/powerpoint/2010/main" val="10035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3057" name="Picture 1">
            <a:extLst>
              <a:ext uri="{FF2B5EF4-FFF2-40B4-BE49-F238E27FC236}">
                <a16:creationId xmlns:a16="http://schemas.microsoft.com/office/drawing/2014/main" id="{9EB80999-E4C0-6740-8AAB-AB409A03F5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7525" y="0"/>
            <a:ext cx="4587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rame 2">
            <a:extLst>
              <a:ext uri="{FF2B5EF4-FFF2-40B4-BE49-F238E27FC236}">
                <a16:creationId xmlns:a16="http://schemas.microsoft.com/office/drawing/2014/main" id="{1D0C0745-29C8-5B42-B011-53FF132FA032}"/>
              </a:ext>
            </a:extLst>
          </p:cNvPr>
          <p:cNvSpPr/>
          <p:nvPr/>
        </p:nvSpPr>
        <p:spPr>
          <a:xfrm>
            <a:off x="1663700" y="0"/>
            <a:ext cx="4483100" cy="2451100"/>
          </a:xfrm>
          <a:prstGeom prst="frame">
            <a:avLst>
              <a:gd name="adj1" fmla="val 3526"/>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Tree>
    <p:extLst>
      <p:ext uri="{BB962C8B-B14F-4D97-AF65-F5344CB8AC3E}">
        <p14:creationId xmlns:p14="http://schemas.microsoft.com/office/powerpoint/2010/main" val="1466448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E9B49-EE3F-7749-490A-BC4D70A81597}"/>
              </a:ext>
            </a:extLst>
          </p:cNvPr>
          <p:cNvPicPr>
            <a:picLocks noChangeAspect="1"/>
          </p:cNvPicPr>
          <p:nvPr/>
        </p:nvPicPr>
        <p:blipFill>
          <a:blip r:embed="rId3"/>
          <a:stretch>
            <a:fillRect/>
          </a:stretch>
        </p:blipFill>
        <p:spPr>
          <a:xfrm>
            <a:off x="-109308" y="0"/>
            <a:ext cx="4901453" cy="6858000"/>
          </a:xfrm>
          <a:prstGeom prst="rect">
            <a:avLst/>
          </a:prstGeom>
        </p:spPr>
      </p:pic>
      <p:pic>
        <p:nvPicPr>
          <p:cNvPr id="5" name="Picture 4">
            <a:extLst>
              <a:ext uri="{FF2B5EF4-FFF2-40B4-BE49-F238E27FC236}">
                <a16:creationId xmlns:a16="http://schemas.microsoft.com/office/drawing/2014/main" id="{BEC0B7AA-EAED-1986-04D7-27783427CFC4}"/>
              </a:ext>
            </a:extLst>
          </p:cNvPr>
          <p:cNvPicPr>
            <a:picLocks noChangeAspect="1"/>
          </p:cNvPicPr>
          <p:nvPr/>
        </p:nvPicPr>
        <p:blipFill>
          <a:blip r:embed="rId4"/>
          <a:stretch>
            <a:fillRect/>
          </a:stretch>
        </p:blipFill>
        <p:spPr>
          <a:xfrm>
            <a:off x="4693935" y="1672070"/>
            <a:ext cx="4309618" cy="3513859"/>
          </a:xfrm>
          <a:prstGeom prst="rect">
            <a:avLst/>
          </a:prstGeom>
        </p:spPr>
      </p:pic>
    </p:spTree>
    <p:extLst>
      <p:ext uri="{BB962C8B-B14F-4D97-AF65-F5344CB8AC3E}">
        <p14:creationId xmlns:p14="http://schemas.microsoft.com/office/powerpoint/2010/main" val="4045277714"/>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A1C118-9EA6-9BB5-02CE-97D2462E0597}"/>
              </a:ext>
            </a:extLst>
          </p:cNvPr>
          <p:cNvPicPr>
            <a:picLocks noChangeAspect="1"/>
          </p:cNvPicPr>
          <p:nvPr/>
        </p:nvPicPr>
        <p:blipFill>
          <a:blip r:embed="rId2"/>
          <a:stretch>
            <a:fillRect/>
          </a:stretch>
        </p:blipFill>
        <p:spPr>
          <a:xfrm>
            <a:off x="994875" y="180109"/>
            <a:ext cx="5993219" cy="3248891"/>
          </a:xfrm>
          <a:prstGeom prst="rect">
            <a:avLst/>
          </a:prstGeom>
        </p:spPr>
      </p:pic>
      <p:pic>
        <p:nvPicPr>
          <p:cNvPr id="5" name="Picture 4">
            <a:extLst>
              <a:ext uri="{FF2B5EF4-FFF2-40B4-BE49-F238E27FC236}">
                <a16:creationId xmlns:a16="http://schemas.microsoft.com/office/drawing/2014/main" id="{B924F018-51BE-F877-FA04-1BB5730BA27C}"/>
              </a:ext>
            </a:extLst>
          </p:cNvPr>
          <p:cNvPicPr>
            <a:picLocks noChangeAspect="1"/>
          </p:cNvPicPr>
          <p:nvPr/>
        </p:nvPicPr>
        <p:blipFill>
          <a:blip r:embed="rId3"/>
          <a:stretch>
            <a:fillRect/>
          </a:stretch>
        </p:blipFill>
        <p:spPr>
          <a:xfrm>
            <a:off x="1122218" y="2992582"/>
            <a:ext cx="5738535" cy="3872345"/>
          </a:xfrm>
          <a:prstGeom prst="rect">
            <a:avLst/>
          </a:prstGeom>
        </p:spPr>
      </p:pic>
    </p:spTree>
    <p:extLst>
      <p:ext uri="{BB962C8B-B14F-4D97-AF65-F5344CB8AC3E}">
        <p14:creationId xmlns:p14="http://schemas.microsoft.com/office/powerpoint/2010/main" val="39589160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E9B49-EE3F-7749-490A-BC4D70A81597}"/>
              </a:ext>
            </a:extLst>
          </p:cNvPr>
          <p:cNvPicPr>
            <a:picLocks noChangeAspect="1"/>
          </p:cNvPicPr>
          <p:nvPr/>
        </p:nvPicPr>
        <p:blipFill>
          <a:blip r:embed="rId3"/>
          <a:stretch>
            <a:fillRect/>
          </a:stretch>
        </p:blipFill>
        <p:spPr>
          <a:xfrm>
            <a:off x="-109308" y="0"/>
            <a:ext cx="4901453" cy="6858000"/>
          </a:xfrm>
          <a:prstGeom prst="rect">
            <a:avLst/>
          </a:prstGeom>
        </p:spPr>
      </p:pic>
      <p:pic>
        <p:nvPicPr>
          <p:cNvPr id="5" name="Picture 4">
            <a:extLst>
              <a:ext uri="{FF2B5EF4-FFF2-40B4-BE49-F238E27FC236}">
                <a16:creationId xmlns:a16="http://schemas.microsoft.com/office/drawing/2014/main" id="{BEC0B7AA-EAED-1986-04D7-27783427CFC4}"/>
              </a:ext>
            </a:extLst>
          </p:cNvPr>
          <p:cNvPicPr>
            <a:picLocks noChangeAspect="1"/>
          </p:cNvPicPr>
          <p:nvPr/>
        </p:nvPicPr>
        <p:blipFill>
          <a:blip r:embed="rId4"/>
          <a:stretch>
            <a:fillRect/>
          </a:stretch>
        </p:blipFill>
        <p:spPr>
          <a:xfrm>
            <a:off x="4693935" y="1672070"/>
            <a:ext cx="4309618" cy="3513859"/>
          </a:xfrm>
          <a:prstGeom prst="rect">
            <a:avLst/>
          </a:prstGeom>
        </p:spPr>
      </p:pic>
      <p:pic>
        <p:nvPicPr>
          <p:cNvPr id="2" name="Picture 1">
            <a:extLst>
              <a:ext uri="{FF2B5EF4-FFF2-40B4-BE49-F238E27FC236}">
                <a16:creationId xmlns:a16="http://schemas.microsoft.com/office/drawing/2014/main" id="{93E839C8-3402-2683-8798-7148E8E290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4825" y="3664358"/>
            <a:ext cx="743960" cy="96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0A8DB899-4587-024D-7958-91F80E70E7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0709" y="5261179"/>
            <a:ext cx="743960" cy="96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8710CE06-71FA-1E2C-2B91-76DAB36BFA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6764" y="2945730"/>
            <a:ext cx="743960" cy="96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61314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2">
            <a:extLst>
              <a:ext uri="{FF2B5EF4-FFF2-40B4-BE49-F238E27FC236}">
                <a16:creationId xmlns:a16="http://schemas.microsoft.com/office/drawing/2014/main" id="{B2EB0135-BA3B-C14D-A04C-4CF95A6E2B70}"/>
              </a:ext>
            </a:extLst>
          </p:cNvPr>
          <p:cNvSpPr>
            <a:spLocks noChangeArrowheads="1"/>
          </p:cNvSpPr>
          <p:nvPr/>
        </p:nvSpPr>
        <p:spPr bwMode="auto">
          <a:xfrm>
            <a:off x="207963" y="500063"/>
            <a:ext cx="85296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3600" b="1"/>
              <a:t>Organization of the CCSS Writing Standards</a:t>
            </a:r>
            <a:endParaRPr lang="en-US" altLang="en-US" sz="3600"/>
          </a:p>
        </p:txBody>
      </p:sp>
      <p:pic>
        <p:nvPicPr>
          <p:cNvPr id="178178" name="Picture 4">
            <a:extLst>
              <a:ext uri="{FF2B5EF4-FFF2-40B4-BE49-F238E27FC236}">
                <a16:creationId xmlns:a16="http://schemas.microsoft.com/office/drawing/2014/main" id="{8ACB20E2-C6ED-D54D-A3BE-5B6218F5A7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13"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79" name="TextBox 7">
            <a:extLst>
              <a:ext uri="{FF2B5EF4-FFF2-40B4-BE49-F238E27FC236}">
                <a16:creationId xmlns:a16="http://schemas.microsoft.com/office/drawing/2014/main" id="{D84CF964-7540-084F-AE4D-625890CB71A7}"/>
              </a:ext>
            </a:extLst>
          </p:cNvPr>
          <p:cNvSpPr txBox="1">
            <a:spLocks noChangeArrowheads="1"/>
          </p:cNvSpPr>
          <p:nvPr/>
        </p:nvSpPr>
        <p:spPr bwMode="auto">
          <a:xfrm>
            <a:off x="877888" y="3670300"/>
            <a:ext cx="13731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Opinion</a:t>
            </a:r>
          </a:p>
        </p:txBody>
      </p:sp>
      <p:pic>
        <p:nvPicPr>
          <p:cNvPr id="178180" name="Picture 10">
            <a:extLst>
              <a:ext uri="{FF2B5EF4-FFF2-40B4-BE49-F238E27FC236}">
                <a16:creationId xmlns:a16="http://schemas.microsoft.com/office/drawing/2014/main" id="{541CBD6D-6D97-4B4F-982E-5C7A50A92C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8181" name="Picture 11">
            <a:extLst>
              <a:ext uri="{FF2B5EF4-FFF2-40B4-BE49-F238E27FC236}">
                <a16:creationId xmlns:a16="http://schemas.microsoft.com/office/drawing/2014/main" id="{66738DC3-6F0B-3740-A952-C36AA7341B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838"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82" name="TextBox 9">
            <a:extLst>
              <a:ext uri="{FF2B5EF4-FFF2-40B4-BE49-F238E27FC236}">
                <a16:creationId xmlns:a16="http://schemas.microsoft.com/office/drawing/2014/main" id="{078CDC4A-FCE5-8845-B908-AFA6B6441BC8}"/>
              </a:ext>
            </a:extLst>
          </p:cNvPr>
          <p:cNvSpPr txBox="1">
            <a:spLocks noChangeArrowheads="1"/>
          </p:cNvSpPr>
          <p:nvPr/>
        </p:nvSpPr>
        <p:spPr bwMode="auto">
          <a:xfrm>
            <a:off x="6756400" y="3760788"/>
            <a:ext cx="15843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Narrative</a:t>
            </a:r>
          </a:p>
        </p:txBody>
      </p:sp>
      <p:sp>
        <p:nvSpPr>
          <p:cNvPr id="178183" name="TextBox 8">
            <a:extLst>
              <a:ext uri="{FF2B5EF4-FFF2-40B4-BE49-F238E27FC236}">
                <a16:creationId xmlns:a16="http://schemas.microsoft.com/office/drawing/2014/main" id="{AEDD2097-3FD3-6844-8DA4-2CD56B96740F}"/>
              </a:ext>
            </a:extLst>
          </p:cNvPr>
          <p:cNvSpPr txBox="1">
            <a:spLocks noChangeArrowheads="1"/>
          </p:cNvSpPr>
          <p:nvPr/>
        </p:nvSpPr>
        <p:spPr bwMode="auto">
          <a:xfrm>
            <a:off x="3589338" y="3760788"/>
            <a:ext cx="19272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Informative</a:t>
            </a:r>
          </a:p>
        </p:txBody>
      </p:sp>
      <p:sp>
        <p:nvSpPr>
          <p:cNvPr id="178184" name="Footer Placeholder 5">
            <a:extLst>
              <a:ext uri="{FF2B5EF4-FFF2-40B4-BE49-F238E27FC236}">
                <a16:creationId xmlns:a16="http://schemas.microsoft.com/office/drawing/2014/main" id="{45D490AA-33EA-8343-A516-F53D2AA318C1}"/>
              </a:ext>
            </a:extLst>
          </p:cNvPr>
          <p:cNvSpPr txBox="1">
            <a:spLocks noChangeArrowheads="1"/>
          </p:cNvSpPr>
          <p:nvPr/>
        </p:nvSpPr>
        <p:spPr bwMode="auto">
          <a:xfrm>
            <a:off x="1974850" y="6292850"/>
            <a:ext cx="552291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a:t>Melody Wharton - Center for Teaching for Biliteracy</a:t>
            </a:r>
          </a:p>
        </p:txBody>
      </p:sp>
    </p:spTree>
    <p:extLst>
      <p:ext uri="{BB962C8B-B14F-4D97-AF65-F5344CB8AC3E}">
        <p14:creationId xmlns:p14="http://schemas.microsoft.com/office/powerpoint/2010/main" val="42411895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5" name="Picture 1">
            <a:extLst>
              <a:ext uri="{FF2B5EF4-FFF2-40B4-BE49-F238E27FC236}">
                <a16:creationId xmlns:a16="http://schemas.microsoft.com/office/drawing/2014/main" id="{F3F83614-73D1-DF4C-B90D-61F3BAA9C2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7525" y="0"/>
            <a:ext cx="4587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rame 2">
            <a:extLst>
              <a:ext uri="{FF2B5EF4-FFF2-40B4-BE49-F238E27FC236}">
                <a16:creationId xmlns:a16="http://schemas.microsoft.com/office/drawing/2014/main" id="{1D0C0745-29C8-5B42-B011-53FF132FA032}"/>
              </a:ext>
            </a:extLst>
          </p:cNvPr>
          <p:cNvSpPr/>
          <p:nvPr/>
        </p:nvSpPr>
        <p:spPr>
          <a:xfrm>
            <a:off x="1663700" y="0"/>
            <a:ext cx="4483100" cy="2451100"/>
          </a:xfrm>
          <a:prstGeom prst="frame">
            <a:avLst>
              <a:gd name="adj1" fmla="val 3526"/>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 name="Frame 3">
            <a:extLst>
              <a:ext uri="{FF2B5EF4-FFF2-40B4-BE49-F238E27FC236}">
                <a16:creationId xmlns:a16="http://schemas.microsoft.com/office/drawing/2014/main" id="{B857FA03-2BD4-024C-AC38-579CE8C5A60F}"/>
              </a:ext>
            </a:extLst>
          </p:cNvPr>
          <p:cNvSpPr/>
          <p:nvPr/>
        </p:nvSpPr>
        <p:spPr>
          <a:xfrm>
            <a:off x="1663700" y="2374900"/>
            <a:ext cx="4889500" cy="631536"/>
          </a:xfrm>
          <a:prstGeom prst="frame">
            <a:avLst>
              <a:gd name="adj1" fmla="val 13924"/>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5" name="Frame 4">
            <a:extLst>
              <a:ext uri="{FF2B5EF4-FFF2-40B4-BE49-F238E27FC236}">
                <a16:creationId xmlns:a16="http://schemas.microsoft.com/office/drawing/2014/main" id="{9D63F6E3-0276-7F49-BC3F-4DF75517901E}"/>
              </a:ext>
            </a:extLst>
          </p:cNvPr>
          <p:cNvSpPr/>
          <p:nvPr/>
        </p:nvSpPr>
        <p:spPr>
          <a:xfrm>
            <a:off x="1485900" y="5816600"/>
            <a:ext cx="4889500" cy="825500"/>
          </a:xfrm>
          <a:prstGeom prst="frame">
            <a:avLst>
              <a:gd name="adj1" fmla="val 734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2" name="Frame 1">
            <a:extLst>
              <a:ext uri="{FF2B5EF4-FFF2-40B4-BE49-F238E27FC236}">
                <a16:creationId xmlns:a16="http://schemas.microsoft.com/office/drawing/2014/main" id="{95077CC5-B9CF-A44E-8972-510C1FA52FFC}"/>
              </a:ext>
            </a:extLst>
          </p:cNvPr>
          <p:cNvSpPr/>
          <p:nvPr/>
        </p:nvSpPr>
        <p:spPr>
          <a:xfrm>
            <a:off x="1636712" y="4061114"/>
            <a:ext cx="2699761" cy="483177"/>
          </a:xfrm>
          <a:prstGeom prst="frame">
            <a:avLst>
              <a:gd name="adj1" fmla="val 13924"/>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6" name="Right Arrow 5">
            <a:extLst>
              <a:ext uri="{FF2B5EF4-FFF2-40B4-BE49-F238E27FC236}">
                <a16:creationId xmlns:a16="http://schemas.microsoft.com/office/drawing/2014/main" id="{26B170D8-186F-0B73-FE43-FF367C9790C8}"/>
              </a:ext>
            </a:extLst>
          </p:cNvPr>
          <p:cNvSpPr/>
          <p:nvPr/>
        </p:nvSpPr>
        <p:spPr>
          <a:xfrm>
            <a:off x="785813" y="5514975"/>
            <a:ext cx="1001712" cy="30162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69210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ssolv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2">
            <a:extLst>
              <a:ext uri="{FF2B5EF4-FFF2-40B4-BE49-F238E27FC236}">
                <a16:creationId xmlns:a16="http://schemas.microsoft.com/office/drawing/2014/main" id="{11906CCA-7DEC-1B4E-BD55-9F3ED1DCF7C1}"/>
              </a:ext>
            </a:extLst>
          </p:cNvPr>
          <p:cNvSpPr>
            <a:spLocks noChangeArrowheads="1"/>
          </p:cNvSpPr>
          <p:nvPr/>
        </p:nvSpPr>
        <p:spPr bwMode="auto">
          <a:xfrm>
            <a:off x="207963" y="500063"/>
            <a:ext cx="85296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3600" b="1"/>
              <a:t>Organization of the CCSS Writing Standards</a:t>
            </a:r>
            <a:endParaRPr lang="en-US" altLang="en-US" sz="3600"/>
          </a:p>
        </p:txBody>
      </p:sp>
      <p:pic>
        <p:nvPicPr>
          <p:cNvPr id="182274" name="Picture 4">
            <a:extLst>
              <a:ext uri="{FF2B5EF4-FFF2-40B4-BE49-F238E27FC236}">
                <a16:creationId xmlns:a16="http://schemas.microsoft.com/office/drawing/2014/main" id="{165E191B-7FAC-BA41-A7BA-C18B505BF5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63"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75" name="TextBox 7">
            <a:extLst>
              <a:ext uri="{FF2B5EF4-FFF2-40B4-BE49-F238E27FC236}">
                <a16:creationId xmlns:a16="http://schemas.microsoft.com/office/drawing/2014/main" id="{B816EF94-10E9-6744-A95F-8C49020575F0}"/>
              </a:ext>
            </a:extLst>
          </p:cNvPr>
          <p:cNvSpPr txBox="1">
            <a:spLocks noChangeArrowheads="1"/>
          </p:cNvSpPr>
          <p:nvPr/>
        </p:nvSpPr>
        <p:spPr bwMode="auto">
          <a:xfrm>
            <a:off x="787400" y="3579813"/>
            <a:ext cx="154463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Opinion</a:t>
            </a:r>
          </a:p>
        </p:txBody>
      </p:sp>
      <p:pic>
        <p:nvPicPr>
          <p:cNvPr id="182276" name="Picture 10">
            <a:extLst>
              <a:ext uri="{FF2B5EF4-FFF2-40B4-BE49-F238E27FC236}">
                <a16:creationId xmlns:a16="http://schemas.microsoft.com/office/drawing/2014/main" id="{7572D397-57EE-0646-9B36-95EF97FD2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77" name="Picture 11">
            <a:extLst>
              <a:ext uri="{FF2B5EF4-FFF2-40B4-BE49-F238E27FC236}">
                <a16:creationId xmlns:a16="http://schemas.microsoft.com/office/drawing/2014/main" id="{7B6C8F1E-0573-6E4B-BDC9-0B7B2A059B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838"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78" name="TextBox 9">
            <a:extLst>
              <a:ext uri="{FF2B5EF4-FFF2-40B4-BE49-F238E27FC236}">
                <a16:creationId xmlns:a16="http://schemas.microsoft.com/office/drawing/2014/main" id="{62D8A661-97C2-7A44-99CC-AC6B005FD233}"/>
              </a:ext>
            </a:extLst>
          </p:cNvPr>
          <p:cNvSpPr txBox="1">
            <a:spLocks noChangeArrowheads="1"/>
          </p:cNvSpPr>
          <p:nvPr/>
        </p:nvSpPr>
        <p:spPr bwMode="auto">
          <a:xfrm>
            <a:off x="6659563" y="3579813"/>
            <a:ext cx="17795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Narrative</a:t>
            </a:r>
          </a:p>
        </p:txBody>
      </p:sp>
      <p:sp>
        <p:nvSpPr>
          <p:cNvPr id="182279" name="TextBox 8">
            <a:extLst>
              <a:ext uri="{FF2B5EF4-FFF2-40B4-BE49-F238E27FC236}">
                <a16:creationId xmlns:a16="http://schemas.microsoft.com/office/drawing/2014/main" id="{29C86F9C-BEBE-F641-BAEE-C2FCDEACD95D}"/>
              </a:ext>
            </a:extLst>
          </p:cNvPr>
          <p:cNvSpPr txBox="1">
            <a:spLocks noChangeArrowheads="1"/>
          </p:cNvSpPr>
          <p:nvPr/>
        </p:nvSpPr>
        <p:spPr bwMode="auto">
          <a:xfrm>
            <a:off x="3498850" y="3579813"/>
            <a:ext cx="21748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Informative</a:t>
            </a:r>
          </a:p>
        </p:txBody>
      </p:sp>
      <p:sp>
        <p:nvSpPr>
          <p:cNvPr id="2" name="TextBox 1">
            <a:extLst>
              <a:ext uri="{FF2B5EF4-FFF2-40B4-BE49-F238E27FC236}">
                <a16:creationId xmlns:a16="http://schemas.microsoft.com/office/drawing/2014/main" id="{DF9B40B1-E01F-DF46-B798-251B3C51C2FE}"/>
              </a:ext>
            </a:extLst>
          </p:cNvPr>
          <p:cNvSpPr txBox="1">
            <a:spLocks noChangeArrowheads="1"/>
          </p:cNvSpPr>
          <p:nvPr/>
        </p:nvSpPr>
        <p:spPr bwMode="auto">
          <a:xfrm>
            <a:off x="660400" y="4314825"/>
            <a:ext cx="1798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1</a:t>
            </a:r>
          </a:p>
        </p:txBody>
      </p:sp>
      <p:sp>
        <p:nvSpPr>
          <p:cNvPr id="13" name="TextBox 12">
            <a:extLst>
              <a:ext uri="{FF2B5EF4-FFF2-40B4-BE49-F238E27FC236}">
                <a16:creationId xmlns:a16="http://schemas.microsoft.com/office/drawing/2014/main" id="{8B1D4039-858D-2C43-8E35-03E99F51BF1D}"/>
              </a:ext>
            </a:extLst>
          </p:cNvPr>
          <p:cNvSpPr txBox="1">
            <a:spLocks noChangeArrowheads="1"/>
          </p:cNvSpPr>
          <p:nvPr/>
        </p:nvSpPr>
        <p:spPr bwMode="auto">
          <a:xfrm>
            <a:off x="3573463" y="4314825"/>
            <a:ext cx="17986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2</a:t>
            </a:r>
          </a:p>
        </p:txBody>
      </p:sp>
      <p:sp>
        <p:nvSpPr>
          <p:cNvPr id="14" name="TextBox 13">
            <a:extLst>
              <a:ext uri="{FF2B5EF4-FFF2-40B4-BE49-F238E27FC236}">
                <a16:creationId xmlns:a16="http://schemas.microsoft.com/office/drawing/2014/main" id="{27CE83C5-A3D8-2741-90EC-EEF5B8CD5140}"/>
              </a:ext>
            </a:extLst>
          </p:cNvPr>
          <p:cNvSpPr txBox="1">
            <a:spLocks noChangeArrowheads="1"/>
          </p:cNvSpPr>
          <p:nvPr/>
        </p:nvSpPr>
        <p:spPr bwMode="auto">
          <a:xfrm>
            <a:off x="6581775" y="4314825"/>
            <a:ext cx="1798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3</a:t>
            </a:r>
          </a:p>
        </p:txBody>
      </p:sp>
      <p:sp>
        <p:nvSpPr>
          <p:cNvPr id="4" name="Rectangle 3">
            <a:extLst>
              <a:ext uri="{FF2B5EF4-FFF2-40B4-BE49-F238E27FC236}">
                <a16:creationId xmlns:a16="http://schemas.microsoft.com/office/drawing/2014/main" id="{D08E0DFC-E9F6-A443-A911-DE5CD916670B}"/>
              </a:ext>
            </a:extLst>
          </p:cNvPr>
          <p:cNvSpPr/>
          <p:nvPr/>
        </p:nvSpPr>
        <p:spPr>
          <a:xfrm>
            <a:off x="423863" y="5341938"/>
            <a:ext cx="8099425" cy="835025"/>
          </a:xfrm>
          <a:prstGeom prst="rect">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b="1" dirty="0"/>
              <a:t>Standard 4 – For purpose, task, and audience</a:t>
            </a:r>
          </a:p>
          <a:p>
            <a:pPr algn="ctr">
              <a:defRPr/>
            </a:pPr>
            <a:r>
              <a:rPr lang="en-US" sz="2400" b="1" dirty="0"/>
              <a:t>Standard 10 – Write routinely</a:t>
            </a:r>
          </a:p>
        </p:txBody>
      </p:sp>
      <p:sp>
        <p:nvSpPr>
          <p:cNvPr id="182284" name="Footer Placeholder 5">
            <a:extLst>
              <a:ext uri="{FF2B5EF4-FFF2-40B4-BE49-F238E27FC236}">
                <a16:creationId xmlns:a16="http://schemas.microsoft.com/office/drawing/2014/main" id="{FE78FCFE-0BE9-E54D-9364-EE875F2C2102}"/>
              </a:ext>
            </a:extLst>
          </p:cNvPr>
          <p:cNvSpPr txBox="1">
            <a:spLocks noChangeArrowheads="1"/>
          </p:cNvSpPr>
          <p:nvPr/>
        </p:nvSpPr>
        <p:spPr bwMode="auto">
          <a:xfrm>
            <a:off x="1974850" y="6292850"/>
            <a:ext cx="552291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a:t>Melody Wharton - Center for Teaching for Biliteracy</a:t>
            </a:r>
          </a:p>
        </p:txBody>
      </p:sp>
    </p:spTree>
    <p:extLst>
      <p:ext uri="{BB962C8B-B14F-4D97-AF65-F5344CB8AC3E}">
        <p14:creationId xmlns:p14="http://schemas.microsoft.com/office/powerpoint/2010/main" val="7585065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4" grpId="0"/>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Title 1">
            <a:extLst>
              <a:ext uri="{FF2B5EF4-FFF2-40B4-BE49-F238E27FC236}">
                <a16:creationId xmlns:a16="http://schemas.microsoft.com/office/drawing/2014/main" id="{6FE1D7C6-26AF-A74C-A467-39E3A6833F0D}"/>
              </a:ext>
            </a:extLst>
          </p:cNvPr>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600" b="1">
                <a:solidFill>
                  <a:srgbClr val="0000FF"/>
                </a:solidFill>
                <a:ea typeface="ＭＳ Ｐゴシック" panose="020B0600070205080204" pitchFamily="34" charset="-128"/>
              </a:rPr>
              <a:t>Genres within each bucket</a:t>
            </a:r>
            <a:br>
              <a:rPr lang="en-US" altLang="en-US" sz="3600" b="1">
                <a:solidFill>
                  <a:srgbClr val="0000FF"/>
                </a:solidFill>
                <a:ea typeface="ＭＳ Ｐゴシック" panose="020B0600070205080204" pitchFamily="34" charset="-128"/>
              </a:rPr>
            </a:br>
            <a:r>
              <a:rPr lang="en-US" altLang="en-US" sz="2400">
                <a:ea typeface="ＭＳ Ｐゴシック" panose="020B0600070205080204" pitchFamily="34" charset="-128"/>
              </a:rPr>
              <a:t>(Source:  Pathways to the Common Core)</a:t>
            </a:r>
          </a:p>
        </p:txBody>
      </p:sp>
      <p:graphicFrame>
        <p:nvGraphicFramePr>
          <p:cNvPr id="4" name="Content Placeholder 3">
            <a:extLst>
              <a:ext uri="{FF2B5EF4-FFF2-40B4-BE49-F238E27FC236}">
                <a16:creationId xmlns:a16="http://schemas.microsoft.com/office/drawing/2014/main" id="{5F8F2516-60EB-EE4E-B425-5C46017EE3A1}"/>
              </a:ext>
            </a:extLst>
          </p:cNvPr>
          <p:cNvGraphicFramePr>
            <a:graphicFrameLocks noGrp="1"/>
          </p:cNvGraphicFramePr>
          <p:nvPr>
            <p:ph idx="1"/>
          </p:nvPr>
        </p:nvGraphicFramePr>
        <p:xfrm>
          <a:off x="457200" y="1290638"/>
          <a:ext cx="8229600" cy="5060950"/>
        </p:xfrm>
        <a:graphic>
          <a:graphicData uri="http://schemas.openxmlformats.org/drawingml/2006/table">
            <a:tbl>
              <a:tblPr firstRow="1" bandRow="1">
                <a:tableStyleId>{22838BEF-8BB2-4498-84A7-C5851F593DF1}</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00589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dirty="0"/>
                        <a:t>Persuasive/Opinion/ Argument</a:t>
                      </a:r>
                    </a:p>
                  </a:txBody>
                  <a:tcPr marT="45733" marB="45733"/>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dirty="0"/>
                        <a:t>Informational/ Functional/Procedural</a:t>
                      </a:r>
                    </a:p>
                    <a:p>
                      <a:pPr algn="ctr"/>
                      <a:endParaRPr lang="en-US" sz="2000" dirty="0"/>
                    </a:p>
                  </a:txBody>
                  <a:tcPr marT="45733" marB="45733"/>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dirty="0"/>
                        <a:t>Narrative Writing</a:t>
                      </a:r>
                    </a:p>
                  </a:txBody>
                  <a:tcPr marT="45733" marB="45733"/>
                </a:tc>
                <a:extLst>
                  <a:ext uri="{0D108BD9-81ED-4DB2-BD59-A6C34878D82A}">
                    <a16:rowId xmlns:a16="http://schemas.microsoft.com/office/drawing/2014/main" val="10000"/>
                  </a:ext>
                </a:extLst>
              </a:tr>
              <a:tr h="4055054">
                <a:tc>
                  <a:txBody>
                    <a:bodyPr/>
                    <a:lstStyle/>
                    <a:p>
                      <a:r>
                        <a:rPr lang="en-US" sz="2000" dirty="0"/>
                        <a:t>Persuasive Letter</a:t>
                      </a:r>
                    </a:p>
                    <a:p>
                      <a:r>
                        <a:rPr lang="en-US" sz="2000" dirty="0"/>
                        <a:t>Review</a:t>
                      </a:r>
                    </a:p>
                    <a:p>
                      <a:r>
                        <a:rPr lang="en-US" sz="2000" dirty="0"/>
                        <a:t>Personal</a:t>
                      </a:r>
                      <a:r>
                        <a:rPr lang="en-US" sz="2000" baseline="0" dirty="0"/>
                        <a:t> Essay</a:t>
                      </a:r>
                    </a:p>
                    <a:p>
                      <a:r>
                        <a:rPr lang="en-US" sz="2000" baseline="0" dirty="0"/>
                        <a:t>Literary Essay</a:t>
                      </a:r>
                    </a:p>
                    <a:p>
                      <a:r>
                        <a:rPr lang="en-US" sz="2000" baseline="0" dirty="0"/>
                        <a:t>Historical essay</a:t>
                      </a:r>
                    </a:p>
                    <a:p>
                      <a:r>
                        <a:rPr lang="en-US" sz="2000" baseline="0" dirty="0"/>
                        <a:t>Petition</a:t>
                      </a:r>
                    </a:p>
                    <a:p>
                      <a:r>
                        <a:rPr lang="en-US" sz="2000" baseline="0" dirty="0"/>
                        <a:t>Editorial</a:t>
                      </a:r>
                    </a:p>
                    <a:p>
                      <a:r>
                        <a:rPr lang="en-US" sz="2000" baseline="0" dirty="0"/>
                        <a:t>Op-Ed Column</a:t>
                      </a:r>
                      <a:endParaRPr lang="en-US" sz="2000" dirty="0"/>
                    </a:p>
                    <a:p>
                      <a:endParaRPr lang="en-US" sz="2000" dirty="0"/>
                    </a:p>
                    <a:p>
                      <a:endParaRPr lang="en-US" sz="2000" dirty="0"/>
                    </a:p>
                    <a:p>
                      <a:endParaRPr lang="en-US" sz="2000" dirty="0"/>
                    </a:p>
                  </a:txBody>
                  <a:tcPr marT="45733" marB="45733"/>
                </a:tc>
                <a:tc>
                  <a:txBody>
                    <a:bodyPr/>
                    <a:lstStyle/>
                    <a:p>
                      <a:r>
                        <a:rPr lang="en-US" sz="2000" dirty="0"/>
                        <a:t>Fact</a:t>
                      </a:r>
                      <a:r>
                        <a:rPr lang="en-US" sz="2000" baseline="0" dirty="0"/>
                        <a:t> Sheet</a:t>
                      </a:r>
                    </a:p>
                    <a:p>
                      <a:r>
                        <a:rPr lang="en-US" sz="2000" baseline="0" dirty="0"/>
                        <a:t>News Article</a:t>
                      </a:r>
                    </a:p>
                    <a:p>
                      <a:r>
                        <a:rPr lang="en-US" sz="2000" baseline="0" dirty="0"/>
                        <a:t>Feature Article</a:t>
                      </a:r>
                    </a:p>
                    <a:p>
                      <a:r>
                        <a:rPr lang="en-US" sz="2000" baseline="0" dirty="0"/>
                        <a:t>Blog</a:t>
                      </a:r>
                    </a:p>
                    <a:p>
                      <a:r>
                        <a:rPr lang="en-US" sz="2000" baseline="0" dirty="0"/>
                        <a:t>Website</a:t>
                      </a:r>
                    </a:p>
                    <a:p>
                      <a:r>
                        <a:rPr lang="en-US" sz="2000" baseline="0" dirty="0"/>
                        <a:t>Report</a:t>
                      </a:r>
                    </a:p>
                    <a:p>
                      <a:r>
                        <a:rPr lang="en-US" sz="2000" baseline="0" dirty="0"/>
                        <a:t>Analytic Memo</a:t>
                      </a:r>
                    </a:p>
                    <a:p>
                      <a:r>
                        <a:rPr lang="en-US" sz="2000" baseline="0" dirty="0"/>
                        <a:t>Research Report</a:t>
                      </a:r>
                    </a:p>
                    <a:p>
                      <a:r>
                        <a:rPr lang="en-US" sz="2000" baseline="0" dirty="0"/>
                        <a:t>Nonfiction book</a:t>
                      </a:r>
                    </a:p>
                    <a:p>
                      <a:r>
                        <a:rPr lang="en-US" sz="2000" baseline="0" dirty="0"/>
                        <a:t>How-to-book</a:t>
                      </a:r>
                    </a:p>
                    <a:p>
                      <a:r>
                        <a:rPr lang="en-US" sz="2000" baseline="0" dirty="0"/>
                        <a:t>Directions</a:t>
                      </a:r>
                    </a:p>
                    <a:p>
                      <a:r>
                        <a:rPr lang="en-US" sz="2000" baseline="0" dirty="0"/>
                        <a:t>Recipe</a:t>
                      </a:r>
                    </a:p>
                    <a:p>
                      <a:r>
                        <a:rPr lang="en-US" sz="2000" baseline="0" dirty="0"/>
                        <a:t>Lab Report</a:t>
                      </a:r>
                      <a:endParaRPr lang="en-US" sz="2000" dirty="0"/>
                    </a:p>
                  </a:txBody>
                  <a:tcPr marT="45733" marB="45733"/>
                </a:tc>
                <a:tc>
                  <a:txBody>
                    <a:bodyPr/>
                    <a:lstStyle/>
                    <a:p>
                      <a:r>
                        <a:rPr lang="en-US" sz="2000" dirty="0"/>
                        <a:t>Personal Narrative</a:t>
                      </a:r>
                    </a:p>
                    <a:p>
                      <a:r>
                        <a:rPr lang="en-US" sz="2000" dirty="0"/>
                        <a:t>Fiction</a:t>
                      </a:r>
                    </a:p>
                    <a:p>
                      <a:r>
                        <a:rPr lang="en-US" sz="2000" dirty="0"/>
                        <a:t>Historical</a:t>
                      </a:r>
                      <a:r>
                        <a:rPr lang="en-US" sz="2000" baseline="0" dirty="0"/>
                        <a:t> Fiction</a:t>
                      </a:r>
                    </a:p>
                    <a:p>
                      <a:r>
                        <a:rPr lang="en-US" sz="2000" baseline="0" dirty="0"/>
                        <a:t>Fantasy</a:t>
                      </a:r>
                    </a:p>
                    <a:p>
                      <a:r>
                        <a:rPr lang="en-US" sz="2000" baseline="0" dirty="0"/>
                        <a:t>Narrative Memoir</a:t>
                      </a:r>
                    </a:p>
                    <a:p>
                      <a:r>
                        <a:rPr lang="en-US" sz="2000" baseline="0" dirty="0"/>
                        <a:t>Biography</a:t>
                      </a:r>
                    </a:p>
                    <a:p>
                      <a:r>
                        <a:rPr lang="en-US" sz="2000" baseline="0" dirty="0"/>
                        <a:t>Narrative Nonfiction</a:t>
                      </a:r>
                    </a:p>
                    <a:p>
                      <a:endParaRPr lang="en-US" sz="2000" dirty="0"/>
                    </a:p>
                    <a:p>
                      <a:endParaRPr lang="en-US" sz="2000" dirty="0"/>
                    </a:p>
                    <a:p>
                      <a:endParaRPr lang="en-US" sz="2000" dirty="0"/>
                    </a:p>
                    <a:p>
                      <a:endParaRPr lang="en-US" sz="2000" dirty="0"/>
                    </a:p>
                  </a:txBody>
                  <a:tcPr marT="45733" marB="45733"/>
                </a:tc>
                <a:extLst>
                  <a:ext uri="{0D108BD9-81ED-4DB2-BD59-A6C34878D82A}">
                    <a16:rowId xmlns:a16="http://schemas.microsoft.com/office/drawing/2014/main" val="10001"/>
                  </a:ext>
                </a:extLst>
              </a:tr>
            </a:tbl>
          </a:graphicData>
        </a:graphic>
      </p:graphicFrame>
      <p:sp>
        <p:nvSpPr>
          <p:cNvPr id="184336" name="Footer Placeholder 5">
            <a:extLst>
              <a:ext uri="{FF2B5EF4-FFF2-40B4-BE49-F238E27FC236}">
                <a16:creationId xmlns:a16="http://schemas.microsoft.com/office/drawing/2014/main" id="{DE30164B-7BB2-D748-88DF-0B0C8A491AFF}"/>
              </a:ext>
            </a:extLst>
          </p:cNvPr>
          <p:cNvSpPr>
            <a:spLocks noGrp="1" noChangeArrowheads="1"/>
          </p:cNvSpPr>
          <p:nvPr>
            <p:ph type="ftr" sz="quarter" idx="11"/>
          </p:nvPr>
        </p:nvSpPr>
        <p:spPr bwMode="auto">
          <a:xfrm>
            <a:off x="1957388" y="6440488"/>
            <a:ext cx="5522912" cy="382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a:t>Melody Wharton - Center for Teaching for Biliteracy</a:t>
            </a:r>
          </a:p>
        </p:txBody>
      </p:sp>
    </p:spTree>
    <p:extLst>
      <p:ext uri="{BB962C8B-B14F-4D97-AF65-F5344CB8AC3E}">
        <p14:creationId xmlns:p14="http://schemas.microsoft.com/office/powerpoint/2010/main" val="11843578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2">
            <a:extLst>
              <a:ext uri="{FF2B5EF4-FFF2-40B4-BE49-F238E27FC236}">
                <a16:creationId xmlns:a16="http://schemas.microsoft.com/office/drawing/2014/main" id="{A626B50A-EB59-3840-8CBD-995CCA9E47BE}"/>
              </a:ext>
            </a:extLst>
          </p:cNvPr>
          <p:cNvSpPr>
            <a:spLocks noChangeArrowheads="1"/>
          </p:cNvSpPr>
          <p:nvPr/>
        </p:nvSpPr>
        <p:spPr bwMode="auto">
          <a:xfrm>
            <a:off x="207963" y="500063"/>
            <a:ext cx="85296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3600" b="1"/>
              <a:t>Organization of the CCSS Writing Standards</a:t>
            </a:r>
            <a:endParaRPr lang="en-US" altLang="en-US" sz="3600"/>
          </a:p>
        </p:txBody>
      </p:sp>
      <p:pic>
        <p:nvPicPr>
          <p:cNvPr id="186370" name="Picture 4">
            <a:extLst>
              <a:ext uri="{FF2B5EF4-FFF2-40B4-BE49-F238E27FC236}">
                <a16:creationId xmlns:a16="http://schemas.microsoft.com/office/drawing/2014/main" id="{E846BD17-6E32-384F-9CC1-01D4A0BB2D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63"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71" name="TextBox 7">
            <a:extLst>
              <a:ext uri="{FF2B5EF4-FFF2-40B4-BE49-F238E27FC236}">
                <a16:creationId xmlns:a16="http://schemas.microsoft.com/office/drawing/2014/main" id="{A1DE8273-3F00-5B4E-A16E-2E8322B42E73}"/>
              </a:ext>
            </a:extLst>
          </p:cNvPr>
          <p:cNvSpPr txBox="1">
            <a:spLocks noChangeArrowheads="1"/>
          </p:cNvSpPr>
          <p:nvPr/>
        </p:nvSpPr>
        <p:spPr bwMode="auto">
          <a:xfrm>
            <a:off x="787400" y="3579813"/>
            <a:ext cx="154463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Opinion</a:t>
            </a:r>
          </a:p>
        </p:txBody>
      </p:sp>
      <p:pic>
        <p:nvPicPr>
          <p:cNvPr id="186372" name="Picture 10">
            <a:extLst>
              <a:ext uri="{FF2B5EF4-FFF2-40B4-BE49-F238E27FC236}">
                <a16:creationId xmlns:a16="http://schemas.microsoft.com/office/drawing/2014/main" id="{AE55AD24-4A98-8E4F-A850-15925F5B6A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373" name="Picture 11">
            <a:extLst>
              <a:ext uri="{FF2B5EF4-FFF2-40B4-BE49-F238E27FC236}">
                <a16:creationId xmlns:a16="http://schemas.microsoft.com/office/drawing/2014/main" id="{F04618C0-5D8E-C446-83F9-4795660ED2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838"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74" name="TextBox 9">
            <a:extLst>
              <a:ext uri="{FF2B5EF4-FFF2-40B4-BE49-F238E27FC236}">
                <a16:creationId xmlns:a16="http://schemas.microsoft.com/office/drawing/2014/main" id="{C9A5CDFB-7B33-FB4C-9DAF-69081C5C1DBA}"/>
              </a:ext>
            </a:extLst>
          </p:cNvPr>
          <p:cNvSpPr txBox="1">
            <a:spLocks noChangeArrowheads="1"/>
          </p:cNvSpPr>
          <p:nvPr/>
        </p:nvSpPr>
        <p:spPr bwMode="auto">
          <a:xfrm>
            <a:off x="6659563" y="3579813"/>
            <a:ext cx="17795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Narrative</a:t>
            </a:r>
          </a:p>
        </p:txBody>
      </p:sp>
      <p:sp>
        <p:nvSpPr>
          <p:cNvPr id="186375" name="TextBox 8">
            <a:extLst>
              <a:ext uri="{FF2B5EF4-FFF2-40B4-BE49-F238E27FC236}">
                <a16:creationId xmlns:a16="http://schemas.microsoft.com/office/drawing/2014/main" id="{6145CF80-E2B6-DC4D-AA1A-4C4D8C2E350E}"/>
              </a:ext>
            </a:extLst>
          </p:cNvPr>
          <p:cNvSpPr txBox="1">
            <a:spLocks noChangeArrowheads="1"/>
          </p:cNvSpPr>
          <p:nvPr/>
        </p:nvSpPr>
        <p:spPr bwMode="auto">
          <a:xfrm>
            <a:off x="3498850" y="3579813"/>
            <a:ext cx="21748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Informative</a:t>
            </a:r>
          </a:p>
        </p:txBody>
      </p:sp>
      <p:sp>
        <p:nvSpPr>
          <p:cNvPr id="186376" name="TextBox 1">
            <a:extLst>
              <a:ext uri="{FF2B5EF4-FFF2-40B4-BE49-F238E27FC236}">
                <a16:creationId xmlns:a16="http://schemas.microsoft.com/office/drawing/2014/main" id="{0252C232-9891-4F42-886E-2020A9C6EC1B}"/>
              </a:ext>
            </a:extLst>
          </p:cNvPr>
          <p:cNvSpPr txBox="1">
            <a:spLocks noChangeArrowheads="1"/>
          </p:cNvSpPr>
          <p:nvPr/>
        </p:nvSpPr>
        <p:spPr bwMode="auto">
          <a:xfrm>
            <a:off x="660400" y="4314825"/>
            <a:ext cx="1798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1</a:t>
            </a:r>
          </a:p>
        </p:txBody>
      </p:sp>
      <p:sp>
        <p:nvSpPr>
          <p:cNvPr id="186377" name="TextBox 12">
            <a:extLst>
              <a:ext uri="{FF2B5EF4-FFF2-40B4-BE49-F238E27FC236}">
                <a16:creationId xmlns:a16="http://schemas.microsoft.com/office/drawing/2014/main" id="{F0C040F3-1FCE-B949-B37F-7820BA124187}"/>
              </a:ext>
            </a:extLst>
          </p:cNvPr>
          <p:cNvSpPr txBox="1">
            <a:spLocks noChangeArrowheads="1"/>
          </p:cNvSpPr>
          <p:nvPr/>
        </p:nvSpPr>
        <p:spPr bwMode="auto">
          <a:xfrm>
            <a:off x="3573463" y="4314825"/>
            <a:ext cx="17986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2</a:t>
            </a:r>
          </a:p>
        </p:txBody>
      </p:sp>
      <p:sp>
        <p:nvSpPr>
          <p:cNvPr id="186378" name="TextBox 13">
            <a:extLst>
              <a:ext uri="{FF2B5EF4-FFF2-40B4-BE49-F238E27FC236}">
                <a16:creationId xmlns:a16="http://schemas.microsoft.com/office/drawing/2014/main" id="{A3DAD4B7-E5B6-9A4D-ABF4-AD48A9FFADDE}"/>
              </a:ext>
            </a:extLst>
          </p:cNvPr>
          <p:cNvSpPr txBox="1">
            <a:spLocks noChangeArrowheads="1"/>
          </p:cNvSpPr>
          <p:nvPr/>
        </p:nvSpPr>
        <p:spPr bwMode="auto">
          <a:xfrm>
            <a:off x="6581775" y="4314825"/>
            <a:ext cx="1803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3</a:t>
            </a:r>
          </a:p>
        </p:txBody>
      </p:sp>
      <p:sp>
        <p:nvSpPr>
          <p:cNvPr id="29" name="Rectangle 28">
            <a:extLst>
              <a:ext uri="{FF2B5EF4-FFF2-40B4-BE49-F238E27FC236}">
                <a16:creationId xmlns:a16="http://schemas.microsoft.com/office/drawing/2014/main" id="{E1252A76-740F-FF49-B8F8-A6987017F2EE}"/>
              </a:ext>
            </a:extLst>
          </p:cNvPr>
          <p:cNvSpPr/>
          <p:nvPr/>
        </p:nvSpPr>
        <p:spPr>
          <a:xfrm>
            <a:off x="423863" y="5341938"/>
            <a:ext cx="8099425" cy="835025"/>
          </a:xfrm>
          <a:prstGeom prst="rect">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b="1" dirty="0"/>
              <a:t>Standard 4 – For purpose, task, and audience</a:t>
            </a:r>
          </a:p>
          <a:p>
            <a:pPr algn="ctr">
              <a:defRPr/>
            </a:pPr>
            <a:r>
              <a:rPr lang="en-US" sz="2400" b="1" dirty="0"/>
              <a:t>Standard 10 – Write routinely</a:t>
            </a:r>
          </a:p>
        </p:txBody>
      </p:sp>
      <p:sp>
        <p:nvSpPr>
          <p:cNvPr id="186380" name="Footer Placeholder 5">
            <a:extLst>
              <a:ext uri="{FF2B5EF4-FFF2-40B4-BE49-F238E27FC236}">
                <a16:creationId xmlns:a16="http://schemas.microsoft.com/office/drawing/2014/main" id="{2936DF50-8966-6643-B9EE-2B680894F671}"/>
              </a:ext>
            </a:extLst>
          </p:cNvPr>
          <p:cNvSpPr txBox="1">
            <a:spLocks noChangeArrowheads="1"/>
          </p:cNvSpPr>
          <p:nvPr/>
        </p:nvSpPr>
        <p:spPr bwMode="auto">
          <a:xfrm>
            <a:off x="1974850" y="6292850"/>
            <a:ext cx="552291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a:t>Melody Wharton - Center for Teaching for Biliteracy</a:t>
            </a:r>
          </a:p>
        </p:txBody>
      </p:sp>
      <p:sp>
        <p:nvSpPr>
          <p:cNvPr id="3" name="Right Triangle 2">
            <a:extLst>
              <a:ext uri="{FF2B5EF4-FFF2-40B4-BE49-F238E27FC236}">
                <a16:creationId xmlns:a16="http://schemas.microsoft.com/office/drawing/2014/main" id="{3371388B-5F86-6446-B021-9A3B1FAA30A5}"/>
              </a:ext>
            </a:extLst>
          </p:cNvPr>
          <p:cNvSpPr/>
          <p:nvPr/>
        </p:nvSpPr>
        <p:spPr>
          <a:xfrm rot="18900001">
            <a:off x="976313" y="2051050"/>
            <a:ext cx="914400" cy="914400"/>
          </a:xfrm>
          <a:prstGeom prst="rtTriangl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8" name="Right Triangle 27">
            <a:extLst>
              <a:ext uri="{FF2B5EF4-FFF2-40B4-BE49-F238E27FC236}">
                <a16:creationId xmlns:a16="http://schemas.microsoft.com/office/drawing/2014/main" id="{248A3388-7203-F844-A448-7790297080E0}"/>
              </a:ext>
            </a:extLst>
          </p:cNvPr>
          <p:cNvSpPr/>
          <p:nvPr/>
        </p:nvSpPr>
        <p:spPr>
          <a:xfrm rot="18900001">
            <a:off x="4241800" y="2097088"/>
            <a:ext cx="914400" cy="914400"/>
          </a:xfrm>
          <a:prstGeom prst="rtTriangl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0" name="Right Triangle 29">
            <a:extLst>
              <a:ext uri="{FF2B5EF4-FFF2-40B4-BE49-F238E27FC236}">
                <a16:creationId xmlns:a16="http://schemas.microsoft.com/office/drawing/2014/main" id="{05D7009B-D205-8D42-9C84-50952CA5F6DB}"/>
              </a:ext>
            </a:extLst>
          </p:cNvPr>
          <p:cNvSpPr/>
          <p:nvPr/>
        </p:nvSpPr>
        <p:spPr>
          <a:xfrm rot="18900001">
            <a:off x="7419975" y="2003425"/>
            <a:ext cx="914400" cy="914400"/>
          </a:xfrm>
          <a:prstGeom prst="rtTriangl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9403370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dissolve">
                                      <p:cBhvr>
                                        <p:cTn id="12" dur="500"/>
                                        <p:tgtEl>
                                          <p:spTgt spid="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dissolve">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8" grpId="0" animBg="1"/>
      <p:bldP spid="3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2">
            <a:extLst>
              <a:ext uri="{FF2B5EF4-FFF2-40B4-BE49-F238E27FC236}">
                <a16:creationId xmlns:a16="http://schemas.microsoft.com/office/drawing/2014/main" id="{0D45EB1B-8CA9-A546-A75D-0BF5CA87A912}"/>
              </a:ext>
            </a:extLst>
          </p:cNvPr>
          <p:cNvSpPr>
            <a:spLocks noChangeArrowheads="1"/>
          </p:cNvSpPr>
          <p:nvPr/>
        </p:nvSpPr>
        <p:spPr bwMode="auto">
          <a:xfrm>
            <a:off x="207963" y="500063"/>
            <a:ext cx="85296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3600" b="1"/>
              <a:t>Organization of the CCSS Writing Standards</a:t>
            </a:r>
            <a:endParaRPr lang="en-US" altLang="en-US" sz="3600"/>
          </a:p>
        </p:txBody>
      </p:sp>
      <p:pic>
        <p:nvPicPr>
          <p:cNvPr id="188418" name="Picture 4">
            <a:extLst>
              <a:ext uri="{FF2B5EF4-FFF2-40B4-BE49-F238E27FC236}">
                <a16:creationId xmlns:a16="http://schemas.microsoft.com/office/drawing/2014/main" id="{95939033-4515-DB4A-81C0-14413DDD42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63"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19" name="TextBox 7">
            <a:extLst>
              <a:ext uri="{FF2B5EF4-FFF2-40B4-BE49-F238E27FC236}">
                <a16:creationId xmlns:a16="http://schemas.microsoft.com/office/drawing/2014/main" id="{395FB438-83E6-E844-8042-646E82E31A56}"/>
              </a:ext>
            </a:extLst>
          </p:cNvPr>
          <p:cNvSpPr txBox="1">
            <a:spLocks noChangeArrowheads="1"/>
          </p:cNvSpPr>
          <p:nvPr/>
        </p:nvSpPr>
        <p:spPr bwMode="auto">
          <a:xfrm>
            <a:off x="787400" y="3579813"/>
            <a:ext cx="154463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Opinion</a:t>
            </a:r>
          </a:p>
        </p:txBody>
      </p:sp>
      <p:pic>
        <p:nvPicPr>
          <p:cNvPr id="188420" name="Picture 10">
            <a:extLst>
              <a:ext uri="{FF2B5EF4-FFF2-40B4-BE49-F238E27FC236}">
                <a16:creationId xmlns:a16="http://schemas.microsoft.com/office/drawing/2014/main" id="{EB8125C5-0507-7140-ACAC-6EEB3BA165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421" name="Picture 11">
            <a:extLst>
              <a:ext uri="{FF2B5EF4-FFF2-40B4-BE49-F238E27FC236}">
                <a16:creationId xmlns:a16="http://schemas.microsoft.com/office/drawing/2014/main" id="{7A05926F-25B6-0641-AF28-0A7D091A4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838"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22" name="TextBox 9">
            <a:extLst>
              <a:ext uri="{FF2B5EF4-FFF2-40B4-BE49-F238E27FC236}">
                <a16:creationId xmlns:a16="http://schemas.microsoft.com/office/drawing/2014/main" id="{4592582D-64BB-4040-93C1-9E04F19BF952}"/>
              </a:ext>
            </a:extLst>
          </p:cNvPr>
          <p:cNvSpPr txBox="1">
            <a:spLocks noChangeArrowheads="1"/>
          </p:cNvSpPr>
          <p:nvPr/>
        </p:nvSpPr>
        <p:spPr bwMode="auto">
          <a:xfrm>
            <a:off x="6659563" y="3579813"/>
            <a:ext cx="17795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Narrative</a:t>
            </a:r>
          </a:p>
        </p:txBody>
      </p:sp>
      <p:sp>
        <p:nvSpPr>
          <p:cNvPr id="188423" name="TextBox 8">
            <a:extLst>
              <a:ext uri="{FF2B5EF4-FFF2-40B4-BE49-F238E27FC236}">
                <a16:creationId xmlns:a16="http://schemas.microsoft.com/office/drawing/2014/main" id="{8240B4E5-3843-5F4C-9650-3D93C8FFBE15}"/>
              </a:ext>
            </a:extLst>
          </p:cNvPr>
          <p:cNvSpPr txBox="1">
            <a:spLocks noChangeArrowheads="1"/>
          </p:cNvSpPr>
          <p:nvPr/>
        </p:nvSpPr>
        <p:spPr bwMode="auto">
          <a:xfrm>
            <a:off x="3498850" y="3579813"/>
            <a:ext cx="21748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Informative</a:t>
            </a:r>
          </a:p>
        </p:txBody>
      </p:sp>
      <p:sp>
        <p:nvSpPr>
          <p:cNvPr id="188424" name="TextBox 1">
            <a:extLst>
              <a:ext uri="{FF2B5EF4-FFF2-40B4-BE49-F238E27FC236}">
                <a16:creationId xmlns:a16="http://schemas.microsoft.com/office/drawing/2014/main" id="{320A76C0-AF9F-4349-B4EC-9938E1DC4276}"/>
              </a:ext>
            </a:extLst>
          </p:cNvPr>
          <p:cNvSpPr txBox="1">
            <a:spLocks noChangeArrowheads="1"/>
          </p:cNvSpPr>
          <p:nvPr/>
        </p:nvSpPr>
        <p:spPr bwMode="auto">
          <a:xfrm>
            <a:off x="660400" y="4314825"/>
            <a:ext cx="1798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1</a:t>
            </a:r>
          </a:p>
        </p:txBody>
      </p:sp>
      <p:sp>
        <p:nvSpPr>
          <p:cNvPr id="188425" name="TextBox 12">
            <a:extLst>
              <a:ext uri="{FF2B5EF4-FFF2-40B4-BE49-F238E27FC236}">
                <a16:creationId xmlns:a16="http://schemas.microsoft.com/office/drawing/2014/main" id="{F07BB784-4374-B345-82EF-E63923C07F80}"/>
              </a:ext>
            </a:extLst>
          </p:cNvPr>
          <p:cNvSpPr txBox="1">
            <a:spLocks noChangeArrowheads="1"/>
          </p:cNvSpPr>
          <p:nvPr/>
        </p:nvSpPr>
        <p:spPr bwMode="auto">
          <a:xfrm>
            <a:off x="3573463" y="4314825"/>
            <a:ext cx="17986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2</a:t>
            </a:r>
          </a:p>
        </p:txBody>
      </p:sp>
      <p:sp>
        <p:nvSpPr>
          <p:cNvPr id="188426" name="TextBox 13">
            <a:extLst>
              <a:ext uri="{FF2B5EF4-FFF2-40B4-BE49-F238E27FC236}">
                <a16:creationId xmlns:a16="http://schemas.microsoft.com/office/drawing/2014/main" id="{F2C1C6BC-1122-BE4A-BBF5-E7BEBA41D55A}"/>
              </a:ext>
            </a:extLst>
          </p:cNvPr>
          <p:cNvSpPr txBox="1">
            <a:spLocks noChangeArrowheads="1"/>
          </p:cNvSpPr>
          <p:nvPr/>
        </p:nvSpPr>
        <p:spPr bwMode="auto">
          <a:xfrm>
            <a:off x="6581775" y="4314825"/>
            <a:ext cx="1803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3</a:t>
            </a:r>
          </a:p>
        </p:txBody>
      </p:sp>
      <p:sp>
        <p:nvSpPr>
          <p:cNvPr id="6" name="Oval 5">
            <a:extLst>
              <a:ext uri="{FF2B5EF4-FFF2-40B4-BE49-F238E27FC236}">
                <a16:creationId xmlns:a16="http://schemas.microsoft.com/office/drawing/2014/main" id="{5046B1FF-E938-804A-A522-612D421503E4}"/>
              </a:ext>
            </a:extLst>
          </p:cNvPr>
          <p:cNvSpPr/>
          <p:nvPr/>
        </p:nvSpPr>
        <p:spPr>
          <a:xfrm>
            <a:off x="1428750" y="2378075"/>
            <a:ext cx="581025" cy="5667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5</a:t>
            </a:r>
          </a:p>
        </p:txBody>
      </p:sp>
      <p:sp>
        <p:nvSpPr>
          <p:cNvPr id="16" name="Oval 15">
            <a:extLst>
              <a:ext uri="{FF2B5EF4-FFF2-40B4-BE49-F238E27FC236}">
                <a16:creationId xmlns:a16="http://schemas.microsoft.com/office/drawing/2014/main" id="{88AA9AE5-1C3D-E54F-B869-06248B63FFEE}"/>
              </a:ext>
            </a:extLst>
          </p:cNvPr>
          <p:cNvSpPr/>
          <p:nvPr/>
        </p:nvSpPr>
        <p:spPr>
          <a:xfrm>
            <a:off x="969963" y="1835150"/>
            <a:ext cx="563562" cy="56038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6</a:t>
            </a:r>
          </a:p>
        </p:txBody>
      </p:sp>
      <p:sp>
        <p:nvSpPr>
          <p:cNvPr id="19" name="Oval 18">
            <a:extLst>
              <a:ext uri="{FF2B5EF4-FFF2-40B4-BE49-F238E27FC236}">
                <a16:creationId xmlns:a16="http://schemas.microsoft.com/office/drawing/2014/main" id="{D8454B94-B501-0543-AC7F-E354A601A193}"/>
              </a:ext>
            </a:extLst>
          </p:cNvPr>
          <p:cNvSpPr/>
          <p:nvPr/>
        </p:nvSpPr>
        <p:spPr>
          <a:xfrm>
            <a:off x="4410075" y="2422525"/>
            <a:ext cx="581025" cy="56515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5</a:t>
            </a:r>
          </a:p>
        </p:txBody>
      </p:sp>
      <p:sp>
        <p:nvSpPr>
          <p:cNvPr id="21" name="Oval 20">
            <a:extLst>
              <a:ext uri="{FF2B5EF4-FFF2-40B4-BE49-F238E27FC236}">
                <a16:creationId xmlns:a16="http://schemas.microsoft.com/office/drawing/2014/main" id="{594495FC-F036-114D-BBDF-0C44C355575B}"/>
              </a:ext>
            </a:extLst>
          </p:cNvPr>
          <p:cNvSpPr/>
          <p:nvPr/>
        </p:nvSpPr>
        <p:spPr>
          <a:xfrm>
            <a:off x="3949700" y="1879600"/>
            <a:ext cx="565150" cy="56038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t>6</a:t>
            </a:r>
          </a:p>
        </p:txBody>
      </p:sp>
      <p:sp>
        <p:nvSpPr>
          <p:cNvPr id="22" name="Oval 21">
            <a:extLst>
              <a:ext uri="{FF2B5EF4-FFF2-40B4-BE49-F238E27FC236}">
                <a16:creationId xmlns:a16="http://schemas.microsoft.com/office/drawing/2014/main" id="{A5E8155C-A8F2-9E4E-8E2C-8FF1ABEEFB26}"/>
              </a:ext>
            </a:extLst>
          </p:cNvPr>
          <p:cNvSpPr/>
          <p:nvPr/>
        </p:nvSpPr>
        <p:spPr>
          <a:xfrm>
            <a:off x="4700588" y="1844675"/>
            <a:ext cx="598487" cy="5540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7</a:t>
            </a:r>
          </a:p>
        </p:txBody>
      </p:sp>
      <p:sp>
        <p:nvSpPr>
          <p:cNvPr id="24" name="Oval 23">
            <a:extLst>
              <a:ext uri="{FF2B5EF4-FFF2-40B4-BE49-F238E27FC236}">
                <a16:creationId xmlns:a16="http://schemas.microsoft.com/office/drawing/2014/main" id="{38A90E0B-886C-694C-8470-E3CF388660EF}"/>
              </a:ext>
            </a:extLst>
          </p:cNvPr>
          <p:cNvSpPr/>
          <p:nvPr/>
        </p:nvSpPr>
        <p:spPr>
          <a:xfrm>
            <a:off x="7466013" y="2474913"/>
            <a:ext cx="581025" cy="566737"/>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5</a:t>
            </a:r>
          </a:p>
        </p:txBody>
      </p:sp>
      <p:sp>
        <p:nvSpPr>
          <p:cNvPr id="25" name="Oval 24">
            <a:extLst>
              <a:ext uri="{FF2B5EF4-FFF2-40B4-BE49-F238E27FC236}">
                <a16:creationId xmlns:a16="http://schemas.microsoft.com/office/drawing/2014/main" id="{CB9B6A73-04AE-B248-9EB1-ACA4240798EC}"/>
              </a:ext>
            </a:extLst>
          </p:cNvPr>
          <p:cNvSpPr/>
          <p:nvPr/>
        </p:nvSpPr>
        <p:spPr>
          <a:xfrm>
            <a:off x="7466013" y="1296988"/>
            <a:ext cx="546100" cy="60801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8</a:t>
            </a:r>
          </a:p>
        </p:txBody>
      </p:sp>
      <p:sp>
        <p:nvSpPr>
          <p:cNvPr id="27" name="Oval 26">
            <a:extLst>
              <a:ext uri="{FF2B5EF4-FFF2-40B4-BE49-F238E27FC236}">
                <a16:creationId xmlns:a16="http://schemas.microsoft.com/office/drawing/2014/main" id="{0B085E83-36BC-1C45-86B7-876C7B3ED75D}"/>
              </a:ext>
            </a:extLst>
          </p:cNvPr>
          <p:cNvSpPr/>
          <p:nvPr/>
        </p:nvSpPr>
        <p:spPr>
          <a:xfrm>
            <a:off x="7756525" y="1898650"/>
            <a:ext cx="600075" cy="5540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7</a:t>
            </a:r>
          </a:p>
        </p:txBody>
      </p:sp>
      <p:sp>
        <p:nvSpPr>
          <p:cNvPr id="29" name="Rectangle 28">
            <a:extLst>
              <a:ext uri="{FF2B5EF4-FFF2-40B4-BE49-F238E27FC236}">
                <a16:creationId xmlns:a16="http://schemas.microsoft.com/office/drawing/2014/main" id="{EEB40665-0B06-2E41-8AFE-F0937421FB9C}"/>
              </a:ext>
            </a:extLst>
          </p:cNvPr>
          <p:cNvSpPr/>
          <p:nvPr/>
        </p:nvSpPr>
        <p:spPr>
          <a:xfrm>
            <a:off x="423863" y="5341938"/>
            <a:ext cx="8099425" cy="835025"/>
          </a:xfrm>
          <a:prstGeom prst="rect">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b="1" dirty="0"/>
              <a:t>Standard 4 – For purpose, task, and audience</a:t>
            </a:r>
          </a:p>
          <a:p>
            <a:pPr algn="ctr">
              <a:defRPr/>
            </a:pPr>
            <a:r>
              <a:rPr lang="en-US" sz="2400" b="1" dirty="0"/>
              <a:t>Standard 10 – Write routinely</a:t>
            </a:r>
          </a:p>
        </p:txBody>
      </p:sp>
      <p:sp>
        <p:nvSpPr>
          <p:cNvPr id="188437" name="Footer Placeholder 5">
            <a:extLst>
              <a:ext uri="{FF2B5EF4-FFF2-40B4-BE49-F238E27FC236}">
                <a16:creationId xmlns:a16="http://schemas.microsoft.com/office/drawing/2014/main" id="{72B7DBC7-7AF4-6743-BB30-7798BF6592C7}"/>
              </a:ext>
            </a:extLst>
          </p:cNvPr>
          <p:cNvSpPr txBox="1">
            <a:spLocks noChangeArrowheads="1"/>
          </p:cNvSpPr>
          <p:nvPr/>
        </p:nvSpPr>
        <p:spPr bwMode="auto">
          <a:xfrm>
            <a:off x="1974850" y="6292850"/>
            <a:ext cx="552291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a:t>Melody Wharton - Center for Teaching for Biliteracy</a:t>
            </a:r>
          </a:p>
        </p:txBody>
      </p:sp>
    </p:spTree>
    <p:extLst>
      <p:ext uri="{BB962C8B-B14F-4D97-AF65-F5344CB8AC3E}">
        <p14:creationId xmlns:p14="http://schemas.microsoft.com/office/powerpoint/2010/main" val="18487026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dissolve">
                                      <p:cBhvr>
                                        <p:cTn id="17" dur="500"/>
                                        <p:tgtEl>
                                          <p:spTgt spid="2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dissolve">
                                      <p:cBhvr>
                                        <p:cTn id="22" dur="500"/>
                                        <p:tgtEl>
                                          <p:spTgt spid="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dissolve">
                                      <p:cBhvr>
                                        <p:cTn id="27" dur="500"/>
                                        <p:tgtEl>
                                          <p:spTgt spid="2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dissolve">
                                      <p:cBhvr>
                                        <p:cTn id="32" dur="500"/>
                                        <p:tgtEl>
                                          <p:spTgt spid="2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dissolve">
                                      <p:cBhvr>
                                        <p:cTn id="37" dur="500"/>
                                        <p:tgtEl>
                                          <p:spTgt spid="2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dissolve">
                                      <p:cBhvr>
                                        <p:cTn id="4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19" grpId="0" animBg="1"/>
      <p:bldP spid="21" grpId="0" animBg="1"/>
      <p:bldP spid="22" grpId="0" animBg="1"/>
      <p:bldP spid="24" grpId="0" animBg="1"/>
      <p:bldP spid="25" grpId="0" animBg="1"/>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FC68C7-0A59-0D04-E4D7-1D18848B33DD}"/>
              </a:ext>
            </a:extLst>
          </p:cNvPr>
          <p:cNvPicPr>
            <a:picLocks noChangeAspect="1"/>
          </p:cNvPicPr>
          <p:nvPr/>
        </p:nvPicPr>
        <p:blipFill>
          <a:blip r:embed="rId2"/>
          <a:stretch>
            <a:fillRect/>
          </a:stretch>
        </p:blipFill>
        <p:spPr>
          <a:xfrm>
            <a:off x="675249" y="0"/>
            <a:ext cx="6556683" cy="8452420"/>
          </a:xfrm>
          <a:prstGeom prst="rect">
            <a:avLst/>
          </a:prstGeom>
        </p:spPr>
      </p:pic>
    </p:spTree>
    <p:extLst>
      <p:ext uri="{BB962C8B-B14F-4D97-AF65-F5344CB8AC3E}">
        <p14:creationId xmlns:p14="http://schemas.microsoft.com/office/powerpoint/2010/main" val="2222374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A1C118-9EA6-9BB5-02CE-97D2462E0597}"/>
              </a:ext>
            </a:extLst>
          </p:cNvPr>
          <p:cNvPicPr>
            <a:picLocks noChangeAspect="1"/>
          </p:cNvPicPr>
          <p:nvPr/>
        </p:nvPicPr>
        <p:blipFill>
          <a:blip r:embed="rId2"/>
          <a:stretch>
            <a:fillRect/>
          </a:stretch>
        </p:blipFill>
        <p:spPr>
          <a:xfrm>
            <a:off x="994875" y="180109"/>
            <a:ext cx="5993219" cy="3248891"/>
          </a:xfrm>
          <a:prstGeom prst="rect">
            <a:avLst/>
          </a:prstGeom>
        </p:spPr>
      </p:pic>
      <p:pic>
        <p:nvPicPr>
          <p:cNvPr id="5" name="Picture 4">
            <a:extLst>
              <a:ext uri="{FF2B5EF4-FFF2-40B4-BE49-F238E27FC236}">
                <a16:creationId xmlns:a16="http://schemas.microsoft.com/office/drawing/2014/main" id="{B924F018-51BE-F877-FA04-1BB5730BA27C}"/>
              </a:ext>
            </a:extLst>
          </p:cNvPr>
          <p:cNvPicPr>
            <a:picLocks noChangeAspect="1"/>
          </p:cNvPicPr>
          <p:nvPr/>
        </p:nvPicPr>
        <p:blipFill>
          <a:blip r:embed="rId3"/>
          <a:stretch>
            <a:fillRect/>
          </a:stretch>
        </p:blipFill>
        <p:spPr>
          <a:xfrm>
            <a:off x="1122218" y="2992582"/>
            <a:ext cx="5738535" cy="3872345"/>
          </a:xfrm>
          <a:prstGeom prst="rect">
            <a:avLst/>
          </a:prstGeom>
        </p:spPr>
      </p:pic>
      <p:sp>
        <p:nvSpPr>
          <p:cNvPr id="2" name="Frame 1">
            <a:extLst>
              <a:ext uri="{FF2B5EF4-FFF2-40B4-BE49-F238E27FC236}">
                <a16:creationId xmlns:a16="http://schemas.microsoft.com/office/drawing/2014/main" id="{05009827-34F7-F9D9-7D1A-F48160B64377}"/>
              </a:ext>
            </a:extLst>
          </p:cNvPr>
          <p:cNvSpPr/>
          <p:nvPr/>
        </p:nvSpPr>
        <p:spPr>
          <a:xfrm>
            <a:off x="994874" y="1"/>
            <a:ext cx="5993219" cy="3771900"/>
          </a:xfrm>
          <a:prstGeom prst="frame">
            <a:avLst>
              <a:gd name="adj1" fmla="val 3526"/>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3" name="Frame 2">
            <a:extLst>
              <a:ext uri="{FF2B5EF4-FFF2-40B4-BE49-F238E27FC236}">
                <a16:creationId xmlns:a16="http://schemas.microsoft.com/office/drawing/2014/main" id="{61977DC0-06A3-FBA9-15D2-CF107B31C176}"/>
              </a:ext>
            </a:extLst>
          </p:cNvPr>
          <p:cNvSpPr/>
          <p:nvPr/>
        </p:nvSpPr>
        <p:spPr>
          <a:xfrm>
            <a:off x="1122218" y="3771901"/>
            <a:ext cx="5738535" cy="2171699"/>
          </a:xfrm>
          <a:prstGeom prst="frame">
            <a:avLst>
              <a:gd name="adj1" fmla="val 4842"/>
            </a:avLst>
          </a:prstGeom>
          <a:solidFill>
            <a:srgbClr val="FFC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6" name="Frame 5">
            <a:extLst>
              <a:ext uri="{FF2B5EF4-FFF2-40B4-BE49-F238E27FC236}">
                <a16:creationId xmlns:a16="http://schemas.microsoft.com/office/drawing/2014/main" id="{3DC24A0C-195D-BB2F-4926-F8828D64876D}"/>
              </a:ext>
            </a:extLst>
          </p:cNvPr>
          <p:cNvSpPr/>
          <p:nvPr/>
        </p:nvSpPr>
        <p:spPr>
          <a:xfrm>
            <a:off x="1122218" y="5829300"/>
            <a:ext cx="5738535" cy="1035627"/>
          </a:xfrm>
          <a:prstGeom prst="frame">
            <a:avLst>
              <a:gd name="adj1" fmla="val 10136"/>
            </a:avLst>
          </a:prstGeom>
          <a:solidFill>
            <a:schemeClr val="accent4"/>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8" name="Oval 7">
            <a:extLst>
              <a:ext uri="{FF2B5EF4-FFF2-40B4-BE49-F238E27FC236}">
                <a16:creationId xmlns:a16="http://schemas.microsoft.com/office/drawing/2014/main" id="{3C06D53D-10E4-BE57-8392-F8ACC5FBC6D2}"/>
              </a:ext>
            </a:extLst>
          </p:cNvPr>
          <p:cNvSpPr/>
          <p:nvPr/>
        </p:nvSpPr>
        <p:spPr>
          <a:xfrm>
            <a:off x="3487166" y="1735931"/>
            <a:ext cx="581025" cy="5667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5</a:t>
            </a:r>
          </a:p>
        </p:txBody>
      </p:sp>
      <p:sp>
        <p:nvSpPr>
          <p:cNvPr id="9" name="Oval 8">
            <a:extLst>
              <a:ext uri="{FF2B5EF4-FFF2-40B4-BE49-F238E27FC236}">
                <a16:creationId xmlns:a16="http://schemas.microsoft.com/office/drawing/2014/main" id="{F9A9B23B-F997-65DA-2ECD-9A579648051D}"/>
              </a:ext>
            </a:extLst>
          </p:cNvPr>
          <p:cNvSpPr/>
          <p:nvPr/>
        </p:nvSpPr>
        <p:spPr>
          <a:xfrm>
            <a:off x="3487165" y="3047999"/>
            <a:ext cx="581025" cy="5667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6</a:t>
            </a:r>
          </a:p>
        </p:txBody>
      </p:sp>
      <p:sp>
        <p:nvSpPr>
          <p:cNvPr id="10" name="Oval 9">
            <a:extLst>
              <a:ext uri="{FF2B5EF4-FFF2-40B4-BE49-F238E27FC236}">
                <a16:creationId xmlns:a16="http://schemas.microsoft.com/office/drawing/2014/main" id="{5C194184-2259-0CCB-9485-00D43FAFFE29}"/>
              </a:ext>
            </a:extLst>
          </p:cNvPr>
          <p:cNvSpPr/>
          <p:nvPr/>
        </p:nvSpPr>
        <p:spPr>
          <a:xfrm>
            <a:off x="3487165" y="4139695"/>
            <a:ext cx="581025" cy="5667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7</a:t>
            </a:r>
          </a:p>
        </p:txBody>
      </p:sp>
      <p:sp>
        <p:nvSpPr>
          <p:cNvPr id="11" name="Oval 10">
            <a:extLst>
              <a:ext uri="{FF2B5EF4-FFF2-40B4-BE49-F238E27FC236}">
                <a16:creationId xmlns:a16="http://schemas.microsoft.com/office/drawing/2014/main" id="{8AF5DB06-99B2-FDEC-4B4A-DC7B61578251}"/>
              </a:ext>
            </a:extLst>
          </p:cNvPr>
          <p:cNvSpPr/>
          <p:nvPr/>
        </p:nvSpPr>
        <p:spPr>
          <a:xfrm>
            <a:off x="3487164" y="4790858"/>
            <a:ext cx="581025" cy="5667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8</a:t>
            </a:r>
          </a:p>
        </p:txBody>
      </p:sp>
      <p:pic>
        <p:nvPicPr>
          <p:cNvPr id="13" name="Picture 12">
            <a:extLst>
              <a:ext uri="{FF2B5EF4-FFF2-40B4-BE49-F238E27FC236}">
                <a16:creationId xmlns:a16="http://schemas.microsoft.com/office/drawing/2014/main" id="{DFF2107B-E703-1F8D-6A38-5FE5F0FC196D}"/>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170457" y="641205"/>
            <a:ext cx="1214438" cy="809625"/>
          </a:xfrm>
          <a:prstGeom prst="rect">
            <a:avLst/>
          </a:prstGeom>
        </p:spPr>
      </p:pic>
      <p:pic>
        <p:nvPicPr>
          <p:cNvPr id="14" name="Picture 13">
            <a:extLst>
              <a:ext uri="{FF2B5EF4-FFF2-40B4-BE49-F238E27FC236}">
                <a16:creationId xmlns:a16="http://schemas.microsoft.com/office/drawing/2014/main" id="{67B5391C-5547-F474-7CA5-B2BF66DBA6F4}"/>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175727" y="6022397"/>
            <a:ext cx="1214438" cy="809625"/>
          </a:xfrm>
          <a:prstGeom prst="rect">
            <a:avLst/>
          </a:prstGeom>
        </p:spPr>
      </p:pic>
    </p:spTree>
    <p:extLst>
      <p:ext uri="{BB962C8B-B14F-4D97-AF65-F5344CB8AC3E}">
        <p14:creationId xmlns:p14="http://schemas.microsoft.com/office/powerpoint/2010/main" val="9649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dissolv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dissolv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dissolv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8" grpId="0" animBg="1"/>
      <p:bldP spid="9" grpId="0" animBg="1"/>
      <p:bldP spid="10" grpId="0" animBg="1"/>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BDF5AC-38BB-D4B9-17C5-C6803504129D}"/>
              </a:ext>
            </a:extLst>
          </p:cNvPr>
          <p:cNvPicPr>
            <a:picLocks noChangeAspect="1"/>
          </p:cNvPicPr>
          <p:nvPr/>
        </p:nvPicPr>
        <p:blipFill>
          <a:blip r:embed="rId2"/>
          <a:stretch>
            <a:fillRect/>
          </a:stretch>
        </p:blipFill>
        <p:spPr>
          <a:xfrm>
            <a:off x="685800" y="42842"/>
            <a:ext cx="7772400" cy="6772315"/>
          </a:xfrm>
          <a:prstGeom prst="rect">
            <a:avLst/>
          </a:prstGeom>
        </p:spPr>
      </p:pic>
      <p:sp>
        <p:nvSpPr>
          <p:cNvPr id="3" name="Frame 2">
            <a:extLst>
              <a:ext uri="{FF2B5EF4-FFF2-40B4-BE49-F238E27FC236}">
                <a16:creationId xmlns:a16="http://schemas.microsoft.com/office/drawing/2014/main" id="{E5B817EC-88CC-A1C0-5C33-F562E9840159}"/>
              </a:ext>
            </a:extLst>
          </p:cNvPr>
          <p:cNvSpPr/>
          <p:nvPr/>
        </p:nvSpPr>
        <p:spPr>
          <a:xfrm>
            <a:off x="544944" y="-110836"/>
            <a:ext cx="7913256" cy="3061854"/>
          </a:xfrm>
          <a:prstGeom prst="frame">
            <a:avLst>
              <a:gd name="adj1" fmla="val 3526"/>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 name="Frame 3">
            <a:extLst>
              <a:ext uri="{FF2B5EF4-FFF2-40B4-BE49-F238E27FC236}">
                <a16:creationId xmlns:a16="http://schemas.microsoft.com/office/drawing/2014/main" id="{B2E258B9-9D71-29A2-8DE6-1E75CF50F3EC}"/>
              </a:ext>
            </a:extLst>
          </p:cNvPr>
          <p:cNvSpPr/>
          <p:nvPr/>
        </p:nvSpPr>
        <p:spPr>
          <a:xfrm>
            <a:off x="544944" y="2951017"/>
            <a:ext cx="8054112" cy="3158837"/>
          </a:xfrm>
          <a:prstGeom prst="frame">
            <a:avLst>
              <a:gd name="adj1" fmla="val 3526"/>
            </a:avLst>
          </a:prstGeom>
          <a:solidFill>
            <a:srgbClr val="FFC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5" name="Frame 4">
            <a:extLst>
              <a:ext uri="{FF2B5EF4-FFF2-40B4-BE49-F238E27FC236}">
                <a16:creationId xmlns:a16="http://schemas.microsoft.com/office/drawing/2014/main" id="{1924FE31-8456-6EC7-B6B4-4F24BF344D18}"/>
              </a:ext>
            </a:extLst>
          </p:cNvPr>
          <p:cNvSpPr/>
          <p:nvPr/>
        </p:nvSpPr>
        <p:spPr>
          <a:xfrm>
            <a:off x="544944" y="6052129"/>
            <a:ext cx="8054112" cy="763028"/>
          </a:xfrm>
          <a:prstGeom prst="frame">
            <a:avLst>
              <a:gd name="adj1" fmla="val 10136"/>
            </a:avLst>
          </a:prstGeom>
          <a:solidFill>
            <a:schemeClr val="accent4"/>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6" name="Oval 5">
            <a:extLst>
              <a:ext uri="{FF2B5EF4-FFF2-40B4-BE49-F238E27FC236}">
                <a16:creationId xmlns:a16="http://schemas.microsoft.com/office/drawing/2014/main" id="{EFE4DEEE-C791-DB17-A354-4AE6FFD1E72E}"/>
              </a:ext>
            </a:extLst>
          </p:cNvPr>
          <p:cNvSpPr/>
          <p:nvPr/>
        </p:nvSpPr>
        <p:spPr>
          <a:xfrm>
            <a:off x="3920547" y="930192"/>
            <a:ext cx="581025" cy="5667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5</a:t>
            </a:r>
          </a:p>
        </p:txBody>
      </p:sp>
      <p:sp>
        <p:nvSpPr>
          <p:cNvPr id="7" name="Oval 6">
            <a:extLst>
              <a:ext uri="{FF2B5EF4-FFF2-40B4-BE49-F238E27FC236}">
                <a16:creationId xmlns:a16="http://schemas.microsoft.com/office/drawing/2014/main" id="{0DEDD418-CB2A-AF20-A396-719FB79E5821}"/>
              </a:ext>
            </a:extLst>
          </p:cNvPr>
          <p:cNvSpPr/>
          <p:nvPr/>
        </p:nvSpPr>
        <p:spPr>
          <a:xfrm>
            <a:off x="3920546" y="2100912"/>
            <a:ext cx="581025" cy="5667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6</a:t>
            </a:r>
          </a:p>
        </p:txBody>
      </p:sp>
      <p:sp>
        <p:nvSpPr>
          <p:cNvPr id="8" name="Oval 7">
            <a:extLst>
              <a:ext uri="{FF2B5EF4-FFF2-40B4-BE49-F238E27FC236}">
                <a16:creationId xmlns:a16="http://schemas.microsoft.com/office/drawing/2014/main" id="{8F34980C-4492-DEEA-B19F-3CDFC9089572}"/>
              </a:ext>
            </a:extLst>
          </p:cNvPr>
          <p:cNvSpPr/>
          <p:nvPr/>
        </p:nvSpPr>
        <p:spPr>
          <a:xfrm>
            <a:off x="3990975" y="3747935"/>
            <a:ext cx="581025" cy="5667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7</a:t>
            </a:r>
          </a:p>
        </p:txBody>
      </p:sp>
      <p:sp>
        <p:nvSpPr>
          <p:cNvPr id="9" name="Oval 8">
            <a:extLst>
              <a:ext uri="{FF2B5EF4-FFF2-40B4-BE49-F238E27FC236}">
                <a16:creationId xmlns:a16="http://schemas.microsoft.com/office/drawing/2014/main" id="{92C85576-A450-D37F-9A5A-C9F2AAE68A55}"/>
              </a:ext>
            </a:extLst>
          </p:cNvPr>
          <p:cNvSpPr/>
          <p:nvPr/>
        </p:nvSpPr>
        <p:spPr>
          <a:xfrm>
            <a:off x="3990975" y="4780088"/>
            <a:ext cx="581025" cy="5667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8</a:t>
            </a:r>
          </a:p>
        </p:txBody>
      </p:sp>
    </p:spTree>
    <p:extLst>
      <p:ext uri="{BB962C8B-B14F-4D97-AF65-F5344CB8AC3E}">
        <p14:creationId xmlns:p14="http://schemas.microsoft.com/office/powerpoint/2010/main" val="342719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ssolv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dissolv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9DF6D-8B60-AAA5-FD36-CA78EA4D33E3}"/>
            </a:ext>
          </a:extLst>
        </p:cNvPr>
        <p:cNvGrpSpPr/>
        <p:nvPr/>
      </p:nvGrpSpPr>
      <p:grpSpPr>
        <a:xfrm>
          <a:off x="0" y="0"/>
          <a:ext cx="0" cy="0"/>
          <a:chOff x="0" y="0"/>
          <a:chExt cx="0" cy="0"/>
        </a:xfrm>
      </p:grpSpPr>
      <p:sp>
        <p:nvSpPr>
          <p:cNvPr id="188417" name="Rectangle 2">
            <a:extLst>
              <a:ext uri="{FF2B5EF4-FFF2-40B4-BE49-F238E27FC236}">
                <a16:creationId xmlns:a16="http://schemas.microsoft.com/office/drawing/2014/main" id="{EDA9931D-4478-3727-A846-7E2335602418}"/>
              </a:ext>
            </a:extLst>
          </p:cNvPr>
          <p:cNvSpPr>
            <a:spLocks noChangeArrowheads="1"/>
          </p:cNvSpPr>
          <p:nvPr/>
        </p:nvSpPr>
        <p:spPr bwMode="auto">
          <a:xfrm>
            <a:off x="207963" y="500063"/>
            <a:ext cx="85296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3600" b="1"/>
              <a:t>Organization of the CCSS Writing Standards</a:t>
            </a:r>
            <a:endParaRPr lang="en-US" altLang="en-US" sz="3600"/>
          </a:p>
        </p:txBody>
      </p:sp>
      <p:pic>
        <p:nvPicPr>
          <p:cNvPr id="188418" name="Picture 4">
            <a:extLst>
              <a:ext uri="{FF2B5EF4-FFF2-40B4-BE49-F238E27FC236}">
                <a16:creationId xmlns:a16="http://schemas.microsoft.com/office/drawing/2014/main" id="{A8E6383D-0FD4-4D63-488B-63625AA9FB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63"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19" name="TextBox 7">
            <a:extLst>
              <a:ext uri="{FF2B5EF4-FFF2-40B4-BE49-F238E27FC236}">
                <a16:creationId xmlns:a16="http://schemas.microsoft.com/office/drawing/2014/main" id="{0BF25CE9-816A-4451-E24F-7AE86F37EA84}"/>
              </a:ext>
            </a:extLst>
          </p:cNvPr>
          <p:cNvSpPr txBox="1">
            <a:spLocks noChangeArrowheads="1"/>
          </p:cNvSpPr>
          <p:nvPr/>
        </p:nvSpPr>
        <p:spPr bwMode="auto">
          <a:xfrm>
            <a:off x="787400" y="3579813"/>
            <a:ext cx="154463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Opinion</a:t>
            </a:r>
          </a:p>
        </p:txBody>
      </p:sp>
      <p:pic>
        <p:nvPicPr>
          <p:cNvPr id="188420" name="Picture 10">
            <a:extLst>
              <a:ext uri="{FF2B5EF4-FFF2-40B4-BE49-F238E27FC236}">
                <a16:creationId xmlns:a16="http://schemas.microsoft.com/office/drawing/2014/main" id="{93609643-4625-C756-5F47-05621045AA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421" name="Picture 11">
            <a:extLst>
              <a:ext uri="{FF2B5EF4-FFF2-40B4-BE49-F238E27FC236}">
                <a16:creationId xmlns:a16="http://schemas.microsoft.com/office/drawing/2014/main" id="{AB7E598B-10D5-64E0-1928-05B5592D7C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838" y="1819275"/>
            <a:ext cx="2711450"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22" name="TextBox 9">
            <a:extLst>
              <a:ext uri="{FF2B5EF4-FFF2-40B4-BE49-F238E27FC236}">
                <a16:creationId xmlns:a16="http://schemas.microsoft.com/office/drawing/2014/main" id="{7297A71E-AE7C-0E67-CCC7-DD4BBF930967}"/>
              </a:ext>
            </a:extLst>
          </p:cNvPr>
          <p:cNvSpPr txBox="1">
            <a:spLocks noChangeArrowheads="1"/>
          </p:cNvSpPr>
          <p:nvPr/>
        </p:nvSpPr>
        <p:spPr bwMode="auto">
          <a:xfrm>
            <a:off x="6659563" y="3579813"/>
            <a:ext cx="17795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Narrative</a:t>
            </a:r>
          </a:p>
        </p:txBody>
      </p:sp>
      <p:sp>
        <p:nvSpPr>
          <p:cNvPr id="188423" name="TextBox 8">
            <a:extLst>
              <a:ext uri="{FF2B5EF4-FFF2-40B4-BE49-F238E27FC236}">
                <a16:creationId xmlns:a16="http://schemas.microsoft.com/office/drawing/2014/main" id="{1931B287-8DBC-3977-C55C-0B71D5CB1054}"/>
              </a:ext>
            </a:extLst>
          </p:cNvPr>
          <p:cNvSpPr txBox="1">
            <a:spLocks noChangeArrowheads="1"/>
          </p:cNvSpPr>
          <p:nvPr/>
        </p:nvSpPr>
        <p:spPr bwMode="auto">
          <a:xfrm>
            <a:off x="3498850" y="3579813"/>
            <a:ext cx="21748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3200" b="1"/>
              <a:t>Informative</a:t>
            </a:r>
          </a:p>
        </p:txBody>
      </p:sp>
      <p:sp>
        <p:nvSpPr>
          <p:cNvPr id="188424" name="TextBox 1">
            <a:extLst>
              <a:ext uri="{FF2B5EF4-FFF2-40B4-BE49-F238E27FC236}">
                <a16:creationId xmlns:a16="http://schemas.microsoft.com/office/drawing/2014/main" id="{FB4B78D2-977E-FC9D-83BF-6270A2A33A84}"/>
              </a:ext>
            </a:extLst>
          </p:cNvPr>
          <p:cNvSpPr txBox="1">
            <a:spLocks noChangeArrowheads="1"/>
          </p:cNvSpPr>
          <p:nvPr/>
        </p:nvSpPr>
        <p:spPr bwMode="auto">
          <a:xfrm>
            <a:off x="660400" y="4314825"/>
            <a:ext cx="1798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1</a:t>
            </a:r>
          </a:p>
        </p:txBody>
      </p:sp>
      <p:sp>
        <p:nvSpPr>
          <p:cNvPr id="188425" name="TextBox 12">
            <a:extLst>
              <a:ext uri="{FF2B5EF4-FFF2-40B4-BE49-F238E27FC236}">
                <a16:creationId xmlns:a16="http://schemas.microsoft.com/office/drawing/2014/main" id="{0C55DF51-2219-43C6-2C86-9D5EB152550C}"/>
              </a:ext>
            </a:extLst>
          </p:cNvPr>
          <p:cNvSpPr txBox="1">
            <a:spLocks noChangeArrowheads="1"/>
          </p:cNvSpPr>
          <p:nvPr/>
        </p:nvSpPr>
        <p:spPr bwMode="auto">
          <a:xfrm>
            <a:off x="3573463" y="4314825"/>
            <a:ext cx="17986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2</a:t>
            </a:r>
          </a:p>
        </p:txBody>
      </p:sp>
      <p:sp>
        <p:nvSpPr>
          <p:cNvPr id="188426" name="TextBox 13">
            <a:extLst>
              <a:ext uri="{FF2B5EF4-FFF2-40B4-BE49-F238E27FC236}">
                <a16:creationId xmlns:a16="http://schemas.microsoft.com/office/drawing/2014/main" id="{A98FF24A-151A-6790-7E8D-970CC325F8B6}"/>
              </a:ext>
            </a:extLst>
          </p:cNvPr>
          <p:cNvSpPr txBox="1">
            <a:spLocks noChangeArrowheads="1"/>
          </p:cNvSpPr>
          <p:nvPr/>
        </p:nvSpPr>
        <p:spPr bwMode="auto">
          <a:xfrm>
            <a:off x="6581775" y="4314825"/>
            <a:ext cx="1803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2800" b="1"/>
              <a:t>Standard 3</a:t>
            </a:r>
          </a:p>
        </p:txBody>
      </p:sp>
      <p:sp>
        <p:nvSpPr>
          <p:cNvPr id="6" name="Oval 5">
            <a:extLst>
              <a:ext uri="{FF2B5EF4-FFF2-40B4-BE49-F238E27FC236}">
                <a16:creationId xmlns:a16="http://schemas.microsoft.com/office/drawing/2014/main" id="{02480FCD-99A8-4242-48F3-18A6EA0A7190}"/>
              </a:ext>
            </a:extLst>
          </p:cNvPr>
          <p:cNvSpPr/>
          <p:nvPr/>
        </p:nvSpPr>
        <p:spPr>
          <a:xfrm>
            <a:off x="1428750" y="2378075"/>
            <a:ext cx="581025" cy="5667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5</a:t>
            </a:r>
          </a:p>
        </p:txBody>
      </p:sp>
      <p:sp>
        <p:nvSpPr>
          <p:cNvPr id="16" name="Oval 15">
            <a:extLst>
              <a:ext uri="{FF2B5EF4-FFF2-40B4-BE49-F238E27FC236}">
                <a16:creationId xmlns:a16="http://schemas.microsoft.com/office/drawing/2014/main" id="{D4935BE2-9102-4178-6B88-EDC777C8140E}"/>
              </a:ext>
            </a:extLst>
          </p:cNvPr>
          <p:cNvSpPr/>
          <p:nvPr/>
        </p:nvSpPr>
        <p:spPr>
          <a:xfrm>
            <a:off x="969963" y="1835150"/>
            <a:ext cx="563562" cy="56038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6</a:t>
            </a:r>
          </a:p>
        </p:txBody>
      </p:sp>
      <p:sp>
        <p:nvSpPr>
          <p:cNvPr id="19" name="Oval 18">
            <a:extLst>
              <a:ext uri="{FF2B5EF4-FFF2-40B4-BE49-F238E27FC236}">
                <a16:creationId xmlns:a16="http://schemas.microsoft.com/office/drawing/2014/main" id="{485BCEF2-3CC2-B1F6-6E1F-5DF10EBA9005}"/>
              </a:ext>
            </a:extLst>
          </p:cNvPr>
          <p:cNvSpPr/>
          <p:nvPr/>
        </p:nvSpPr>
        <p:spPr>
          <a:xfrm>
            <a:off x="4410075" y="2422525"/>
            <a:ext cx="581025" cy="56515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5</a:t>
            </a:r>
          </a:p>
        </p:txBody>
      </p:sp>
      <p:sp>
        <p:nvSpPr>
          <p:cNvPr id="22" name="Oval 21">
            <a:extLst>
              <a:ext uri="{FF2B5EF4-FFF2-40B4-BE49-F238E27FC236}">
                <a16:creationId xmlns:a16="http://schemas.microsoft.com/office/drawing/2014/main" id="{54524AF5-B01E-9599-2B4A-ABBE9648454A}"/>
              </a:ext>
            </a:extLst>
          </p:cNvPr>
          <p:cNvSpPr/>
          <p:nvPr/>
        </p:nvSpPr>
        <p:spPr>
          <a:xfrm>
            <a:off x="3986668" y="1975644"/>
            <a:ext cx="598487" cy="5540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7</a:t>
            </a:r>
          </a:p>
        </p:txBody>
      </p:sp>
      <p:sp>
        <p:nvSpPr>
          <p:cNvPr id="24" name="Oval 23">
            <a:extLst>
              <a:ext uri="{FF2B5EF4-FFF2-40B4-BE49-F238E27FC236}">
                <a16:creationId xmlns:a16="http://schemas.microsoft.com/office/drawing/2014/main" id="{02C2EE68-68C1-B8F1-36E7-F2FD22B26E3F}"/>
              </a:ext>
            </a:extLst>
          </p:cNvPr>
          <p:cNvSpPr/>
          <p:nvPr/>
        </p:nvSpPr>
        <p:spPr>
          <a:xfrm>
            <a:off x="7466013" y="2474913"/>
            <a:ext cx="581025" cy="566737"/>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5</a:t>
            </a:r>
          </a:p>
        </p:txBody>
      </p:sp>
      <p:sp>
        <p:nvSpPr>
          <p:cNvPr id="25" name="Oval 24">
            <a:extLst>
              <a:ext uri="{FF2B5EF4-FFF2-40B4-BE49-F238E27FC236}">
                <a16:creationId xmlns:a16="http://schemas.microsoft.com/office/drawing/2014/main" id="{4C3BCC8F-74B0-A929-E6DF-BF678CEED9E1}"/>
              </a:ext>
            </a:extLst>
          </p:cNvPr>
          <p:cNvSpPr/>
          <p:nvPr/>
        </p:nvSpPr>
        <p:spPr>
          <a:xfrm>
            <a:off x="7466013" y="1296988"/>
            <a:ext cx="546100" cy="60801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8</a:t>
            </a:r>
          </a:p>
        </p:txBody>
      </p:sp>
      <p:sp>
        <p:nvSpPr>
          <p:cNvPr id="27" name="Oval 26">
            <a:extLst>
              <a:ext uri="{FF2B5EF4-FFF2-40B4-BE49-F238E27FC236}">
                <a16:creationId xmlns:a16="http://schemas.microsoft.com/office/drawing/2014/main" id="{267A94B8-9946-9D50-57E1-70F055927BBF}"/>
              </a:ext>
            </a:extLst>
          </p:cNvPr>
          <p:cNvSpPr/>
          <p:nvPr/>
        </p:nvSpPr>
        <p:spPr>
          <a:xfrm>
            <a:off x="7756525" y="1898650"/>
            <a:ext cx="600075" cy="55403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7</a:t>
            </a:r>
          </a:p>
        </p:txBody>
      </p:sp>
      <p:sp>
        <p:nvSpPr>
          <p:cNvPr id="29" name="Rectangle 28">
            <a:extLst>
              <a:ext uri="{FF2B5EF4-FFF2-40B4-BE49-F238E27FC236}">
                <a16:creationId xmlns:a16="http://schemas.microsoft.com/office/drawing/2014/main" id="{A0098E6B-4ED0-9E8B-6274-B52A0C553244}"/>
              </a:ext>
            </a:extLst>
          </p:cNvPr>
          <p:cNvSpPr/>
          <p:nvPr/>
        </p:nvSpPr>
        <p:spPr>
          <a:xfrm>
            <a:off x="423863" y="5341938"/>
            <a:ext cx="8099425" cy="835025"/>
          </a:xfrm>
          <a:prstGeom prst="rect">
            <a:avLst/>
          </a:prstGeom>
          <a:solidFill>
            <a:schemeClr val="accent6">
              <a:lumMod val="5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b="1" dirty="0"/>
              <a:t>Standard 4 – For purpose, task, and audience</a:t>
            </a:r>
          </a:p>
          <a:p>
            <a:pPr algn="ctr">
              <a:defRPr/>
            </a:pPr>
            <a:r>
              <a:rPr lang="en-US" sz="2400" b="1" dirty="0"/>
              <a:t>Standard 10 – Write routinely</a:t>
            </a:r>
          </a:p>
        </p:txBody>
      </p:sp>
      <p:sp>
        <p:nvSpPr>
          <p:cNvPr id="188437" name="Footer Placeholder 5">
            <a:extLst>
              <a:ext uri="{FF2B5EF4-FFF2-40B4-BE49-F238E27FC236}">
                <a16:creationId xmlns:a16="http://schemas.microsoft.com/office/drawing/2014/main" id="{2A0B1725-0481-9CD5-34E9-41DA067FAD0C}"/>
              </a:ext>
            </a:extLst>
          </p:cNvPr>
          <p:cNvSpPr txBox="1">
            <a:spLocks noChangeArrowheads="1"/>
          </p:cNvSpPr>
          <p:nvPr/>
        </p:nvSpPr>
        <p:spPr bwMode="auto">
          <a:xfrm>
            <a:off x="1974850" y="6292850"/>
            <a:ext cx="552291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a:t>Melody Wharton - Center for Teaching for Biliteracy</a:t>
            </a:r>
          </a:p>
        </p:txBody>
      </p:sp>
      <p:sp>
        <p:nvSpPr>
          <p:cNvPr id="2" name="Frame 1">
            <a:extLst>
              <a:ext uri="{FF2B5EF4-FFF2-40B4-BE49-F238E27FC236}">
                <a16:creationId xmlns:a16="http://schemas.microsoft.com/office/drawing/2014/main" id="{B20B10F0-D701-5612-35EB-4ED1BE4B787F}"/>
              </a:ext>
            </a:extLst>
          </p:cNvPr>
          <p:cNvSpPr/>
          <p:nvPr/>
        </p:nvSpPr>
        <p:spPr>
          <a:xfrm>
            <a:off x="2919413" y="1485900"/>
            <a:ext cx="3305176" cy="4229100"/>
          </a:xfrm>
          <a:prstGeom prst="frame">
            <a:avLst>
              <a:gd name="adj1" fmla="val 8548"/>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solidFill>
                <a:schemeClr val="tx1"/>
              </a:solidFill>
            </a:endParaRPr>
          </a:p>
        </p:txBody>
      </p:sp>
    </p:spTree>
    <p:extLst>
      <p:ext uri="{BB962C8B-B14F-4D97-AF65-F5344CB8AC3E}">
        <p14:creationId xmlns:p14="http://schemas.microsoft.com/office/powerpoint/2010/main" val="9289963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dissolve">
                                      <p:cBhvr>
                                        <p:cTn id="17" dur="500"/>
                                        <p:tgtEl>
                                          <p:spTgt spid="1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dissolve">
                                      <p:cBhvr>
                                        <p:cTn id="22" dur="500"/>
                                        <p:tgtEl>
                                          <p:spTgt spid="2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dissolve">
                                      <p:cBhvr>
                                        <p:cTn id="27" dur="500"/>
                                        <p:tgtEl>
                                          <p:spTgt spid="2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dissolve">
                                      <p:cBhvr>
                                        <p:cTn id="32" dur="500"/>
                                        <p:tgtEl>
                                          <p:spTgt spid="2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dissolve">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19" grpId="0" animBg="1"/>
      <p:bldP spid="22" grpId="0" animBg="1"/>
      <p:bldP spid="24" grpId="0" animBg="1"/>
      <p:bldP spid="25" grpId="0" animBg="1"/>
      <p:bldP spid="2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137A39-8EB3-D84F-4208-DF4E539F6560}"/>
              </a:ext>
            </a:extLst>
          </p:cNvPr>
          <p:cNvSpPr txBox="1"/>
          <p:nvPr/>
        </p:nvSpPr>
        <p:spPr>
          <a:xfrm>
            <a:off x="244929" y="1257300"/>
            <a:ext cx="8920286" cy="5262979"/>
          </a:xfrm>
          <a:prstGeom prst="rect">
            <a:avLst/>
          </a:prstGeom>
          <a:noFill/>
        </p:spPr>
        <p:txBody>
          <a:bodyPr wrap="square" rtlCol="0">
            <a:spAutoFit/>
          </a:bodyPr>
          <a:lstStyle/>
          <a:p>
            <a:r>
              <a:rPr lang="en-US" sz="4800" b="1" dirty="0"/>
              <a:t>W.CCR.2:  Write informative/</a:t>
            </a:r>
          </a:p>
          <a:p>
            <a:r>
              <a:rPr lang="en-US" sz="4800" b="1" dirty="0"/>
              <a:t>explanatory texts to examine and convey complex ideas and </a:t>
            </a:r>
          </a:p>
          <a:p>
            <a:r>
              <a:rPr lang="en-US" sz="4800" b="1" dirty="0"/>
              <a:t>information clearly &amp; accurately </a:t>
            </a:r>
          </a:p>
          <a:p>
            <a:r>
              <a:rPr lang="en-US" sz="4800" b="1" dirty="0"/>
              <a:t>through the effective selection, </a:t>
            </a:r>
          </a:p>
          <a:p>
            <a:r>
              <a:rPr lang="en-US" sz="4800" b="1" dirty="0"/>
              <a:t>organization, and analysis of </a:t>
            </a:r>
          </a:p>
          <a:p>
            <a:r>
              <a:rPr lang="en-US" sz="4800" b="1" dirty="0"/>
              <a:t>content.</a:t>
            </a:r>
            <a:endParaRPr lang="es-ES_tradnl" sz="4800" dirty="0"/>
          </a:p>
        </p:txBody>
      </p:sp>
      <p:sp>
        <p:nvSpPr>
          <p:cNvPr id="3" name="TextBox 2">
            <a:extLst>
              <a:ext uri="{FF2B5EF4-FFF2-40B4-BE49-F238E27FC236}">
                <a16:creationId xmlns:a16="http://schemas.microsoft.com/office/drawing/2014/main" id="{92E967BC-01FE-1D67-79D4-27186CD2C3FC}"/>
              </a:ext>
            </a:extLst>
          </p:cNvPr>
          <p:cNvSpPr txBox="1"/>
          <p:nvPr/>
        </p:nvSpPr>
        <p:spPr>
          <a:xfrm>
            <a:off x="1861459" y="408214"/>
            <a:ext cx="4693016" cy="707886"/>
          </a:xfrm>
          <a:prstGeom prst="rect">
            <a:avLst/>
          </a:prstGeom>
          <a:noFill/>
        </p:spPr>
        <p:txBody>
          <a:bodyPr wrap="none" rtlCol="0">
            <a:spAutoFit/>
          </a:bodyPr>
          <a:lstStyle/>
          <a:p>
            <a:r>
              <a:rPr lang="es-ES_tradnl" sz="4000" b="1" dirty="0">
                <a:solidFill>
                  <a:srgbClr val="FF0000"/>
                </a:solidFill>
              </a:rPr>
              <a:t>Anchor Standard W.2</a:t>
            </a:r>
          </a:p>
        </p:txBody>
      </p:sp>
    </p:spTree>
    <p:extLst>
      <p:ext uri="{BB962C8B-B14F-4D97-AF65-F5344CB8AC3E}">
        <p14:creationId xmlns:p14="http://schemas.microsoft.com/office/powerpoint/2010/main" val="41446041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5924B-CEB3-1C06-E1F4-E15A0C70998C}"/>
              </a:ext>
            </a:extLst>
          </p:cNvPr>
          <p:cNvSpPr>
            <a:spLocks noGrp="1"/>
          </p:cNvSpPr>
          <p:nvPr>
            <p:ph type="title" idx="4294967295"/>
          </p:nvPr>
        </p:nvSpPr>
        <p:spPr>
          <a:xfrm>
            <a:off x="0" y="274638"/>
            <a:ext cx="8229600" cy="1143000"/>
          </a:xfrm>
        </p:spPr>
        <p:txBody>
          <a:bodyPr>
            <a:normAutofit fontScale="90000"/>
          </a:bodyPr>
          <a:lstStyle/>
          <a:p>
            <a:r>
              <a:rPr lang="en-US" b="1" noProof="1"/>
              <a:t>W. K.2 Informational / Explanatory</a:t>
            </a:r>
            <a:br>
              <a:rPr lang="en-US" b="1" noProof="1"/>
            </a:br>
            <a:r>
              <a:rPr lang="en-US" b="1" noProof="1"/>
              <a:t>Informative Book</a:t>
            </a:r>
          </a:p>
        </p:txBody>
      </p:sp>
      <p:sp>
        <p:nvSpPr>
          <p:cNvPr id="3" name="Content Placeholder 2">
            <a:extLst>
              <a:ext uri="{FF2B5EF4-FFF2-40B4-BE49-F238E27FC236}">
                <a16:creationId xmlns:a16="http://schemas.microsoft.com/office/drawing/2014/main" id="{8A926D0C-6770-D327-FCD7-0CFE468D6586}"/>
              </a:ext>
            </a:extLst>
          </p:cNvPr>
          <p:cNvSpPr>
            <a:spLocks noGrp="1"/>
          </p:cNvSpPr>
          <p:nvPr>
            <p:ph idx="4294967295"/>
          </p:nvPr>
        </p:nvSpPr>
        <p:spPr>
          <a:xfrm>
            <a:off x="440873" y="1600200"/>
            <a:ext cx="8229600" cy="4525963"/>
          </a:xfrm>
        </p:spPr>
        <p:txBody>
          <a:bodyPr>
            <a:normAutofit/>
          </a:bodyPr>
          <a:lstStyle/>
          <a:p>
            <a:pPr marL="0" indent="0">
              <a:buNone/>
            </a:pPr>
            <a:r>
              <a:rPr lang="en-US" sz="4200" b="1" noProof="1"/>
              <a:t>W.K.2. </a:t>
            </a:r>
            <a:r>
              <a:rPr lang="en-US" sz="4200" noProof="1"/>
              <a:t>Use a combination of drawing, dictating, and writing to compose informative/explanatory texts in which they name what they are writing about and supply some information about the topic.</a:t>
            </a:r>
          </a:p>
        </p:txBody>
      </p:sp>
    </p:spTree>
    <p:extLst>
      <p:ext uri="{BB962C8B-B14F-4D97-AF65-F5344CB8AC3E}">
        <p14:creationId xmlns:p14="http://schemas.microsoft.com/office/powerpoint/2010/main" val="9672592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95CE8-0A04-C35C-8E6B-BCB500285D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E7E06C-2539-3315-023F-945FA64B1CFE}"/>
              </a:ext>
            </a:extLst>
          </p:cNvPr>
          <p:cNvSpPr>
            <a:spLocks noGrp="1"/>
          </p:cNvSpPr>
          <p:nvPr>
            <p:ph type="title" idx="4294967295"/>
          </p:nvPr>
        </p:nvSpPr>
        <p:spPr>
          <a:xfrm>
            <a:off x="134938" y="125413"/>
            <a:ext cx="9009062" cy="1143000"/>
          </a:xfrm>
        </p:spPr>
        <p:txBody>
          <a:bodyPr>
            <a:normAutofit fontScale="90000"/>
          </a:bodyPr>
          <a:lstStyle/>
          <a:p>
            <a:br>
              <a:rPr lang="en-US" b="1" dirty="0"/>
            </a:br>
            <a:endParaRPr lang="en-US" b="1" dirty="0"/>
          </a:p>
        </p:txBody>
      </p:sp>
      <p:sp>
        <p:nvSpPr>
          <p:cNvPr id="3" name="Content Placeholder 2">
            <a:extLst>
              <a:ext uri="{FF2B5EF4-FFF2-40B4-BE49-F238E27FC236}">
                <a16:creationId xmlns:a16="http://schemas.microsoft.com/office/drawing/2014/main" id="{5E82C2E1-E55B-B688-53A7-221F8E30C0B0}"/>
              </a:ext>
            </a:extLst>
          </p:cNvPr>
          <p:cNvSpPr>
            <a:spLocks noGrp="1"/>
          </p:cNvSpPr>
          <p:nvPr>
            <p:ph idx="4294967295"/>
          </p:nvPr>
        </p:nvSpPr>
        <p:spPr>
          <a:xfrm>
            <a:off x="0" y="424544"/>
            <a:ext cx="9009062" cy="6366782"/>
          </a:xfrm>
        </p:spPr>
        <p:txBody>
          <a:bodyPr>
            <a:normAutofit/>
          </a:bodyPr>
          <a:lstStyle/>
          <a:p>
            <a:r>
              <a:rPr lang="en-US" b="1" dirty="0"/>
              <a:t>W.K.2 </a:t>
            </a:r>
            <a:r>
              <a:rPr lang="en-US" noProof="1"/>
              <a:t>Use a combination of drawing, dictating, and writing to compose informative/explanatory texts in which they name what they are writing about and supply some information about the topic. </a:t>
            </a:r>
          </a:p>
          <a:p>
            <a:r>
              <a:rPr lang="en-US" b="1" dirty="0"/>
              <a:t>W.1.2</a:t>
            </a:r>
            <a:r>
              <a:rPr lang="en-US" dirty="0"/>
              <a:t>. Write informative/explanatory texts in which they name a topic, supply some facts about the topic, and provide some sense of closure</a:t>
            </a:r>
          </a:p>
          <a:p>
            <a:r>
              <a:rPr lang="en-US" b="1" dirty="0"/>
              <a:t>W.2.2 </a:t>
            </a:r>
            <a:r>
              <a:rPr lang="en-US" dirty="0"/>
              <a:t>: Write informative/explanatory texts in which they introduce  a topic, use facts and definitions to develop points, and provide a concluding statement or section.</a:t>
            </a:r>
          </a:p>
        </p:txBody>
      </p:sp>
    </p:spTree>
    <p:extLst>
      <p:ext uri="{BB962C8B-B14F-4D97-AF65-F5344CB8AC3E}">
        <p14:creationId xmlns:p14="http://schemas.microsoft.com/office/powerpoint/2010/main" val="273941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F493B-E64B-3011-BA98-87F1F654D7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592494-0291-29E9-9709-86247BBBCFD4}"/>
              </a:ext>
            </a:extLst>
          </p:cNvPr>
          <p:cNvSpPr>
            <a:spLocks noGrp="1"/>
          </p:cNvSpPr>
          <p:nvPr>
            <p:ph type="title" idx="4294967295"/>
          </p:nvPr>
        </p:nvSpPr>
        <p:spPr>
          <a:xfrm>
            <a:off x="134938" y="125413"/>
            <a:ext cx="9009062" cy="1143000"/>
          </a:xfrm>
        </p:spPr>
        <p:txBody>
          <a:bodyPr>
            <a:normAutofit fontScale="90000"/>
          </a:bodyPr>
          <a:lstStyle/>
          <a:p>
            <a:br>
              <a:rPr lang="en-US" b="1" dirty="0"/>
            </a:br>
            <a:endParaRPr lang="en-US" b="1" dirty="0"/>
          </a:p>
        </p:txBody>
      </p:sp>
      <p:sp>
        <p:nvSpPr>
          <p:cNvPr id="3" name="Content Placeholder 2">
            <a:extLst>
              <a:ext uri="{FF2B5EF4-FFF2-40B4-BE49-F238E27FC236}">
                <a16:creationId xmlns:a16="http://schemas.microsoft.com/office/drawing/2014/main" id="{EA1D980A-C4A8-4A2F-199E-042B8982C54F}"/>
              </a:ext>
            </a:extLst>
          </p:cNvPr>
          <p:cNvSpPr>
            <a:spLocks noGrp="1"/>
          </p:cNvSpPr>
          <p:nvPr>
            <p:ph idx="4294967295"/>
          </p:nvPr>
        </p:nvSpPr>
        <p:spPr>
          <a:xfrm>
            <a:off x="0" y="424544"/>
            <a:ext cx="9009062" cy="6366782"/>
          </a:xfrm>
        </p:spPr>
        <p:txBody>
          <a:bodyPr>
            <a:normAutofit/>
          </a:bodyPr>
          <a:lstStyle/>
          <a:p>
            <a:r>
              <a:rPr lang="en-US" b="1" dirty="0"/>
              <a:t>W.K.2 </a:t>
            </a:r>
            <a:r>
              <a:rPr lang="en-US" noProof="1"/>
              <a:t>Use a combination of drawing, dictating, and writing to compose informative/explanatory texts in which they </a:t>
            </a:r>
            <a:r>
              <a:rPr lang="en-US" u="sng" noProof="1"/>
              <a:t>name</a:t>
            </a:r>
            <a:r>
              <a:rPr lang="en-US" noProof="1"/>
              <a:t> what they are writing about and supply some </a:t>
            </a:r>
            <a:r>
              <a:rPr lang="en-US" i="1" noProof="1"/>
              <a:t>information</a:t>
            </a:r>
            <a:r>
              <a:rPr lang="en-US" noProof="1"/>
              <a:t> about the topic. </a:t>
            </a:r>
          </a:p>
          <a:p>
            <a:r>
              <a:rPr lang="en-US" b="1" dirty="0"/>
              <a:t>W.1.2</a:t>
            </a:r>
            <a:r>
              <a:rPr lang="en-US" dirty="0"/>
              <a:t>. Write informative/explanatory texts in which they </a:t>
            </a:r>
            <a:r>
              <a:rPr lang="en-US" u="sng" dirty="0"/>
              <a:t>name</a:t>
            </a:r>
            <a:r>
              <a:rPr lang="en-US" dirty="0"/>
              <a:t> a topic, supply some </a:t>
            </a:r>
            <a:r>
              <a:rPr lang="en-US" i="1" dirty="0"/>
              <a:t>facts</a:t>
            </a:r>
            <a:r>
              <a:rPr lang="en-US" dirty="0"/>
              <a:t> about the topic, </a:t>
            </a:r>
            <a:r>
              <a:rPr lang="en-US" dirty="0">
                <a:solidFill>
                  <a:srgbClr val="FF0000"/>
                </a:solidFill>
              </a:rPr>
              <a:t>and provide some sense of closure</a:t>
            </a:r>
          </a:p>
          <a:p>
            <a:r>
              <a:rPr lang="en-US" b="1" dirty="0"/>
              <a:t>W.2.2 </a:t>
            </a:r>
            <a:r>
              <a:rPr lang="en-US" dirty="0"/>
              <a:t>: Write informative/explanatory texts in which they </a:t>
            </a:r>
            <a:r>
              <a:rPr lang="en-US" u="sng" dirty="0"/>
              <a:t>introduce</a:t>
            </a:r>
            <a:r>
              <a:rPr lang="en-US" dirty="0"/>
              <a:t>  a topic, use </a:t>
            </a:r>
            <a:r>
              <a:rPr lang="en-US" i="1" dirty="0"/>
              <a:t>facts and definitions to develop points</a:t>
            </a:r>
            <a:r>
              <a:rPr lang="en-US" dirty="0"/>
              <a:t>, </a:t>
            </a:r>
            <a:r>
              <a:rPr lang="en-US" dirty="0">
                <a:solidFill>
                  <a:srgbClr val="FF0000"/>
                </a:solidFill>
              </a:rPr>
              <a:t>and provide a concluding statement or section</a:t>
            </a:r>
            <a:r>
              <a:rPr lang="en-US" dirty="0"/>
              <a:t>.</a:t>
            </a:r>
          </a:p>
        </p:txBody>
      </p:sp>
    </p:spTree>
    <p:extLst>
      <p:ext uri="{BB962C8B-B14F-4D97-AF65-F5344CB8AC3E}">
        <p14:creationId xmlns:p14="http://schemas.microsoft.com/office/powerpoint/2010/main" val="12430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CEAF6A-FD8A-61D2-6086-9B46080C4822}"/>
              </a:ext>
            </a:extLst>
          </p:cNvPr>
          <p:cNvPicPr>
            <a:picLocks noChangeAspect="1"/>
          </p:cNvPicPr>
          <p:nvPr/>
        </p:nvPicPr>
        <p:blipFill>
          <a:blip r:embed="rId2"/>
          <a:stretch>
            <a:fillRect/>
          </a:stretch>
        </p:blipFill>
        <p:spPr>
          <a:xfrm>
            <a:off x="0" y="1845129"/>
            <a:ext cx="9074112" cy="2446871"/>
          </a:xfrm>
          <a:prstGeom prst="rect">
            <a:avLst/>
          </a:prstGeom>
        </p:spPr>
      </p:pic>
    </p:spTree>
    <p:extLst>
      <p:ext uri="{BB962C8B-B14F-4D97-AF65-F5344CB8AC3E}">
        <p14:creationId xmlns:p14="http://schemas.microsoft.com/office/powerpoint/2010/main" val="34885133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98289-EEF9-B4EC-9395-C57259B6C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660850-8FB9-EC17-D280-DD74AF80DBA3}"/>
              </a:ext>
            </a:extLst>
          </p:cNvPr>
          <p:cNvSpPr>
            <a:spLocks noGrp="1"/>
          </p:cNvSpPr>
          <p:nvPr>
            <p:ph type="title" idx="4294967295"/>
          </p:nvPr>
        </p:nvSpPr>
        <p:spPr>
          <a:xfrm>
            <a:off x="0" y="274638"/>
            <a:ext cx="8229600" cy="1143000"/>
          </a:xfrm>
        </p:spPr>
        <p:txBody>
          <a:bodyPr>
            <a:normAutofit fontScale="90000"/>
          </a:bodyPr>
          <a:lstStyle/>
          <a:p>
            <a:r>
              <a:rPr lang="en-US" b="1" noProof="1"/>
              <a:t>W. K.2 Informational / Explanatory</a:t>
            </a:r>
            <a:br>
              <a:rPr lang="en-US" b="1" noProof="1"/>
            </a:br>
            <a:r>
              <a:rPr lang="en-US" b="1" noProof="1"/>
              <a:t>Informative Book</a:t>
            </a:r>
          </a:p>
        </p:txBody>
      </p:sp>
      <p:sp>
        <p:nvSpPr>
          <p:cNvPr id="3" name="Content Placeholder 2">
            <a:extLst>
              <a:ext uri="{FF2B5EF4-FFF2-40B4-BE49-F238E27FC236}">
                <a16:creationId xmlns:a16="http://schemas.microsoft.com/office/drawing/2014/main" id="{5412B3EC-A564-7A2B-320A-CAB53730930F}"/>
              </a:ext>
            </a:extLst>
          </p:cNvPr>
          <p:cNvSpPr>
            <a:spLocks noGrp="1"/>
          </p:cNvSpPr>
          <p:nvPr>
            <p:ph idx="4294967295"/>
          </p:nvPr>
        </p:nvSpPr>
        <p:spPr>
          <a:xfrm>
            <a:off x="440873" y="1600200"/>
            <a:ext cx="8229600" cy="4525963"/>
          </a:xfrm>
        </p:spPr>
        <p:txBody>
          <a:bodyPr>
            <a:normAutofit/>
          </a:bodyPr>
          <a:lstStyle/>
          <a:p>
            <a:pPr marL="0" indent="0">
              <a:buNone/>
            </a:pPr>
            <a:r>
              <a:rPr lang="en-US" sz="4200" b="1" noProof="1"/>
              <a:t>W.K.2. </a:t>
            </a:r>
            <a:r>
              <a:rPr lang="en-US" sz="4200" noProof="1"/>
              <a:t>Use a combination of drawing, dictating, and writing to compose informative/explanatory texts in which they name what they are writing about and supply some information about the topic.</a:t>
            </a:r>
          </a:p>
        </p:txBody>
      </p:sp>
    </p:spTree>
    <p:extLst>
      <p:ext uri="{BB962C8B-B14F-4D97-AF65-F5344CB8AC3E}">
        <p14:creationId xmlns:p14="http://schemas.microsoft.com/office/powerpoint/2010/main" val="23290979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3021B-D70C-6E5F-2FD7-256AE5783407}"/>
            </a:ext>
          </a:extLst>
        </p:cNvPr>
        <p:cNvGrpSpPr/>
        <p:nvPr/>
      </p:nvGrpSpPr>
      <p:grpSpPr>
        <a:xfrm>
          <a:off x="0" y="0"/>
          <a:ext cx="0" cy="0"/>
          <a:chOff x="0" y="0"/>
          <a:chExt cx="0" cy="0"/>
        </a:xfrm>
      </p:grpSpPr>
      <p:sp>
        <p:nvSpPr>
          <p:cNvPr id="59394" name="Rectangle 2">
            <a:extLst>
              <a:ext uri="{FF2B5EF4-FFF2-40B4-BE49-F238E27FC236}">
                <a16:creationId xmlns:a16="http://schemas.microsoft.com/office/drawing/2014/main" id="{D51A0A34-E4A8-8BE2-5577-AE03F9AAB3D4}"/>
              </a:ext>
            </a:extLst>
          </p:cNvPr>
          <p:cNvSpPr>
            <a:spLocks noGrp="1" noChangeArrowheads="1"/>
          </p:cNvSpPr>
          <p:nvPr>
            <p:ph type="title"/>
          </p:nvPr>
        </p:nvSpPr>
        <p:spPr>
          <a:xfrm>
            <a:off x="1447800" y="304800"/>
            <a:ext cx="7010400" cy="1527175"/>
          </a:xfrm>
        </p:spPr>
        <p:txBody>
          <a:bodyPr/>
          <a:lstStyle/>
          <a:p>
            <a:endParaRPr lang="en-US" b="0">
              <a:solidFill>
                <a:schemeClr val="tx1"/>
              </a:solidFill>
              <a:effectLst>
                <a:outerShdw blurRad="38100" dist="38100" dir="2700000" algn="tl">
                  <a:srgbClr val="C0C0C0"/>
                </a:outerShdw>
              </a:effectLst>
            </a:endParaRPr>
          </a:p>
        </p:txBody>
      </p:sp>
      <p:graphicFrame>
        <p:nvGraphicFramePr>
          <p:cNvPr id="59395" name="Object 3">
            <a:extLst>
              <a:ext uri="{FF2B5EF4-FFF2-40B4-BE49-F238E27FC236}">
                <a16:creationId xmlns:a16="http://schemas.microsoft.com/office/drawing/2014/main" id="{8702B050-4648-5376-4F6D-45373B329DBA}"/>
              </a:ext>
            </a:extLst>
          </p:cNvPr>
          <p:cNvGraphicFramePr>
            <a:graphicFrameLocks noGrp="1" noChangeAspect="1"/>
          </p:cNvGraphicFramePr>
          <p:nvPr>
            <p:ph idx="1"/>
          </p:nvPr>
        </p:nvGraphicFramePr>
        <p:xfrm>
          <a:off x="1371600" y="-914400"/>
          <a:ext cx="6858000" cy="7391400"/>
        </p:xfrm>
        <a:graphic>
          <a:graphicData uri="http://schemas.openxmlformats.org/presentationml/2006/ole">
            <mc:AlternateContent xmlns:mc="http://schemas.openxmlformats.org/markup-compatibility/2006">
              <mc:Choice xmlns:v="urn:schemas-microsoft-com:vml" Requires="v">
                <p:oleObj name="Acrobat Document" r:id="rId3" imgW="7035800" imgH="8940800" progId="">
                  <p:embed/>
                </p:oleObj>
              </mc:Choice>
              <mc:Fallback>
                <p:oleObj name="Acrobat Document" r:id="rId3" imgW="7035800" imgH="8940800" progId="">
                  <p:embed/>
                  <p:pic>
                    <p:nvPicPr>
                      <p:cNvPr id="59395" name="Object 3">
                        <a:extLst>
                          <a:ext uri="{FF2B5EF4-FFF2-40B4-BE49-F238E27FC236}">
                            <a16:creationId xmlns:a16="http://schemas.microsoft.com/office/drawing/2014/main" id="{8702B050-4648-5376-4F6D-45373B329D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914400"/>
                        <a:ext cx="6858000" cy="7391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9396" name="Text Box 4">
            <a:extLst>
              <a:ext uri="{FF2B5EF4-FFF2-40B4-BE49-F238E27FC236}">
                <a16:creationId xmlns:a16="http://schemas.microsoft.com/office/drawing/2014/main" id="{F0ADB7D4-324B-F27E-3FCD-3FFBA455DC01}"/>
              </a:ext>
            </a:extLst>
          </p:cNvPr>
          <p:cNvSpPr txBox="1">
            <a:spLocks noChangeArrowheads="1"/>
          </p:cNvSpPr>
          <p:nvPr/>
        </p:nvSpPr>
        <p:spPr bwMode="auto">
          <a:xfrm flipV="1">
            <a:off x="1447800" y="-1725613"/>
            <a:ext cx="6553200" cy="1736726"/>
          </a:xfrm>
          <a:prstGeom prst="rect">
            <a:avLst/>
          </a:prstGeom>
          <a:solidFill>
            <a:schemeClr val="bg1"/>
          </a:solidFill>
          <a:ln w="9525" algn="ctr">
            <a:noFill/>
            <a:miter lim="800000"/>
            <a:headEnd/>
            <a:tailEnd/>
          </a:ln>
          <a:effectLst/>
        </p:spPr>
        <p:txBody>
          <a:bodyPr>
            <a:spAutoFit/>
          </a:bodyPr>
          <a:lstStyle/>
          <a:p>
            <a:pPr eaLnBrk="0" hangingPunct="0"/>
            <a:endParaRPr lang="en-US" sz="4400" b="1">
              <a:effectLst>
                <a:outerShdw blurRad="38100" dist="38100" dir="2700000" algn="tl">
                  <a:srgbClr val="C0C0C0"/>
                </a:outerShdw>
              </a:effectLst>
            </a:endParaRPr>
          </a:p>
          <a:p>
            <a:pPr eaLnBrk="0" hangingPunct="0"/>
            <a:endParaRPr lang="en-US" sz="4400" b="1">
              <a:effectLst>
                <a:outerShdw blurRad="38100" dist="38100" dir="2700000" algn="tl">
                  <a:srgbClr val="C0C0C0"/>
                </a:outerShdw>
              </a:effectLst>
            </a:endParaRPr>
          </a:p>
          <a:p>
            <a:pPr eaLnBrk="0" hangingPunct="0"/>
            <a:endParaRPr lang="en-US" sz="2000" b="1">
              <a:effectLst>
                <a:outerShdw blurRad="38100" dist="38100" dir="2700000" algn="tl">
                  <a:srgbClr val="C0C0C0"/>
                </a:outerShdw>
              </a:effectLst>
            </a:endParaRPr>
          </a:p>
        </p:txBody>
      </p:sp>
    </p:spTree>
    <p:extLst>
      <p:ext uri="{BB962C8B-B14F-4D97-AF65-F5344CB8AC3E}">
        <p14:creationId xmlns:p14="http://schemas.microsoft.com/office/powerpoint/2010/main" val="8764758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3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21969E-91D6-1B1E-0830-17E3F0F5545F}"/>
              </a:ext>
            </a:extLst>
          </p:cNvPr>
          <p:cNvPicPr>
            <a:picLocks noChangeAspect="1"/>
          </p:cNvPicPr>
          <p:nvPr/>
        </p:nvPicPr>
        <p:blipFill>
          <a:blip r:embed="rId2"/>
          <a:stretch>
            <a:fillRect/>
          </a:stretch>
        </p:blipFill>
        <p:spPr>
          <a:xfrm>
            <a:off x="1684421" y="0"/>
            <a:ext cx="5775158" cy="6858000"/>
          </a:xfrm>
          <a:prstGeom prst="rect">
            <a:avLst/>
          </a:prstGeom>
        </p:spPr>
      </p:pic>
    </p:spTree>
    <p:extLst>
      <p:ext uri="{BB962C8B-B14F-4D97-AF65-F5344CB8AC3E}">
        <p14:creationId xmlns:p14="http://schemas.microsoft.com/office/powerpoint/2010/main" val="23383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B2973-B17C-679A-14E5-ED328A9E596F}"/>
              </a:ext>
            </a:extLst>
          </p:cNvPr>
          <p:cNvSpPr>
            <a:spLocks noGrp="1"/>
          </p:cNvSpPr>
          <p:nvPr>
            <p:ph type="title"/>
          </p:nvPr>
        </p:nvSpPr>
        <p:spPr/>
        <p:txBody>
          <a:bodyPr/>
          <a:lstStyle/>
          <a:p>
            <a:r>
              <a:rPr lang="es-ES_tradnl" dirty="0" err="1"/>
              <a:t>Frogs</a:t>
            </a:r>
            <a:endParaRPr lang="es-ES_tradnl" dirty="0"/>
          </a:p>
        </p:txBody>
      </p:sp>
      <p:sp>
        <p:nvSpPr>
          <p:cNvPr id="3" name="Content Placeholder 2">
            <a:extLst>
              <a:ext uri="{FF2B5EF4-FFF2-40B4-BE49-F238E27FC236}">
                <a16:creationId xmlns:a16="http://schemas.microsoft.com/office/drawing/2014/main" id="{659DE498-32CE-514A-5C8A-C04551000FCD}"/>
              </a:ext>
            </a:extLst>
          </p:cNvPr>
          <p:cNvSpPr>
            <a:spLocks noGrp="1"/>
          </p:cNvSpPr>
          <p:nvPr>
            <p:ph idx="1"/>
          </p:nvPr>
        </p:nvSpPr>
        <p:spPr/>
        <p:txBody>
          <a:bodyPr>
            <a:normAutofit fontScale="92500" lnSpcReduction="10000"/>
          </a:bodyPr>
          <a:lstStyle/>
          <a:p>
            <a:pPr marL="0" indent="0">
              <a:buNone/>
            </a:pPr>
            <a:r>
              <a:rPr lang="en-US" sz="4400" dirty="0"/>
              <a:t>frogs </a:t>
            </a:r>
            <a:r>
              <a:rPr lang="en-US" sz="4400" dirty="0" err="1"/>
              <a:t>hav</a:t>
            </a:r>
            <a:r>
              <a:rPr lang="en-US" sz="4400" dirty="0"/>
              <a:t> </a:t>
            </a:r>
            <a:r>
              <a:rPr lang="en-US" sz="4400" dirty="0" err="1"/>
              <a:t>bgliz</a:t>
            </a:r>
            <a:r>
              <a:rPr lang="en-US" sz="4400" dirty="0"/>
              <a:t>. </a:t>
            </a:r>
            <a:r>
              <a:rPr lang="en-US" sz="4400" dirty="0" err="1"/>
              <a:t>thay</a:t>
            </a:r>
            <a:r>
              <a:rPr lang="en-US" sz="4400" dirty="0"/>
              <a:t> </a:t>
            </a:r>
            <a:r>
              <a:rPr lang="en-US" sz="4400" dirty="0" err="1"/>
              <a:t>lve</a:t>
            </a:r>
            <a:r>
              <a:rPr lang="en-US" sz="4400" dirty="0"/>
              <a:t> in </a:t>
            </a:r>
            <a:r>
              <a:rPr lang="en-US" sz="4400" dirty="0" err="1"/>
              <a:t>pnz</a:t>
            </a:r>
            <a:r>
              <a:rPr lang="en-US" sz="4400" dirty="0"/>
              <a:t>. </a:t>
            </a:r>
            <a:r>
              <a:rPr lang="en-US" sz="4400" dirty="0" err="1"/>
              <a:t>thay</a:t>
            </a:r>
            <a:r>
              <a:rPr lang="en-US" sz="4400" dirty="0"/>
              <a:t> </a:t>
            </a:r>
            <a:r>
              <a:rPr lang="en-US" sz="4400" dirty="0" err="1"/>
              <a:t>cn</a:t>
            </a:r>
            <a:r>
              <a:rPr lang="en-US" sz="4400" dirty="0"/>
              <a:t> </a:t>
            </a:r>
            <a:r>
              <a:rPr lang="en-US" sz="4400" dirty="0" err="1"/>
              <a:t>jmp</a:t>
            </a:r>
            <a:r>
              <a:rPr lang="en-US" sz="4400" dirty="0"/>
              <a:t> hie. </a:t>
            </a:r>
            <a:r>
              <a:rPr lang="en-US" sz="4400" dirty="0" err="1"/>
              <a:t>Thayetbgs</a:t>
            </a:r>
            <a:endParaRPr lang="en-US" sz="4400" dirty="0"/>
          </a:p>
          <a:p>
            <a:endParaRPr lang="en-US" sz="4400" dirty="0"/>
          </a:p>
          <a:p>
            <a:pPr marL="0" indent="0">
              <a:buNone/>
            </a:pPr>
            <a:r>
              <a:rPr lang="en-US" sz="4400" dirty="0"/>
              <a:t>Teacher dictation:</a:t>
            </a:r>
          </a:p>
          <a:p>
            <a:pPr marL="0" indent="0">
              <a:buNone/>
            </a:pPr>
            <a:r>
              <a:rPr lang="en-US" sz="4400" b="1" dirty="0"/>
              <a:t>FROGS</a:t>
            </a:r>
            <a:r>
              <a:rPr lang="en-US" sz="4400" dirty="0"/>
              <a:t> Frogs have big eyes. They live in ponds. They can jump high. They eat bugs.</a:t>
            </a:r>
            <a:endParaRPr lang="es-ES_tradnl" sz="4400" dirty="0"/>
          </a:p>
        </p:txBody>
      </p:sp>
    </p:spTree>
    <p:extLst>
      <p:ext uri="{BB962C8B-B14F-4D97-AF65-F5344CB8AC3E}">
        <p14:creationId xmlns:p14="http://schemas.microsoft.com/office/powerpoint/2010/main" val="27887584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F0B279-1E4D-3349-2D3D-EE4B5BFFE5C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97000" y="1829920"/>
            <a:ext cx="6350000" cy="4381500"/>
          </a:xfrm>
          <a:prstGeom prst="rect">
            <a:avLst/>
          </a:prstGeom>
        </p:spPr>
      </p:pic>
      <p:sp>
        <p:nvSpPr>
          <p:cNvPr id="4" name="TextBox 3">
            <a:extLst>
              <a:ext uri="{FF2B5EF4-FFF2-40B4-BE49-F238E27FC236}">
                <a16:creationId xmlns:a16="http://schemas.microsoft.com/office/drawing/2014/main" id="{8CA5B198-8608-E599-B137-ECBD8061D37D}"/>
              </a:ext>
            </a:extLst>
          </p:cNvPr>
          <p:cNvSpPr txBox="1"/>
          <p:nvPr/>
        </p:nvSpPr>
        <p:spPr>
          <a:xfrm>
            <a:off x="0" y="376518"/>
            <a:ext cx="9144000" cy="1323439"/>
          </a:xfrm>
          <a:prstGeom prst="rect">
            <a:avLst/>
          </a:prstGeom>
          <a:noFill/>
        </p:spPr>
        <p:txBody>
          <a:bodyPr wrap="square" rtlCol="0">
            <a:spAutoFit/>
          </a:bodyPr>
          <a:lstStyle/>
          <a:p>
            <a:pPr algn="ctr"/>
            <a:r>
              <a:rPr lang="en-US" sz="4000" b="1" dirty="0"/>
              <a:t>Summative Assessment</a:t>
            </a:r>
            <a:r>
              <a:rPr lang="en-US" sz="4000" dirty="0"/>
              <a:t>: </a:t>
            </a:r>
          </a:p>
          <a:p>
            <a:pPr algn="ctr"/>
            <a:r>
              <a:rPr lang="en-US" sz="4000" dirty="0"/>
              <a:t>Emotion Charades</a:t>
            </a:r>
          </a:p>
        </p:txBody>
      </p:sp>
    </p:spTree>
    <p:extLst>
      <p:ext uri="{BB962C8B-B14F-4D97-AF65-F5344CB8AC3E}">
        <p14:creationId xmlns:p14="http://schemas.microsoft.com/office/powerpoint/2010/main" val="26682362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73C82-74DB-0D5E-12E7-6DA78BAB8200}"/>
              </a:ext>
            </a:extLst>
          </p:cNvPr>
          <p:cNvSpPr>
            <a:spLocks noGrp="1"/>
          </p:cNvSpPr>
          <p:nvPr>
            <p:ph type="title"/>
          </p:nvPr>
        </p:nvSpPr>
        <p:spPr>
          <a:xfrm>
            <a:off x="457200" y="218366"/>
            <a:ext cx="8229600" cy="1143000"/>
          </a:xfrm>
        </p:spPr>
        <p:txBody>
          <a:bodyPr>
            <a:normAutofit fontScale="90000"/>
          </a:bodyPr>
          <a:lstStyle/>
          <a:p>
            <a:r>
              <a:rPr lang="es-ES_tradnl" b="1" dirty="0"/>
              <a:t>Performance-</a:t>
            </a:r>
            <a:r>
              <a:rPr lang="es-ES_tradnl" b="1" dirty="0" err="1"/>
              <a:t>Based</a:t>
            </a:r>
            <a:r>
              <a:rPr lang="es-ES_tradnl" b="1" dirty="0"/>
              <a:t> </a:t>
            </a:r>
            <a:r>
              <a:rPr lang="es-ES_tradnl" b="1" dirty="0" err="1"/>
              <a:t>Summative</a:t>
            </a:r>
            <a:r>
              <a:rPr lang="es-ES_tradnl" b="1" dirty="0"/>
              <a:t> </a:t>
            </a:r>
            <a:r>
              <a:rPr lang="es-ES_tradnl" b="1" dirty="0" err="1"/>
              <a:t>Assessment</a:t>
            </a:r>
            <a:endParaRPr lang="es-ES_tradnl" b="1" dirty="0"/>
          </a:p>
        </p:txBody>
      </p:sp>
      <p:sp>
        <p:nvSpPr>
          <p:cNvPr id="3" name="Content Placeholder 2">
            <a:extLst>
              <a:ext uri="{FF2B5EF4-FFF2-40B4-BE49-F238E27FC236}">
                <a16:creationId xmlns:a16="http://schemas.microsoft.com/office/drawing/2014/main" id="{D1B126DE-02B8-4A83-2FCC-20C25AB75AAC}"/>
              </a:ext>
            </a:extLst>
          </p:cNvPr>
          <p:cNvSpPr>
            <a:spLocks noGrp="1"/>
          </p:cNvSpPr>
          <p:nvPr>
            <p:ph idx="1"/>
          </p:nvPr>
        </p:nvSpPr>
        <p:spPr>
          <a:xfrm>
            <a:off x="168811" y="1529860"/>
            <a:ext cx="8736037" cy="5257800"/>
          </a:xfrm>
        </p:spPr>
        <p:txBody>
          <a:bodyPr>
            <a:normAutofit fontScale="92500" lnSpcReduction="20000"/>
          </a:bodyPr>
          <a:lstStyle/>
          <a:p>
            <a:pPr marL="0" indent="0">
              <a:buNone/>
            </a:pPr>
            <a:r>
              <a:rPr lang="en-US" dirty="0"/>
              <a:t>For the summative assessment of Unit 5 students demonstrate their knowledge of emotions as they answer the unit’s essential question: </a:t>
            </a:r>
            <a:r>
              <a:rPr lang="en-US" b="1" dirty="0"/>
              <a:t>How do we show emotions?</a:t>
            </a:r>
            <a:r>
              <a:rPr lang="en-US" dirty="0"/>
              <a:t> The class will participate in a game of emotion charades, where a student selects an emotion that was previously discussed through inquiry, reading, and writing. They act out that emotion without saying the actual name, and classmates take turns guessing what emotion the actor is expressing. When the class guesses the emotion correctly, the student can then elaborate and verbally share one or two examples of when they have experienced (or would potentially experience) the emotion they acted out. </a:t>
            </a:r>
          </a:p>
          <a:p>
            <a:pPr marL="0" indent="0">
              <a:buNone/>
            </a:pPr>
            <a:endParaRPr lang="es-ES_tradnl" dirty="0"/>
          </a:p>
        </p:txBody>
      </p:sp>
    </p:spTree>
    <p:extLst>
      <p:ext uri="{BB962C8B-B14F-4D97-AF65-F5344CB8AC3E}">
        <p14:creationId xmlns:p14="http://schemas.microsoft.com/office/powerpoint/2010/main" val="8947362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AE9D26D-88DA-24B7-3D0E-6A96751B755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0377633-7519-818C-1A06-DA2A2C16093C}"/>
              </a:ext>
            </a:extLst>
          </p:cNvPr>
          <p:cNvPicPr>
            <a:picLocks noChangeAspect="1"/>
          </p:cNvPicPr>
          <p:nvPr/>
        </p:nvPicPr>
        <p:blipFill>
          <a:blip r:embed="rId3"/>
          <a:stretch>
            <a:fillRect/>
          </a:stretch>
        </p:blipFill>
        <p:spPr>
          <a:xfrm>
            <a:off x="63890" y="844062"/>
            <a:ext cx="9221369" cy="5824024"/>
          </a:xfrm>
          <a:prstGeom prst="rect">
            <a:avLst/>
          </a:prstGeom>
        </p:spPr>
      </p:pic>
      <p:sp>
        <p:nvSpPr>
          <p:cNvPr id="3" name="Frame 2">
            <a:extLst>
              <a:ext uri="{FF2B5EF4-FFF2-40B4-BE49-F238E27FC236}">
                <a16:creationId xmlns:a16="http://schemas.microsoft.com/office/drawing/2014/main" id="{15A2C2B1-6DA8-E20B-01B7-E2B8A59FEA5F}"/>
              </a:ext>
            </a:extLst>
          </p:cNvPr>
          <p:cNvSpPr/>
          <p:nvPr/>
        </p:nvSpPr>
        <p:spPr>
          <a:xfrm>
            <a:off x="0" y="670639"/>
            <a:ext cx="8870577" cy="1439515"/>
          </a:xfrm>
          <a:prstGeom prst="frame">
            <a:avLst>
              <a:gd name="adj1" fmla="val 10070"/>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Title 1">
            <a:extLst>
              <a:ext uri="{FF2B5EF4-FFF2-40B4-BE49-F238E27FC236}">
                <a16:creationId xmlns:a16="http://schemas.microsoft.com/office/drawing/2014/main" id="{E1FD8E02-3694-FAD5-752E-DAAFF6F62B79}"/>
              </a:ext>
            </a:extLst>
          </p:cNvPr>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a:t>Biliteracy Unit Framework</a:t>
            </a:r>
          </a:p>
        </p:txBody>
      </p:sp>
      <p:sp>
        <p:nvSpPr>
          <p:cNvPr id="5" name="Frame 4">
            <a:extLst>
              <a:ext uri="{FF2B5EF4-FFF2-40B4-BE49-F238E27FC236}">
                <a16:creationId xmlns:a16="http://schemas.microsoft.com/office/drawing/2014/main" id="{E434DBFE-C6D4-60E5-BEE2-3BC67EC0A8D2}"/>
              </a:ext>
            </a:extLst>
          </p:cNvPr>
          <p:cNvSpPr/>
          <p:nvPr/>
        </p:nvSpPr>
        <p:spPr>
          <a:xfrm>
            <a:off x="0" y="1984953"/>
            <a:ext cx="9022977" cy="3853139"/>
          </a:xfrm>
          <a:prstGeom prst="frame">
            <a:avLst>
              <a:gd name="adj1" fmla="val 2371"/>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661642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DC814F9-FF8A-464F-35DD-F63F2890BCC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1D499B5-B6C5-B076-BE19-52B52D9BECEA}"/>
              </a:ext>
            </a:extLst>
          </p:cNvPr>
          <p:cNvPicPr>
            <a:picLocks noChangeAspect="1"/>
          </p:cNvPicPr>
          <p:nvPr/>
        </p:nvPicPr>
        <p:blipFill>
          <a:blip r:embed="rId3"/>
          <a:stretch>
            <a:fillRect/>
          </a:stretch>
        </p:blipFill>
        <p:spPr>
          <a:xfrm>
            <a:off x="63890" y="844062"/>
            <a:ext cx="9221369" cy="5824024"/>
          </a:xfrm>
          <a:prstGeom prst="rect">
            <a:avLst/>
          </a:prstGeom>
        </p:spPr>
      </p:pic>
      <p:sp>
        <p:nvSpPr>
          <p:cNvPr id="3" name="Frame 2">
            <a:extLst>
              <a:ext uri="{FF2B5EF4-FFF2-40B4-BE49-F238E27FC236}">
                <a16:creationId xmlns:a16="http://schemas.microsoft.com/office/drawing/2014/main" id="{AD382B12-218A-308B-8281-3591AA2B151A}"/>
              </a:ext>
            </a:extLst>
          </p:cNvPr>
          <p:cNvSpPr/>
          <p:nvPr/>
        </p:nvSpPr>
        <p:spPr>
          <a:xfrm>
            <a:off x="0" y="5622474"/>
            <a:ext cx="8870577" cy="1027289"/>
          </a:xfrm>
          <a:prstGeom prst="frame">
            <a:avLst>
              <a:gd name="adj1" fmla="val 1641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Title 1">
            <a:extLst>
              <a:ext uri="{FF2B5EF4-FFF2-40B4-BE49-F238E27FC236}">
                <a16:creationId xmlns:a16="http://schemas.microsoft.com/office/drawing/2014/main" id="{FAE06C81-89C8-9919-00E1-D5D1C286FCE2}"/>
              </a:ext>
            </a:extLst>
          </p:cNvPr>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a:t>Biliteracy Unit Framework</a:t>
            </a:r>
          </a:p>
        </p:txBody>
      </p:sp>
    </p:spTree>
    <p:extLst>
      <p:ext uri="{BB962C8B-B14F-4D97-AF65-F5344CB8AC3E}">
        <p14:creationId xmlns:p14="http://schemas.microsoft.com/office/powerpoint/2010/main" val="25743998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84E776-246E-8BF6-0BC4-BCB1F34537CA}"/>
              </a:ext>
            </a:extLst>
          </p:cNvPr>
          <p:cNvPicPr>
            <a:picLocks noChangeAspect="1"/>
          </p:cNvPicPr>
          <p:nvPr/>
        </p:nvPicPr>
        <p:blipFill>
          <a:blip r:embed="rId2"/>
          <a:stretch>
            <a:fillRect/>
          </a:stretch>
        </p:blipFill>
        <p:spPr>
          <a:xfrm>
            <a:off x="0" y="61122"/>
            <a:ext cx="9370208" cy="6902385"/>
          </a:xfrm>
          <a:prstGeom prst="rect">
            <a:avLst/>
          </a:prstGeom>
        </p:spPr>
      </p:pic>
    </p:spTree>
    <p:extLst>
      <p:ext uri="{BB962C8B-B14F-4D97-AF65-F5344CB8AC3E}">
        <p14:creationId xmlns:p14="http://schemas.microsoft.com/office/powerpoint/2010/main" val="23916286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86334F-CF51-D8BB-F35B-E84588EB33D5}"/>
              </a:ext>
            </a:extLst>
          </p:cNvPr>
          <p:cNvPicPr>
            <a:picLocks noChangeAspect="1"/>
          </p:cNvPicPr>
          <p:nvPr/>
        </p:nvPicPr>
        <p:blipFill>
          <a:blip r:embed="rId2"/>
          <a:stretch>
            <a:fillRect/>
          </a:stretch>
        </p:blipFill>
        <p:spPr>
          <a:xfrm>
            <a:off x="-1" y="23390"/>
            <a:ext cx="9175401" cy="6834610"/>
          </a:xfrm>
          <a:prstGeom prst="rect">
            <a:avLst/>
          </a:prstGeom>
        </p:spPr>
      </p:pic>
    </p:spTree>
    <p:extLst>
      <p:ext uri="{BB962C8B-B14F-4D97-AF65-F5344CB8AC3E}">
        <p14:creationId xmlns:p14="http://schemas.microsoft.com/office/powerpoint/2010/main" val="13459590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60452C-E92E-7B3E-5C40-B6F856DF1C12}"/>
              </a:ext>
            </a:extLst>
          </p:cNvPr>
          <p:cNvPicPr>
            <a:picLocks noChangeAspect="1"/>
          </p:cNvPicPr>
          <p:nvPr/>
        </p:nvPicPr>
        <p:blipFill>
          <a:blip r:embed="rId2"/>
          <a:stretch>
            <a:fillRect/>
          </a:stretch>
        </p:blipFill>
        <p:spPr>
          <a:xfrm>
            <a:off x="0" y="71002"/>
            <a:ext cx="9097022" cy="6681490"/>
          </a:xfrm>
          <a:prstGeom prst="rect">
            <a:avLst/>
          </a:prstGeom>
        </p:spPr>
      </p:pic>
    </p:spTree>
    <p:extLst>
      <p:ext uri="{BB962C8B-B14F-4D97-AF65-F5344CB8AC3E}">
        <p14:creationId xmlns:p14="http://schemas.microsoft.com/office/powerpoint/2010/main" val="31798999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57ADDE-0F7F-270C-71C0-03F975581996}"/>
              </a:ext>
            </a:extLst>
          </p:cNvPr>
          <p:cNvPicPr>
            <a:picLocks noChangeAspect="1"/>
          </p:cNvPicPr>
          <p:nvPr/>
        </p:nvPicPr>
        <p:blipFill>
          <a:blip r:embed="rId2"/>
          <a:stretch>
            <a:fillRect/>
          </a:stretch>
        </p:blipFill>
        <p:spPr>
          <a:xfrm>
            <a:off x="0" y="107881"/>
            <a:ext cx="9292516" cy="6750119"/>
          </a:xfrm>
          <a:prstGeom prst="rect">
            <a:avLst/>
          </a:prstGeom>
        </p:spPr>
      </p:pic>
    </p:spTree>
    <p:extLst>
      <p:ext uri="{BB962C8B-B14F-4D97-AF65-F5344CB8AC3E}">
        <p14:creationId xmlns:p14="http://schemas.microsoft.com/office/powerpoint/2010/main" val="19638480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C440DA-7C17-2282-A427-DFF75B1423DD}"/>
              </a:ext>
            </a:extLst>
          </p:cNvPr>
          <p:cNvPicPr>
            <a:picLocks noChangeAspect="1"/>
          </p:cNvPicPr>
          <p:nvPr/>
        </p:nvPicPr>
        <p:blipFill>
          <a:blip r:embed="rId2"/>
          <a:stretch>
            <a:fillRect/>
          </a:stretch>
        </p:blipFill>
        <p:spPr>
          <a:xfrm>
            <a:off x="172328" y="0"/>
            <a:ext cx="8859129" cy="6904596"/>
          </a:xfrm>
          <a:prstGeom prst="rect">
            <a:avLst/>
          </a:prstGeom>
        </p:spPr>
      </p:pic>
    </p:spTree>
    <p:extLst>
      <p:ext uri="{BB962C8B-B14F-4D97-AF65-F5344CB8AC3E}">
        <p14:creationId xmlns:p14="http://schemas.microsoft.com/office/powerpoint/2010/main" val="1984786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DDA28D-E0A1-71F7-36BB-D98921800A8E}"/>
              </a:ext>
            </a:extLst>
          </p:cNvPr>
          <p:cNvPicPr>
            <a:picLocks noChangeAspect="1"/>
          </p:cNvPicPr>
          <p:nvPr/>
        </p:nvPicPr>
        <p:blipFill>
          <a:blip r:embed="rId2"/>
          <a:stretch>
            <a:fillRect/>
          </a:stretch>
        </p:blipFill>
        <p:spPr>
          <a:xfrm>
            <a:off x="1517650" y="50800"/>
            <a:ext cx="6108700" cy="6756400"/>
          </a:xfrm>
          <a:prstGeom prst="rect">
            <a:avLst/>
          </a:prstGeom>
        </p:spPr>
      </p:pic>
    </p:spTree>
    <p:extLst>
      <p:ext uri="{BB962C8B-B14F-4D97-AF65-F5344CB8AC3E}">
        <p14:creationId xmlns:p14="http://schemas.microsoft.com/office/powerpoint/2010/main" val="29261919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FCF0C8-5101-23D9-5FE2-2464C14F8FA7}"/>
              </a:ext>
            </a:extLst>
          </p:cNvPr>
          <p:cNvPicPr>
            <a:picLocks noChangeAspect="1"/>
          </p:cNvPicPr>
          <p:nvPr/>
        </p:nvPicPr>
        <p:blipFill>
          <a:blip r:embed="rId2"/>
          <a:stretch>
            <a:fillRect/>
          </a:stretch>
        </p:blipFill>
        <p:spPr>
          <a:xfrm>
            <a:off x="845053" y="0"/>
            <a:ext cx="7453893" cy="6858000"/>
          </a:xfrm>
          <a:prstGeom prst="rect">
            <a:avLst/>
          </a:prstGeom>
        </p:spPr>
      </p:pic>
    </p:spTree>
    <p:extLst>
      <p:ext uri="{BB962C8B-B14F-4D97-AF65-F5344CB8AC3E}">
        <p14:creationId xmlns:p14="http://schemas.microsoft.com/office/powerpoint/2010/main" val="7501850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9992CD-CA4A-D6BE-E648-C9221A773199}"/>
              </a:ext>
            </a:extLst>
          </p:cNvPr>
          <p:cNvPicPr>
            <a:picLocks noChangeAspect="1"/>
          </p:cNvPicPr>
          <p:nvPr/>
        </p:nvPicPr>
        <p:blipFill>
          <a:blip r:embed="rId2"/>
          <a:stretch>
            <a:fillRect/>
          </a:stretch>
        </p:blipFill>
        <p:spPr>
          <a:xfrm>
            <a:off x="-32752" y="1465060"/>
            <a:ext cx="8968588" cy="3852528"/>
          </a:xfrm>
          <a:prstGeom prst="rect">
            <a:avLst/>
          </a:prstGeom>
        </p:spPr>
      </p:pic>
    </p:spTree>
    <p:extLst>
      <p:ext uri="{BB962C8B-B14F-4D97-AF65-F5344CB8AC3E}">
        <p14:creationId xmlns:p14="http://schemas.microsoft.com/office/powerpoint/2010/main" val="18426060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FBE1D8-3BAB-1DE1-3EAB-CFCE0EA86886}"/>
              </a:ext>
            </a:extLst>
          </p:cNvPr>
          <p:cNvPicPr>
            <a:picLocks noChangeAspect="1"/>
          </p:cNvPicPr>
          <p:nvPr/>
        </p:nvPicPr>
        <p:blipFill>
          <a:blip r:embed="rId2"/>
          <a:stretch>
            <a:fillRect/>
          </a:stretch>
        </p:blipFill>
        <p:spPr>
          <a:xfrm>
            <a:off x="0" y="1093665"/>
            <a:ext cx="9182725" cy="5321203"/>
          </a:xfrm>
          <a:prstGeom prst="rect">
            <a:avLst/>
          </a:prstGeom>
        </p:spPr>
      </p:pic>
    </p:spTree>
    <p:extLst>
      <p:ext uri="{BB962C8B-B14F-4D97-AF65-F5344CB8AC3E}">
        <p14:creationId xmlns:p14="http://schemas.microsoft.com/office/powerpoint/2010/main" val="8457447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6652CC-2AFE-EBC0-3435-05956D8847A0}"/>
              </a:ext>
            </a:extLst>
          </p:cNvPr>
          <p:cNvPicPr>
            <a:picLocks noChangeAspect="1"/>
          </p:cNvPicPr>
          <p:nvPr/>
        </p:nvPicPr>
        <p:blipFill>
          <a:blip r:embed="rId2"/>
          <a:stretch>
            <a:fillRect/>
          </a:stretch>
        </p:blipFill>
        <p:spPr>
          <a:xfrm>
            <a:off x="0" y="1111348"/>
            <a:ext cx="9298540" cy="3636225"/>
          </a:xfrm>
          <a:prstGeom prst="rect">
            <a:avLst/>
          </a:prstGeom>
        </p:spPr>
      </p:pic>
    </p:spTree>
    <p:extLst>
      <p:ext uri="{BB962C8B-B14F-4D97-AF65-F5344CB8AC3E}">
        <p14:creationId xmlns:p14="http://schemas.microsoft.com/office/powerpoint/2010/main" val="39965978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73C82-74DB-0D5E-12E7-6DA78BAB8200}"/>
              </a:ext>
            </a:extLst>
          </p:cNvPr>
          <p:cNvSpPr>
            <a:spLocks noGrp="1"/>
          </p:cNvSpPr>
          <p:nvPr>
            <p:ph type="title"/>
          </p:nvPr>
        </p:nvSpPr>
        <p:spPr>
          <a:xfrm>
            <a:off x="457200" y="218366"/>
            <a:ext cx="8229600" cy="1143000"/>
          </a:xfrm>
        </p:spPr>
        <p:txBody>
          <a:bodyPr>
            <a:normAutofit fontScale="90000"/>
          </a:bodyPr>
          <a:lstStyle/>
          <a:p>
            <a:r>
              <a:rPr lang="es-ES_tradnl" b="1" dirty="0"/>
              <a:t>Performance-</a:t>
            </a:r>
            <a:r>
              <a:rPr lang="es-ES_tradnl" b="1" dirty="0" err="1"/>
              <a:t>Based</a:t>
            </a:r>
            <a:r>
              <a:rPr lang="es-ES_tradnl" b="1" dirty="0"/>
              <a:t> </a:t>
            </a:r>
            <a:r>
              <a:rPr lang="es-ES_tradnl" b="1" dirty="0" err="1"/>
              <a:t>Summative</a:t>
            </a:r>
            <a:r>
              <a:rPr lang="es-ES_tradnl" b="1" dirty="0"/>
              <a:t> </a:t>
            </a:r>
            <a:r>
              <a:rPr lang="es-ES_tradnl" b="1" dirty="0" err="1"/>
              <a:t>Assessment</a:t>
            </a:r>
            <a:endParaRPr lang="es-ES_tradnl" b="1" dirty="0"/>
          </a:p>
        </p:txBody>
      </p:sp>
      <p:sp>
        <p:nvSpPr>
          <p:cNvPr id="3" name="Content Placeholder 2">
            <a:extLst>
              <a:ext uri="{FF2B5EF4-FFF2-40B4-BE49-F238E27FC236}">
                <a16:creationId xmlns:a16="http://schemas.microsoft.com/office/drawing/2014/main" id="{D1B126DE-02B8-4A83-2FCC-20C25AB75AAC}"/>
              </a:ext>
            </a:extLst>
          </p:cNvPr>
          <p:cNvSpPr>
            <a:spLocks noGrp="1"/>
          </p:cNvSpPr>
          <p:nvPr>
            <p:ph idx="1"/>
          </p:nvPr>
        </p:nvSpPr>
        <p:spPr>
          <a:xfrm>
            <a:off x="168811" y="1529860"/>
            <a:ext cx="8736037" cy="5257800"/>
          </a:xfrm>
        </p:spPr>
        <p:txBody>
          <a:bodyPr>
            <a:normAutofit fontScale="92500" lnSpcReduction="20000"/>
          </a:bodyPr>
          <a:lstStyle/>
          <a:p>
            <a:pPr marL="0" indent="0">
              <a:buNone/>
            </a:pPr>
            <a:r>
              <a:rPr lang="en-US" dirty="0"/>
              <a:t>For the summative assessment of Unit 5 students demonstrate their knowledge of emotions as they answer the unit’s essential question: </a:t>
            </a:r>
            <a:r>
              <a:rPr lang="en-US" b="1" dirty="0"/>
              <a:t>How do we show emotions?</a:t>
            </a:r>
            <a:r>
              <a:rPr lang="en-US" dirty="0"/>
              <a:t> The class will participate in a game of emotion charades, where a student selects an emotion that was previously discussed through inquiry, reading, and writing. They act out that emotion without saying the actual name, and classmates take turns guessing what emotion the actor is expressing. When the class guesses the emotion correctly, the student can then elaborate and verbally share one or two examples of when they have experienced (or would potentially experience) the emotion they acted out. </a:t>
            </a:r>
          </a:p>
          <a:p>
            <a:pPr marL="0" indent="0">
              <a:buNone/>
            </a:pPr>
            <a:endParaRPr lang="es-ES_tradnl" dirty="0"/>
          </a:p>
        </p:txBody>
      </p:sp>
    </p:spTree>
    <p:extLst>
      <p:ext uri="{BB962C8B-B14F-4D97-AF65-F5344CB8AC3E}">
        <p14:creationId xmlns:p14="http://schemas.microsoft.com/office/powerpoint/2010/main" val="16651479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E7D09C-6B9F-6EE5-CD82-AA305E2071E2}"/>
              </a:ext>
            </a:extLst>
          </p:cNvPr>
          <p:cNvPicPr>
            <a:picLocks noChangeAspect="1"/>
          </p:cNvPicPr>
          <p:nvPr/>
        </p:nvPicPr>
        <p:blipFill>
          <a:blip r:embed="rId3"/>
          <a:stretch>
            <a:fillRect/>
          </a:stretch>
        </p:blipFill>
        <p:spPr>
          <a:xfrm>
            <a:off x="0" y="-1"/>
            <a:ext cx="9144000" cy="329285"/>
          </a:xfrm>
          <a:prstGeom prst="rect">
            <a:avLst/>
          </a:prstGeom>
        </p:spPr>
      </p:pic>
      <p:grpSp>
        <p:nvGrpSpPr>
          <p:cNvPr id="4" name="Group 3">
            <a:extLst>
              <a:ext uri="{FF2B5EF4-FFF2-40B4-BE49-F238E27FC236}">
                <a16:creationId xmlns:a16="http://schemas.microsoft.com/office/drawing/2014/main" id="{2A127B1D-46D0-4A17-3539-5466EBD711DD}"/>
              </a:ext>
            </a:extLst>
          </p:cNvPr>
          <p:cNvGrpSpPr/>
          <p:nvPr/>
        </p:nvGrpSpPr>
        <p:grpSpPr>
          <a:xfrm>
            <a:off x="659567" y="1304146"/>
            <a:ext cx="8034727" cy="3768148"/>
            <a:chOff x="659567" y="1304146"/>
            <a:chExt cx="8034727" cy="3768148"/>
          </a:xfrm>
        </p:grpSpPr>
        <p:pic>
          <p:nvPicPr>
            <p:cNvPr id="1026" name="Picture 2" descr="main.php 640×457 pixels | Bridge tattoo, Bridge drawing, Bridge art">
              <a:extLst>
                <a:ext uri="{FF2B5EF4-FFF2-40B4-BE49-F238E27FC236}">
                  <a16:creationId xmlns:a16="http://schemas.microsoft.com/office/drawing/2014/main" id="{4AE88B1B-7C41-AEB6-7A9A-63C746DFA9B4}"/>
                </a:ext>
              </a:extLst>
            </p:cNvPr>
            <p:cNvPicPr>
              <a:picLocks noChangeAspect="1" noChangeArrowheads="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14222" t="25012" r="48272" b="26174"/>
            <a:stretch/>
          </p:blipFill>
          <p:spPr bwMode="auto">
            <a:xfrm>
              <a:off x="659567" y="1304146"/>
              <a:ext cx="4054673" cy="37681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main.php 640×457 pixels | Bridge tattoo, Bridge drawing, Bridge art">
              <a:extLst>
                <a:ext uri="{FF2B5EF4-FFF2-40B4-BE49-F238E27FC236}">
                  <a16:creationId xmlns:a16="http://schemas.microsoft.com/office/drawing/2014/main" id="{D257E563-8BCE-5D3C-2CEC-D1A7F1B31AB0}"/>
                </a:ext>
              </a:extLst>
            </p:cNvPr>
            <p:cNvPicPr>
              <a:picLocks noChangeAspect="1" noChangeArrowheads="1"/>
            </p:cNvPicPr>
            <p:nvPr/>
          </p:nvPicPr>
          <p:blipFill rotWithShape="1">
            <a:blip r:embed="rId4">
              <a:duotone>
                <a:schemeClr val="accent3">
                  <a:shade val="45000"/>
                  <a:satMod val="135000"/>
                </a:schemeClr>
                <a:prstClr val="white"/>
              </a:duotone>
              <a:extLst>
                <a:ext uri="{28A0092B-C50C-407E-A947-70E740481C1C}">
                  <a14:useLocalDpi xmlns:a14="http://schemas.microsoft.com/office/drawing/2010/main" val="0"/>
                </a:ext>
              </a:extLst>
            </a:blip>
            <a:srcRect l="51038" t="25012" r="11455" b="26174"/>
            <a:stretch/>
          </p:blipFill>
          <p:spPr bwMode="auto">
            <a:xfrm>
              <a:off x="4639621" y="1304146"/>
              <a:ext cx="4054673" cy="376814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401530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FFDDB6-FB16-26F3-2FE7-36790302E2D9}"/>
              </a:ext>
            </a:extLst>
          </p:cNvPr>
          <p:cNvSpPr/>
          <p:nvPr/>
        </p:nvSpPr>
        <p:spPr>
          <a:xfrm>
            <a:off x="1" y="0"/>
            <a:ext cx="4572000"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38FE754-29EA-07D8-F226-5C894E8B2855}"/>
              </a:ext>
            </a:extLst>
          </p:cNvPr>
          <p:cNvSpPr/>
          <p:nvPr/>
        </p:nvSpPr>
        <p:spPr>
          <a:xfrm>
            <a:off x="4572000" y="0"/>
            <a:ext cx="4572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50FE34D-65D3-176A-8000-1B65BA38EFA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8695" y="1464269"/>
            <a:ext cx="1324111" cy="1324111"/>
          </a:xfrm>
          <a:prstGeom prst="rect">
            <a:avLst/>
          </a:prstGeom>
        </p:spPr>
      </p:pic>
      <p:pic>
        <p:nvPicPr>
          <p:cNvPr id="7" name="Picture 6">
            <a:extLst>
              <a:ext uri="{FF2B5EF4-FFF2-40B4-BE49-F238E27FC236}">
                <a16:creationId xmlns:a16="http://schemas.microsoft.com/office/drawing/2014/main" id="{44DF66D8-F0B1-502E-F725-8DCB5DB0A90D}"/>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814412" y="1945418"/>
            <a:ext cx="2234282" cy="1254605"/>
          </a:xfrm>
          <a:prstGeom prst="rect">
            <a:avLst/>
          </a:prstGeom>
        </p:spPr>
      </p:pic>
      <p:pic>
        <p:nvPicPr>
          <p:cNvPr id="9" name="Picture 8">
            <a:extLst>
              <a:ext uri="{FF2B5EF4-FFF2-40B4-BE49-F238E27FC236}">
                <a16:creationId xmlns:a16="http://schemas.microsoft.com/office/drawing/2014/main" id="{715E69DA-9DDE-867D-AF13-411ED4D4787B}"/>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956904" y="1056425"/>
            <a:ext cx="1731955" cy="1731955"/>
          </a:xfrm>
          <a:prstGeom prst="rect">
            <a:avLst/>
          </a:prstGeom>
        </p:spPr>
      </p:pic>
      <p:pic>
        <p:nvPicPr>
          <p:cNvPr id="10" name="Picture 9">
            <a:extLst>
              <a:ext uri="{FF2B5EF4-FFF2-40B4-BE49-F238E27FC236}">
                <a16:creationId xmlns:a16="http://schemas.microsoft.com/office/drawing/2014/main" id="{D6A940F9-B1E8-14FB-3AA4-7246E0DD02A9}"/>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1659171" y="1370009"/>
            <a:ext cx="1376837" cy="1320365"/>
          </a:xfrm>
          <a:prstGeom prst="rect">
            <a:avLst/>
          </a:prstGeom>
        </p:spPr>
      </p:pic>
      <p:pic>
        <p:nvPicPr>
          <p:cNvPr id="12" name="Picture 11">
            <a:extLst>
              <a:ext uri="{FF2B5EF4-FFF2-40B4-BE49-F238E27FC236}">
                <a16:creationId xmlns:a16="http://schemas.microsoft.com/office/drawing/2014/main" id="{5BE89A91-70DE-5886-B150-435E0EB57C29}"/>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386544" y="3017034"/>
            <a:ext cx="2126011" cy="1426177"/>
          </a:xfrm>
          <a:prstGeom prst="rect">
            <a:avLst/>
          </a:prstGeom>
        </p:spPr>
      </p:pic>
      <p:pic>
        <p:nvPicPr>
          <p:cNvPr id="13" name="Picture 12">
            <a:extLst>
              <a:ext uri="{FF2B5EF4-FFF2-40B4-BE49-F238E27FC236}">
                <a16:creationId xmlns:a16="http://schemas.microsoft.com/office/drawing/2014/main" id="{3CCAFA59-6ED7-6226-B332-B65B821915E9}"/>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7793316" y="3117878"/>
            <a:ext cx="1298966" cy="1731955"/>
          </a:xfrm>
          <a:prstGeom prst="rect">
            <a:avLst/>
          </a:prstGeom>
        </p:spPr>
      </p:pic>
      <p:pic>
        <p:nvPicPr>
          <p:cNvPr id="15" name="Picture 14">
            <a:extLst>
              <a:ext uri="{FF2B5EF4-FFF2-40B4-BE49-F238E27FC236}">
                <a16:creationId xmlns:a16="http://schemas.microsoft.com/office/drawing/2014/main" id="{16AE6F8C-0E4C-884D-CBED-29830B9E5247}"/>
              </a:ext>
            </a:extLst>
          </p:cNvPr>
          <p:cNvPicPr>
            <a:picLocks noChangeAspect="1"/>
          </p:cNvPicPr>
          <p:nvPr/>
        </p:nvPicPr>
        <p:blipFill>
          <a:blip r:embed="rId15"/>
          <a:stretch>
            <a:fillRect/>
          </a:stretch>
        </p:blipFill>
        <p:spPr>
          <a:xfrm>
            <a:off x="5676458" y="3342068"/>
            <a:ext cx="1991305" cy="1905406"/>
          </a:xfrm>
          <a:prstGeom prst="rect">
            <a:avLst/>
          </a:prstGeom>
        </p:spPr>
      </p:pic>
      <p:pic>
        <p:nvPicPr>
          <p:cNvPr id="14" name="Picture 13">
            <a:extLst>
              <a:ext uri="{FF2B5EF4-FFF2-40B4-BE49-F238E27FC236}">
                <a16:creationId xmlns:a16="http://schemas.microsoft.com/office/drawing/2014/main" id="{C20ED683-965E-20E6-8A0B-95CE4B0F9A95}"/>
              </a:ext>
            </a:extLst>
          </p:cNvPr>
          <p:cNvPicPr>
            <a:picLocks noChangeAspect="1"/>
          </p:cNvPicPr>
          <p:nvPr/>
        </p:nvPicPr>
        <p:blipFill>
          <a:blip r:embed="rId16">
            <a:extLst>
              <a:ext uri="{837473B0-CC2E-450A-ABE3-18F120FF3D39}">
                <a1611:picAttrSrcUrl xmlns:a1611="http://schemas.microsoft.com/office/drawing/2016/11/main" r:id="rId17"/>
              </a:ext>
            </a:extLst>
          </a:blip>
          <a:stretch>
            <a:fillRect/>
          </a:stretch>
        </p:blipFill>
        <p:spPr>
          <a:xfrm>
            <a:off x="2623915" y="4212036"/>
            <a:ext cx="1948084" cy="1392833"/>
          </a:xfrm>
          <a:prstGeom prst="rect">
            <a:avLst/>
          </a:prstGeom>
        </p:spPr>
      </p:pic>
      <p:pic>
        <p:nvPicPr>
          <p:cNvPr id="16" name="Picture 15">
            <a:extLst>
              <a:ext uri="{FF2B5EF4-FFF2-40B4-BE49-F238E27FC236}">
                <a16:creationId xmlns:a16="http://schemas.microsoft.com/office/drawing/2014/main" id="{0F91E3E4-BD60-C91C-E90A-BE66F080FB20}"/>
              </a:ext>
            </a:extLst>
          </p:cNvPr>
          <p:cNvPicPr>
            <a:picLocks noChangeAspect="1"/>
          </p:cNvPicPr>
          <p:nvPr/>
        </p:nvPicPr>
        <p:blipFill>
          <a:blip r:embed="rId18">
            <a:extLst>
              <a:ext uri="{837473B0-CC2E-450A-ABE3-18F120FF3D39}">
                <a1611:picAttrSrcUrl xmlns:a1611="http://schemas.microsoft.com/office/drawing/2016/11/main" r:id="rId19"/>
              </a:ext>
            </a:extLst>
          </a:blip>
          <a:stretch>
            <a:fillRect/>
          </a:stretch>
        </p:blipFill>
        <p:spPr>
          <a:xfrm>
            <a:off x="43826" y="5125144"/>
            <a:ext cx="2637435" cy="1747301"/>
          </a:xfrm>
          <a:prstGeom prst="rect">
            <a:avLst/>
          </a:prstGeom>
        </p:spPr>
      </p:pic>
      <p:pic>
        <p:nvPicPr>
          <p:cNvPr id="17" name="Picture 16">
            <a:extLst>
              <a:ext uri="{FF2B5EF4-FFF2-40B4-BE49-F238E27FC236}">
                <a16:creationId xmlns:a16="http://schemas.microsoft.com/office/drawing/2014/main" id="{D89DC001-14B7-EBE0-20F1-326D74086E1F}"/>
              </a:ext>
            </a:extLst>
          </p:cNvPr>
          <p:cNvPicPr>
            <a:picLocks noChangeAspect="1"/>
          </p:cNvPicPr>
          <p:nvPr/>
        </p:nvPicPr>
        <p:blipFill>
          <a:blip r:embed="rId20">
            <a:extLst>
              <a:ext uri="{837473B0-CC2E-450A-ABE3-18F120FF3D39}">
                <a1611:picAttrSrcUrl xmlns:a1611="http://schemas.microsoft.com/office/drawing/2016/11/main" r:id="rId21"/>
              </a:ext>
            </a:extLst>
          </a:blip>
          <a:stretch>
            <a:fillRect/>
          </a:stretch>
        </p:blipFill>
        <p:spPr>
          <a:xfrm>
            <a:off x="4660896" y="5334879"/>
            <a:ext cx="2306349" cy="1537566"/>
          </a:xfrm>
          <a:prstGeom prst="rect">
            <a:avLst/>
          </a:prstGeom>
        </p:spPr>
      </p:pic>
      <p:sp>
        <p:nvSpPr>
          <p:cNvPr id="3" name="TextBox 2">
            <a:extLst>
              <a:ext uri="{FF2B5EF4-FFF2-40B4-BE49-F238E27FC236}">
                <a16:creationId xmlns:a16="http://schemas.microsoft.com/office/drawing/2014/main" id="{6C63A43D-5A90-1573-823D-77E3A9F282B7}"/>
              </a:ext>
            </a:extLst>
          </p:cNvPr>
          <p:cNvSpPr txBox="1"/>
          <p:nvPr/>
        </p:nvSpPr>
        <p:spPr>
          <a:xfrm rot="18324653">
            <a:off x="4302445" y="1392168"/>
            <a:ext cx="1796603" cy="584775"/>
          </a:xfrm>
          <a:prstGeom prst="rect">
            <a:avLst/>
          </a:prstGeom>
          <a:noFill/>
        </p:spPr>
        <p:txBody>
          <a:bodyPr wrap="square" rtlCol="0">
            <a:spAutoFit/>
          </a:bodyPr>
          <a:lstStyle/>
          <a:p>
            <a:pPr algn="ctr"/>
            <a:r>
              <a:rPr lang="en-US" sz="3200" dirty="0">
                <a:solidFill>
                  <a:srgbClr val="0432FF"/>
                </a:solidFill>
              </a:rPr>
              <a:t>happy</a:t>
            </a:r>
            <a:endParaRPr lang="en-US" sz="2400" dirty="0">
              <a:solidFill>
                <a:srgbClr val="0432FF"/>
              </a:solidFill>
            </a:endParaRPr>
          </a:p>
        </p:txBody>
      </p:sp>
      <p:sp>
        <p:nvSpPr>
          <p:cNvPr id="18" name="TextBox 17">
            <a:extLst>
              <a:ext uri="{FF2B5EF4-FFF2-40B4-BE49-F238E27FC236}">
                <a16:creationId xmlns:a16="http://schemas.microsoft.com/office/drawing/2014/main" id="{E7E60C18-D102-770C-BEEA-D2D7DC07D399}"/>
              </a:ext>
            </a:extLst>
          </p:cNvPr>
          <p:cNvSpPr txBox="1"/>
          <p:nvPr/>
        </p:nvSpPr>
        <p:spPr>
          <a:xfrm>
            <a:off x="6769461" y="3058210"/>
            <a:ext cx="1796603" cy="584775"/>
          </a:xfrm>
          <a:prstGeom prst="rect">
            <a:avLst/>
          </a:prstGeom>
          <a:noFill/>
        </p:spPr>
        <p:txBody>
          <a:bodyPr wrap="square" rtlCol="0">
            <a:spAutoFit/>
          </a:bodyPr>
          <a:lstStyle/>
          <a:p>
            <a:pPr algn="ctr"/>
            <a:r>
              <a:rPr lang="en-US" sz="3200" dirty="0">
                <a:solidFill>
                  <a:srgbClr val="0432FF"/>
                </a:solidFill>
              </a:rPr>
              <a:t>sad</a:t>
            </a:r>
            <a:endParaRPr lang="en-US" sz="2400" dirty="0">
              <a:solidFill>
                <a:srgbClr val="0432FF"/>
              </a:solidFill>
            </a:endParaRPr>
          </a:p>
        </p:txBody>
      </p:sp>
      <p:sp>
        <p:nvSpPr>
          <p:cNvPr id="19" name="TextBox 18">
            <a:extLst>
              <a:ext uri="{FF2B5EF4-FFF2-40B4-BE49-F238E27FC236}">
                <a16:creationId xmlns:a16="http://schemas.microsoft.com/office/drawing/2014/main" id="{5B9B2A61-7D58-0978-B6A8-CDEA935E8616}"/>
              </a:ext>
            </a:extLst>
          </p:cNvPr>
          <p:cNvSpPr txBox="1"/>
          <p:nvPr/>
        </p:nvSpPr>
        <p:spPr>
          <a:xfrm>
            <a:off x="4559088" y="4353859"/>
            <a:ext cx="1796603" cy="584775"/>
          </a:xfrm>
          <a:prstGeom prst="rect">
            <a:avLst/>
          </a:prstGeom>
          <a:noFill/>
        </p:spPr>
        <p:txBody>
          <a:bodyPr wrap="square" rtlCol="0">
            <a:spAutoFit/>
          </a:bodyPr>
          <a:lstStyle/>
          <a:p>
            <a:pPr algn="ctr"/>
            <a:r>
              <a:rPr lang="en-US" sz="3200" dirty="0">
                <a:solidFill>
                  <a:srgbClr val="0432FF"/>
                </a:solidFill>
              </a:rPr>
              <a:t>excited</a:t>
            </a:r>
            <a:endParaRPr lang="en-US" sz="2400" dirty="0">
              <a:solidFill>
                <a:srgbClr val="0432FF"/>
              </a:solidFill>
            </a:endParaRPr>
          </a:p>
        </p:txBody>
      </p:sp>
      <p:sp>
        <p:nvSpPr>
          <p:cNvPr id="20" name="TextBox 19">
            <a:extLst>
              <a:ext uri="{FF2B5EF4-FFF2-40B4-BE49-F238E27FC236}">
                <a16:creationId xmlns:a16="http://schemas.microsoft.com/office/drawing/2014/main" id="{368E3558-33C8-99B1-48B0-73CF777EE66E}"/>
              </a:ext>
            </a:extLst>
          </p:cNvPr>
          <p:cNvSpPr txBox="1"/>
          <p:nvPr/>
        </p:nvSpPr>
        <p:spPr>
          <a:xfrm>
            <a:off x="7468368" y="4781685"/>
            <a:ext cx="1796603" cy="584775"/>
          </a:xfrm>
          <a:prstGeom prst="rect">
            <a:avLst/>
          </a:prstGeom>
          <a:noFill/>
        </p:spPr>
        <p:txBody>
          <a:bodyPr wrap="square" rtlCol="0">
            <a:spAutoFit/>
          </a:bodyPr>
          <a:lstStyle/>
          <a:p>
            <a:pPr algn="ctr"/>
            <a:r>
              <a:rPr lang="en-US" sz="3200" dirty="0">
                <a:solidFill>
                  <a:srgbClr val="0432FF"/>
                </a:solidFill>
              </a:rPr>
              <a:t>mad</a:t>
            </a:r>
            <a:endParaRPr lang="en-US" sz="2400" dirty="0">
              <a:solidFill>
                <a:srgbClr val="0432FF"/>
              </a:solidFill>
            </a:endParaRPr>
          </a:p>
        </p:txBody>
      </p:sp>
      <p:sp>
        <p:nvSpPr>
          <p:cNvPr id="21" name="TextBox 20">
            <a:extLst>
              <a:ext uri="{FF2B5EF4-FFF2-40B4-BE49-F238E27FC236}">
                <a16:creationId xmlns:a16="http://schemas.microsoft.com/office/drawing/2014/main" id="{F0892E12-80C3-CBB7-B126-F842EA9D2ACA}"/>
              </a:ext>
            </a:extLst>
          </p:cNvPr>
          <p:cNvSpPr txBox="1"/>
          <p:nvPr/>
        </p:nvSpPr>
        <p:spPr>
          <a:xfrm>
            <a:off x="6967245" y="6200138"/>
            <a:ext cx="1796603" cy="584775"/>
          </a:xfrm>
          <a:prstGeom prst="rect">
            <a:avLst/>
          </a:prstGeom>
          <a:noFill/>
        </p:spPr>
        <p:txBody>
          <a:bodyPr wrap="square" rtlCol="0">
            <a:spAutoFit/>
          </a:bodyPr>
          <a:lstStyle/>
          <a:p>
            <a:r>
              <a:rPr lang="en-US" sz="3200" dirty="0">
                <a:solidFill>
                  <a:srgbClr val="0432FF"/>
                </a:solidFill>
              </a:rPr>
              <a:t>scared</a:t>
            </a:r>
            <a:endParaRPr lang="en-US" sz="2400" dirty="0">
              <a:solidFill>
                <a:srgbClr val="0432FF"/>
              </a:solidFill>
            </a:endParaRPr>
          </a:p>
        </p:txBody>
      </p:sp>
      <p:sp>
        <p:nvSpPr>
          <p:cNvPr id="22" name="TextBox 21">
            <a:extLst>
              <a:ext uri="{FF2B5EF4-FFF2-40B4-BE49-F238E27FC236}">
                <a16:creationId xmlns:a16="http://schemas.microsoft.com/office/drawing/2014/main" id="{4914560A-D094-AFF9-45DF-E84E19F85651}"/>
              </a:ext>
            </a:extLst>
          </p:cNvPr>
          <p:cNvSpPr txBox="1"/>
          <p:nvPr/>
        </p:nvSpPr>
        <p:spPr>
          <a:xfrm>
            <a:off x="4611480" y="69447"/>
            <a:ext cx="3461748" cy="769441"/>
          </a:xfrm>
          <a:prstGeom prst="rect">
            <a:avLst/>
          </a:prstGeom>
          <a:solidFill>
            <a:srgbClr val="FFC000"/>
          </a:solidFill>
        </p:spPr>
        <p:txBody>
          <a:bodyPr wrap="square" rtlCol="0">
            <a:spAutoFit/>
          </a:bodyPr>
          <a:lstStyle/>
          <a:p>
            <a:pPr algn="ctr"/>
            <a:r>
              <a:rPr lang="en-US" sz="4400" b="1" dirty="0">
                <a:solidFill>
                  <a:srgbClr val="0432FF"/>
                </a:solidFill>
              </a:rPr>
              <a:t>The Emotions</a:t>
            </a:r>
          </a:p>
        </p:txBody>
      </p:sp>
      <p:sp>
        <p:nvSpPr>
          <p:cNvPr id="23" name="TextBox 22">
            <a:extLst>
              <a:ext uri="{FF2B5EF4-FFF2-40B4-BE49-F238E27FC236}">
                <a16:creationId xmlns:a16="http://schemas.microsoft.com/office/drawing/2014/main" id="{CDBA5920-317E-0DEC-2F10-A8D11C881710}"/>
              </a:ext>
            </a:extLst>
          </p:cNvPr>
          <p:cNvSpPr txBox="1"/>
          <p:nvPr/>
        </p:nvSpPr>
        <p:spPr>
          <a:xfrm>
            <a:off x="39480" y="150581"/>
            <a:ext cx="2820138" cy="769441"/>
          </a:xfrm>
          <a:prstGeom prst="rect">
            <a:avLst/>
          </a:prstGeom>
          <a:solidFill>
            <a:srgbClr val="FFC000"/>
          </a:solidFill>
        </p:spPr>
        <p:txBody>
          <a:bodyPr wrap="square" rtlCol="0">
            <a:spAutoFit/>
          </a:bodyPr>
          <a:lstStyle/>
          <a:p>
            <a:pPr algn="ctr"/>
            <a:r>
              <a:rPr lang="en-US" sz="4400" b="1" dirty="0">
                <a:solidFill>
                  <a:srgbClr val="0432FF"/>
                </a:solidFill>
              </a:rPr>
              <a:t>The Events</a:t>
            </a:r>
          </a:p>
        </p:txBody>
      </p:sp>
      <p:pic>
        <p:nvPicPr>
          <p:cNvPr id="25" name="Picture 24">
            <a:extLst>
              <a:ext uri="{FF2B5EF4-FFF2-40B4-BE49-F238E27FC236}">
                <a16:creationId xmlns:a16="http://schemas.microsoft.com/office/drawing/2014/main" id="{C74754CC-9C83-1B09-B12D-7C904440B785}"/>
              </a:ext>
            </a:extLst>
          </p:cNvPr>
          <p:cNvPicPr>
            <a:picLocks noChangeAspect="1"/>
          </p:cNvPicPr>
          <p:nvPr/>
        </p:nvPicPr>
        <p:blipFill>
          <a:blip r:embed="rId22">
            <a:extLst>
              <a:ext uri="{837473B0-CC2E-450A-ABE3-18F120FF3D39}">
                <a1611:picAttrSrcUrl xmlns:a1611="http://schemas.microsoft.com/office/drawing/2016/11/main" r:id="rId23"/>
              </a:ext>
            </a:extLst>
          </a:blip>
          <a:stretch>
            <a:fillRect/>
          </a:stretch>
        </p:blipFill>
        <p:spPr>
          <a:xfrm>
            <a:off x="7451748" y="850413"/>
            <a:ext cx="1710760" cy="1015764"/>
          </a:xfrm>
          <a:prstGeom prst="rect">
            <a:avLst/>
          </a:prstGeom>
        </p:spPr>
      </p:pic>
      <p:pic>
        <p:nvPicPr>
          <p:cNvPr id="26" name="Picture 25">
            <a:extLst>
              <a:ext uri="{FF2B5EF4-FFF2-40B4-BE49-F238E27FC236}">
                <a16:creationId xmlns:a16="http://schemas.microsoft.com/office/drawing/2014/main" id="{B1ED1177-8AC4-C1C5-EA28-5EA8344167FA}"/>
              </a:ext>
            </a:extLst>
          </p:cNvPr>
          <p:cNvPicPr>
            <a:picLocks noChangeAspect="1"/>
          </p:cNvPicPr>
          <p:nvPr/>
        </p:nvPicPr>
        <p:blipFill>
          <a:blip r:embed="rId24">
            <a:extLst>
              <a:ext uri="{837473B0-CC2E-450A-ABE3-18F120FF3D39}">
                <a1611:picAttrSrcUrl xmlns:a1611="http://schemas.microsoft.com/office/drawing/2016/11/main" r:id="rId25"/>
              </a:ext>
            </a:extLst>
          </a:blip>
          <a:stretch>
            <a:fillRect/>
          </a:stretch>
        </p:blipFill>
        <p:spPr>
          <a:xfrm>
            <a:off x="1372233" y="1101112"/>
            <a:ext cx="2259059" cy="2682632"/>
          </a:xfrm>
          <a:prstGeom prst="rect">
            <a:avLst/>
          </a:prstGeom>
        </p:spPr>
      </p:pic>
    </p:spTree>
    <p:extLst>
      <p:ext uri="{BB962C8B-B14F-4D97-AF65-F5344CB8AC3E}">
        <p14:creationId xmlns:p14="http://schemas.microsoft.com/office/powerpoint/2010/main" val="359427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3">
                                            <p:bg/>
                                          </p:spTgt>
                                        </p:tgtEl>
                                        <p:attrNameLst>
                                          <p:attrName>style.visibility</p:attrName>
                                        </p:attrNameLst>
                                      </p:cBhvr>
                                      <p:to>
                                        <p:strVal val="visible"/>
                                      </p:to>
                                    </p:set>
                                    <p:animEffect transition="in" filter="checkerboard(across)">
                                      <p:cBhvr>
                                        <p:cTn id="7" dur="500"/>
                                        <p:tgtEl>
                                          <p:spTgt spid="23">
                                            <p:bg/>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3">
                                            <p:txEl>
                                              <p:pRg st="0" end="0"/>
                                            </p:txEl>
                                          </p:spTgt>
                                        </p:tgtEl>
                                        <p:attrNameLst>
                                          <p:attrName>style.visibility</p:attrName>
                                        </p:attrNameLst>
                                      </p:cBhvr>
                                      <p:to>
                                        <p:strVal val="visible"/>
                                      </p:to>
                                    </p:set>
                                    <p:animEffect transition="in" filter="checkerboard(across)">
                                      <p:cBhvr>
                                        <p:cTn id="10" dur="500"/>
                                        <p:tgtEl>
                                          <p:spTgt spid="2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10"/>
                                        </p:tgtEl>
                                      </p:cBhvr>
                                      <p:by x="150000" y="150000"/>
                                    </p:animScale>
                                  </p:childTnLst>
                                </p:cTn>
                              </p:par>
                              <p:par>
                                <p:cTn id="15" presetID="6" presetClass="emph" presetSubtype="0" fill="hold" nodeType="withEffect">
                                  <p:stCondLst>
                                    <p:cond delay="0"/>
                                  </p:stCondLst>
                                  <p:childTnLst>
                                    <p:animScale>
                                      <p:cBhvr>
                                        <p:cTn id="16" dur="2000" fill="hold"/>
                                        <p:tgtEl>
                                          <p:spTgt spid="4"/>
                                        </p:tgtEl>
                                      </p:cBhvr>
                                      <p:by x="150000" y="150000"/>
                                    </p:animScale>
                                  </p:childTnLst>
                                </p:cTn>
                              </p:par>
                              <p:par>
                                <p:cTn id="17" presetID="6" presetClass="emph" presetSubtype="0" fill="hold" nodeType="withEffect">
                                  <p:stCondLst>
                                    <p:cond delay="0"/>
                                  </p:stCondLst>
                                  <p:childTnLst>
                                    <p:animScale>
                                      <p:cBhvr>
                                        <p:cTn id="18" dur="2000" fill="hold"/>
                                        <p:tgtEl>
                                          <p:spTgt spid="12"/>
                                        </p:tgtEl>
                                      </p:cBhvr>
                                      <p:by x="150000" y="150000"/>
                                    </p:animScale>
                                  </p:childTnLst>
                                </p:cTn>
                              </p:par>
                              <p:par>
                                <p:cTn id="19" presetID="6" presetClass="emph" presetSubtype="0" fill="hold" nodeType="withEffect">
                                  <p:stCondLst>
                                    <p:cond delay="0"/>
                                  </p:stCondLst>
                                  <p:childTnLst>
                                    <p:animScale>
                                      <p:cBhvr>
                                        <p:cTn id="20" dur="2000" fill="hold"/>
                                        <p:tgtEl>
                                          <p:spTgt spid="16"/>
                                        </p:tgtEl>
                                      </p:cBhvr>
                                      <p:by x="150000" y="150000"/>
                                    </p:animScale>
                                  </p:childTnLst>
                                </p:cTn>
                              </p:par>
                              <p:par>
                                <p:cTn id="21" presetID="6" presetClass="emph" presetSubtype="0" fill="hold" nodeType="withEffect">
                                  <p:stCondLst>
                                    <p:cond delay="0"/>
                                  </p:stCondLst>
                                  <p:childTnLst>
                                    <p:animScale>
                                      <p:cBhvr>
                                        <p:cTn id="22" dur="2000" fill="hold"/>
                                        <p:tgtEl>
                                          <p:spTgt spid="14"/>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dissolv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2">
                                            <p:bg/>
                                          </p:spTgt>
                                        </p:tgtEl>
                                        <p:attrNameLst>
                                          <p:attrName>style.visibility</p:attrName>
                                        </p:attrNameLst>
                                      </p:cBhvr>
                                      <p:to>
                                        <p:strVal val="visible"/>
                                      </p:to>
                                    </p:set>
                                    <p:animEffect transition="in" filter="checkerboard(across)">
                                      <p:cBhvr>
                                        <p:cTn id="32" dur="500"/>
                                        <p:tgtEl>
                                          <p:spTgt spid="22">
                                            <p:bg/>
                                          </p:spTgt>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22">
                                            <p:txEl>
                                              <p:pRg st="0" end="0"/>
                                            </p:txEl>
                                          </p:spTgt>
                                        </p:tgtEl>
                                        <p:attrNameLst>
                                          <p:attrName>style.visibility</p:attrName>
                                        </p:attrNameLst>
                                      </p:cBhvr>
                                      <p:to>
                                        <p:strVal val="visible"/>
                                      </p:to>
                                    </p:set>
                                    <p:animEffect transition="in" filter="checkerboard(across)">
                                      <p:cBhvr>
                                        <p:cTn id="35" dur="500"/>
                                        <p:tgtEl>
                                          <p:spTgt spid="22">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mph" presetSubtype="0" fill="hold" nodeType="clickEffect">
                                  <p:stCondLst>
                                    <p:cond delay="0"/>
                                  </p:stCondLst>
                                  <p:childTnLst>
                                    <p:animScale>
                                      <p:cBhvr>
                                        <p:cTn id="39" dur="2000" fill="hold"/>
                                        <p:tgtEl>
                                          <p:spTgt spid="25"/>
                                        </p:tgtEl>
                                      </p:cBhvr>
                                      <p:by x="150000" y="150000"/>
                                    </p:animScale>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additive="base">
                                        <p:cTn id="44" dur="500"/>
                                        <p:tgtEl>
                                          <p:spTgt spid="3"/>
                                        </p:tgtEl>
                                        <p:attrNameLst>
                                          <p:attrName>ppt_y</p:attrName>
                                        </p:attrNameLst>
                                      </p:cBhvr>
                                      <p:tavLst>
                                        <p:tav tm="0">
                                          <p:val>
                                            <p:strVal val="#ppt_y+#ppt_h*1.125000"/>
                                          </p:val>
                                        </p:tav>
                                        <p:tav tm="100000">
                                          <p:val>
                                            <p:strVal val="#ppt_y"/>
                                          </p:val>
                                        </p:tav>
                                      </p:tavLst>
                                    </p:anim>
                                    <p:animEffect transition="in" filter="wipe(up)">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4"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additive="base">
                                        <p:cTn id="50" dur="500"/>
                                        <p:tgtEl>
                                          <p:spTgt spid="18"/>
                                        </p:tgtEl>
                                        <p:attrNameLst>
                                          <p:attrName>ppt_y</p:attrName>
                                        </p:attrNameLst>
                                      </p:cBhvr>
                                      <p:tavLst>
                                        <p:tav tm="0">
                                          <p:val>
                                            <p:strVal val="#ppt_y+#ppt_h*1.125000"/>
                                          </p:val>
                                        </p:tav>
                                        <p:tav tm="100000">
                                          <p:val>
                                            <p:strVal val="#ppt_y"/>
                                          </p:val>
                                        </p:tav>
                                      </p:tavLst>
                                    </p:anim>
                                    <p:animEffect transition="in" filter="wipe(up)">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4"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additive="base">
                                        <p:cTn id="56" dur="500"/>
                                        <p:tgtEl>
                                          <p:spTgt spid="19"/>
                                        </p:tgtEl>
                                        <p:attrNameLst>
                                          <p:attrName>ppt_y</p:attrName>
                                        </p:attrNameLst>
                                      </p:cBhvr>
                                      <p:tavLst>
                                        <p:tav tm="0">
                                          <p:val>
                                            <p:strVal val="#ppt_y+#ppt_h*1.125000"/>
                                          </p:val>
                                        </p:tav>
                                        <p:tav tm="100000">
                                          <p:val>
                                            <p:strVal val="#ppt_y"/>
                                          </p:val>
                                        </p:tav>
                                      </p:tavLst>
                                    </p:anim>
                                    <p:animEffect transition="in" filter="wipe(up)">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ntr" presetSubtype="4"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500"/>
                                        <p:tgtEl>
                                          <p:spTgt spid="20"/>
                                        </p:tgtEl>
                                        <p:attrNameLst>
                                          <p:attrName>ppt_y</p:attrName>
                                        </p:attrNameLst>
                                      </p:cBhvr>
                                      <p:tavLst>
                                        <p:tav tm="0">
                                          <p:val>
                                            <p:strVal val="#ppt_y+#ppt_h*1.125000"/>
                                          </p:val>
                                        </p:tav>
                                        <p:tav tm="100000">
                                          <p:val>
                                            <p:strVal val="#ppt_y"/>
                                          </p:val>
                                        </p:tav>
                                      </p:tavLst>
                                    </p:anim>
                                    <p:animEffect transition="in" filter="wipe(up)">
                                      <p:cBhvr>
                                        <p:cTn id="63" dur="5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12" presetClass="entr" presetSubtype="4" fill="hold" grpId="0" nodeType="clickEffect">
                                  <p:stCondLst>
                                    <p:cond delay="0"/>
                                  </p:stCondLst>
                                  <p:childTnLst>
                                    <p:set>
                                      <p:cBhvr>
                                        <p:cTn id="67" dur="1" fill="hold">
                                          <p:stCondLst>
                                            <p:cond delay="0"/>
                                          </p:stCondLst>
                                        </p:cTn>
                                        <p:tgtEl>
                                          <p:spTgt spid="21"/>
                                        </p:tgtEl>
                                        <p:attrNameLst>
                                          <p:attrName>style.visibility</p:attrName>
                                        </p:attrNameLst>
                                      </p:cBhvr>
                                      <p:to>
                                        <p:strVal val="visible"/>
                                      </p:to>
                                    </p:set>
                                    <p:anim calcmode="lin" valueType="num">
                                      <p:cBhvr additive="base">
                                        <p:cTn id="68" dur="500"/>
                                        <p:tgtEl>
                                          <p:spTgt spid="21"/>
                                        </p:tgtEl>
                                        <p:attrNameLst>
                                          <p:attrName>ppt_y</p:attrName>
                                        </p:attrNameLst>
                                      </p:cBhvr>
                                      <p:tavLst>
                                        <p:tav tm="0">
                                          <p:val>
                                            <p:strVal val="#ppt_y+#ppt_h*1.125000"/>
                                          </p:val>
                                        </p:tav>
                                        <p:tav tm="100000">
                                          <p:val>
                                            <p:strVal val="#ppt_y"/>
                                          </p:val>
                                        </p:tav>
                                      </p:tavLst>
                                    </p:anim>
                                    <p:animEffect transition="in" filter="wipe(up)">
                                      <p:cBhvr>
                                        <p:cTn id="6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P spid="19" grpId="0"/>
      <p:bldP spid="20" grpId="0"/>
      <p:bldP spid="21" grpId="0"/>
      <p:bldP spid="22" grpId="0" build="allAtOnce" animBg="1"/>
      <p:bldP spid="23" grpId="0" build="allAtOnce"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317567E-D7F0-9FE5-1171-3E3E80EBF45F}"/>
              </a:ext>
            </a:extLst>
          </p:cNvPr>
          <p:cNvSpPr>
            <a:spLocks noGrp="1"/>
          </p:cNvSpPr>
          <p:nvPr>
            <p:ph type="ftr" sz="quarter" idx="11"/>
          </p:nvPr>
        </p:nvSpPr>
        <p:spPr/>
        <p:txBody>
          <a:bodyPr/>
          <a:lstStyle/>
          <a:p>
            <a:endParaRPr lang="en-US"/>
          </a:p>
        </p:txBody>
      </p:sp>
      <p:pic>
        <p:nvPicPr>
          <p:cNvPr id="4" name="Picture 3">
            <a:extLst>
              <a:ext uri="{FF2B5EF4-FFF2-40B4-BE49-F238E27FC236}">
                <a16:creationId xmlns:a16="http://schemas.microsoft.com/office/drawing/2014/main" id="{E8B3F1C8-0FA8-5C94-2FCC-CFC35B70366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282262"/>
            <a:ext cx="6096000" cy="3048000"/>
          </a:xfrm>
          <a:prstGeom prst="rect">
            <a:avLst/>
          </a:prstGeom>
        </p:spPr>
      </p:pic>
      <p:pic>
        <p:nvPicPr>
          <p:cNvPr id="6" name="Picture 5">
            <a:extLst>
              <a:ext uri="{FF2B5EF4-FFF2-40B4-BE49-F238E27FC236}">
                <a16:creationId xmlns:a16="http://schemas.microsoft.com/office/drawing/2014/main" id="{3F352C81-8FFF-7E31-7036-B4E313A31DA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123385" y="3509271"/>
            <a:ext cx="4750158" cy="3166772"/>
          </a:xfrm>
          <a:prstGeom prst="rect">
            <a:avLst/>
          </a:prstGeom>
        </p:spPr>
      </p:pic>
      <p:sp>
        <p:nvSpPr>
          <p:cNvPr id="3" name="TextBox 2">
            <a:extLst>
              <a:ext uri="{FF2B5EF4-FFF2-40B4-BE49-F238E27FC236}">
                <a16:creationId xmlns:a16="http://schemas.microsoft.com/office/drawing/2014/main" id="{F0419C9C-B579-DD1C-E634-B2C290CB6FC4}"/>
              </a:ext>
            </a:extLst>
          </p:cNvPr>
          <p:cNvSpPr txBox="1"/>
          <p:nvPr/>
        </p:nvSpPr>
        <p:spPr>
          <a:xfrm>
            <a:off x="6272011" y="811369"/>
            <a:ext cx="2434107" cy="646331"/>
          </a:xfrm>
          <a:prstGeom prst="rect">
            <a:avLst/>
          </a:prstGeom>
          <a:noFill/>
        </p:spPr>
        <p:txBody>
          <a:bodyPr wrap="square" rtlCol="0">
            <a:spAutoFit/>
          </a:bodyPr>
          <a:lstStyle/>
          <a:p>
            <a:r>
              <a:rPr lang="en-US" sz="3600" dirty="0">
                <a:solidFill>
                  <a:srgbClr val="0432FF"/>
                </a:solidFill>
              </a:rPr>
              <a:t>Our </a:t>
            </a:r>
            <a:r>
              <a:rPr lang="en-US" sz="3600" b="1" dirty="0">
                <a:solidFill>
                  <a:srgbClr val="0432FF"/>
                </a:solidFill>
              </a:rPr>
              <a:t>face</a:t>
            </a:r>
          </a:p>
        </p:txBody>
      </p:sp>
      <p:sp>
        <p:nvSpPr>
          <p:cNvPr id="5" name="TextBox 4">
            <a:extLst>
              <a:ext uri="{FF2B5EF4-FFF2-40B4-BE49-F238E27FC236}">
                <a16:creationId xmlns:a16="http://schemas.microsoft.com/office/drawing/2014/main" id="{1563A44D-1BFF-34BF-F04B-767CA738AF22}"/>
              </a:ext>
            </a:extLst>
          </p:cNvPr>
          <p:cNvSpPr txBox="1"/>
          <p:nvPr/>
        </p:nvSpPr>
        <p:spPr>
          <a:xfrm>
            <a:off x="270458" y="4984124"/>
            <a:ext cx="3852928" cy="1200329"/>
          </a:xfrm>
          <a:prstGeom prst="rect">
            <a:avLst/>
          </a:prstGeom>
          <a:noFill/>
        </p:spPr>
        <p:txBody>
          <a:bodyPr wrap="square" rtlCol="0">
            <a:spAutoFit/>
          </a:bodyPr>
          <a:lstStyle/>
          <a:p>
            <a:r>
              <a:rPr lang="en-US" sz="3600" dirty="0">
                <a:solidFill>
                  <a:srgbClr val="0432FF"/>
                </a:solidFill>
              </a:rPr>
              <a:t>and </a:t>
            </a:r>
            <a:r>
              <a:rPr lang="en-US" sz="3600" b="1" dirty="0">
                <a:solidFill>
                  <a:srgbClr val="0432FF"/>
                </a:solidFill>
              </a:rPr>
              <a:t>body</a:t>
            </a:r>
            <a:r>
              <a:rPr lang="en-US" sz="3600" dirty="0">
                <a:solidFill>
                  <a:srgbClr val="0432FF"/>
                </a:solidFill>
              </a:rPr>
              <a:t> can show our </a:t>
            </a:r>
            <a:r>
              <a:rPr lang="en-US" sz="3600" b="1" dirty="0">
                <a:solidFill>
                  <a:srgbClr val="0432FF"/>
                </a:solidFill>
              </a:rPr>
              <a:t>emotion</a:t>
            </a:r>
            <a:r>
              <a:rPr lang="en-US" sz="3600" dirty="0">
                <a:solidFill>
                  <a:srgbClr val="0432FF"/>
                </a:solidFill>
              </a:rPr>
              <a:t>.</a:t>
            </a:r>
          </a:p>
        </p:txBody>
      </p:sp>
      <p:sp>
        <p:nvSpPr>
          <p:cNvPr id="8" name="Donut 7">
            <a:extLst>
              <a:ext uri="{FF2B5EF4-FFF2-40B4-BE49-F238E27FC236}">
                <a16:creationId xmlns:a16="http://schemas.microsoft.com/office/drawing/2014/main" id="{18BC9CBC-6CA3-612E-8DA5-7C1BE779E8C3}"/>
              </a:ext>
            </a:extLst>
          </p:cNvPr>
          <p:cNvSpPr/>
          <p:nvPr/>
        </p:nvSpPr>
        <p:spPr>
          <a:xfrm>
            <a:off x="270458" y="0"/>
            <a:ext cx="3294743" cy="3429000"/>
          </a:xfrm>
          <a:prstGeom prst="donut">
            <a:avLst>
              <a:gd name="adj" fmla="val 4366"/>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Left Arrow 8">
            <a:extLst>
              <a:ext uri="{FF2B5EF4-FFF2-40B4-BE49-F238E27FC236}">
                <a16:creationId xmlns:a16="http://schemas.microsoft.com/office/drawing/2014/main" id="{903EB5EA-E15D-1D7B-06A4-C2BAC7F4E5C7}"/>
              </a:ext>
            </a:extLst>
          </p:cNvPr>
          <p:cNvSpPr/>
          <p:nvPr/>
        </p:nvSpPr>
        <p:spPr>
          <a:xfrm>
            <a:off x="3288406" y="1293585"/>
            <a:ext cx="1930400" cy="582105"/>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56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469D00-DF25-51CA-2F43-7398989D447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8000" y="28843"/>
            <a:ext cx="4042114" cy="4800010"/>
          </a:xfrm>
          <a:prstGeom prst="rect">
            <a:avLst/>
          </a:prstGeom>
        </p:spPr>
      </p:pic>
      <p:pic>
        <p:nvPicPr>
          <p:cNvPr id="6" name="Picture 5">
            <a:extLst>
              <a:ext uri="{FF2B5EF4-FFF2-40B4-BE49-F238E27FC236}">
                <a16:creationId xmlns:a16="http://schemas.microsoft.com/office/drawing/2014/main" id="{4B5493BA-8292-64C4-F59B-8659D40D85CA}"/>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194916" y="2426326"/>
            <a:ext cx="1854200" cy="1181100"/>
          </a:xfrm>
          <a:prstGeom prst="rect">
            <a:avLst/>
          </a:prstGeom>
        </p:spPr>
      </p:pic>
      <p:pic>
        <p:nvPicPr>
          <p:cNvPr id="8" name="Picture 7">
            <a:extLst>
              <a:ext uri="{FF2B5EF4-FFF2-40B4-BE49-F238E27FC236}">
                <a16:creationId xmlns:a16="http://schemas.microsoft.com/office/drawing/2014/main" id="{17B191B7-1023-8FB9-8FEA-EC05250E4E8F}"/>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5261555" y="2785100"/>
            <a:ext cx="1052850" cy="1052850"/>
          </a:xfrm>
          <a:prstGeom prst="rect">
            <a:avLst/>
          </a:prstGeom>
        </p:spPr>
      </p:pic>
      <p:pic>
        <p:nvPicPr>
          <p:cNvPr id="10" name="Picture 9">
            <a:extLst>
              <a:ext uri="{FF2B5EF4-FFF2-40B4-BE49-F238E27FC236}">
                <a16:creationId xmlns:a16="http://schemas.microsoft.com/office/drawing/2014/main" id="{E0B31B9A-4278-2014-22E0-EAAB242CD3F4}"/>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8007437" y="1949002"/>
            <a:ext cx="836098" cy="836098"/>
          </a:xfrm>
          <a:prstGeom prst="rect">
            <a:avLst/>
          </a:prstGeom>
        </p:spPr>
      </p:pic>
      <p:sp>
        <p:nvSpPr>
          <p:cNvPr id="3" name="TextBox 2">
            <a:extLst>
              <a:ext uri="{FF2B5EF4-FFF2-40B4-BE49-F238E27FC236}">
                <a16:creationId xmlns:a16="http://schemas.microsoft.com/office/drawing/2014/main" id="{147F12F2-BC46-E578-8B0F-A72DF722C119}"/>
              </a:ext>
            </a:extLst>
          </p:cNvPr>
          <p:cNvSpPr txBox="1"/>
          <p:nvPr/>
        </p:nvSpPr>
        <p:spPr>
          <a:xfrm>
            <a:off x="325640" y="4828853"/>
            <a:ext cx="3683357" cy="646331"/>
          </a:xfrm>
          <a:prstGeom prst="rect">
            <a:avLst/>
          </a:prstGeom>
          <a:noFill/>
        </p:spPr>
        <p:txBody>
          <a:bodyPr wrap="square" rtlCol="0">
            <a:spAutoFit/>
          </a:bodyPr>
          <a:lstStyle/>
          <a:p>
            <a:r>
              <a:rPr lang="en-US" sz="3600" b="1" dirty="0">
                <a:solidFill>
                  <a:srgbClr val="0432FF"/>
                </a:solidFill>
              </a:rPr>
              <a:t>Different</a:t>
            </a:r>
            <a:r>
              <a:rPr lang="en-US" sz="3600" dirty="0">
                <a:solidFill>
                  <a:srgbClr val="0432FF"/>
                </a:solidFill>
              </a:rPr>
              <a:t> </a:t>
            </a:r>
            <a:r>
              <a:rPr lang="en-US" sz="3600" b="1" dirty="0">
                <a:solidFill>
                  <a:srgbClr val="0432FF"/>
                </a:solidFill>
              </a:rPr>
              <a:t>events</a:t>
            </a:r>
          </a:p>
        </p:txBody>
      </p:sp>
      <p:sp>
        <p:nvSpPr>
          <p:cNvPr id="5" name="TextBox 4">
            <a:extLst>
              <a:ext uri="{FF2B5EF4-FFF2-40B4-BE49-F238E27FC236}">
                <a16:creationId xmlns:a16="http://schemas.microsoft.com/office/drawing/2014/main" id="{145C9A09-CF73-89B7-F048-1C2957E3D83C}"/>
              </a:ext>
            </a:extLst>
          </p:cNvPr>
          <p:cNvSpPr txBox="1"/>
          <p:nvPr/>
        </p:nvSpPr>
        <p:spPr>
          <a:xfrm>
            <a:off x="3922188" y="4828853"/>
            <a:ext cx="5312855" cy="1200329"/>
          </a:xfrm>
          <a:prstGeom prst="rect">
            <a:avLst/>
          </a:prstGeom>
          <a:noFill/>
        </p:spPr>
        <p:txBody>
          <a:bodyPr wrap="square" rtlCol="0">
            <a:spAutoFit/>
          </a:bodyPr>
          <a:lstStyle/>
          <a:p>
            <a:r>
              <a:rPr lang="en-US" sz="3600" dirty="0">
                <a:solidFill>
                  <a:srgbClr val="0432FF"/>
                </a:solidFill>
              </a:rPr>
              <a:t>may cause our </a:t>
            </a:r>
            <a:r>
              <a:rPr lang="en-US" sz="3600" b="1" dirty="0">
                <a:solidFill>
                  <a:srgbClr val="0432FF"/>
                </a:solidFill>
              </a:rPr>
              <a:t>emotions</a:t>
            </a:r>
            <a:r>
              <a:rPr lang="en-US" sz="3600" dirty="0">
                <a:solidFill>
                  <a:srgbClr val="0432FF"/>
                </a:solidFill>
              </a:rPr>
              <a:t> to </a:t>
            </a:r>
            <a:r>
              <a:rPr lang="en-US" sz="3600" b="1" dirty="0">
                <a:solidFill>
                  <a:srgbClr val="0432FF"/>
                </a:solidFill>
              </a:rPr>
              <a:t>change</a:t>
            </a:r>
            <a:r>
              <a:rPr lang="en-US" sz="3600" dirty="0">
                <a:solidFill>
                  <a:srgbClr val="0432FF"/>
                </a:solidFill>
              </a:rPr>
              <a:t>.</a:t>
            </a:r>
          </a:p>
        </p:txBody>
      </p:sp>
    </p:spTree>
    <p:extLst>
      <p:ext uri="{BB962C8B-B14F-4D97-AF65-F5344CB8AC3E}">
        <p14:creationId xmlns:p14="http://schemas.microsoft.com/office/powerpoint/2010/main" val="683379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1000" fill="hold"/>
                                        <p:tgtEl>
                                          <p:spTgt spid="6"/>
                                        </p:tgtEl>
                                        <p:attrNameLst>
                                          <p:attrName>ppt_w</p:attrName>
                                        </p:attrNameLst>
                                      </p:cBhvr>
                                      <p:tavLst>
                                        <p:tav tm="0">
                                          <p:val>
                                            <p:strVal val="#ppt_w*0.7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17"/>
          <p:cNvPicPr preferRelativeResize="0"/>
          <p:nvPr/>
        </p:nvPicPr>
        <p:blipFill>
          <a:blip r:embed="rId3">
            <a:alphaModFix/>
          </a:blip>
          <a:stretch>
            <a:fillRect/>
          </a:stretch>
        </p:blipFill>
        <p:spPr>
          <a:xfrm>
            <a:off x="2048330" y="541020"/>
            <a:ext cx="5284389" cy="6553201"/>
          </a:xfrm>
          <a:prstGeom prst="rect">
            <a:avLst/>
          </a:prstGeom>
          <a:noFill/>
          <a:ln>
            <a:noFill/>
          </a:ln>
        </p:spPr>
      </p:pic>
      <p:sp>
        <p:nvSpPr>
          <p:cNvPr id="127" name="Google Shape;127;p17"/>
          <p:cNvSpPr txBox="1"/>
          <p:nvPr/>
        </p:nvSpPr>
        <p:spPr>
          <a:xfrm>
            <a:off x="5796995" y="1388150"/>
            <a:ext cx="1407300" cy="1045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endParaRPr sz="2600" b="1" dirty="0">
              <a:solidFill>
                <a:srgbClr val="38761D"/>
              </a:solidFill>
              <a:latin typeface="Calibri"/>
              <a:ea typeface="Calibri"/>
              <a:cs typeface="Calibri"/>
              <a:sym typeface="Calibri"/>
            </a:endParaRPr>
          </a:p>
          <a:p>
            <a:pPr marL="0" lvl="0" indent="0" algn="l" rtl="0">
              <a:spcBef>
                <a:spcPts val="0"/>
              </a:spcBef>
              <a:spcAft>
                <a:spcPts val="0"/>
              </a:spcAft>
              <a:buNone/>
            </a:pPr>
            <a:endParaRPr sz="2600" b="1" dirty="0">
              <a:solidFill>
                <a:srgbClr val="38761D"/>
              </a:solidFill>
              <a:latin typeface="Calibri"/>
              <a:ea typeface="Calibri"/>
              <a:cs typeface="Calibri"/>
              <a:sym typeface="Calibri"/>
            </a:endParaRPr>
          </a:p>
        </p:txBody>
      </p:sp>
      <p:sp>
        <p:nvSpPr>
          <p:cNvPr id="2" name="TextBox 1">
            <a:extLst>
              <a:ext uri="{FF2B5EF4-FFF2-40B4-BE49-F238E27FC236}">
                <a16:creationId xmlns:a16="http://schemas.microsoft.com/office/drawing/2014/main" id="{195CD785-312A-334C-91C8-D4F0D654F075}"/>
              </a:ext>
            </a:extLst>
          </p:cNvPr>
          <p:cNvSpPr txBox="1"/>
          <p:nvPr/>
        </p:nvSpPr>
        <p:spPr>
          <a:xfrm>
            <a:off x="7204295" y="4771489"/>
            <a:ext cx="1797830" cy="646331"/>
          </a:xfrm>
          <a:prstGeom prst="rect">
            <a:avLst/>
          </a:prstGeom>
          <a:solidFill>
            <a:srgbClr val="FFFF00"/>
          </a:solidFill>
        </p:spPr>
        <p:txBody>
          <a:bodyPr wrap="square" rtlCol="0">
            <a:spAutoFit/>
          </a:bodyPr>
          <a:lstStyle/>
          <a:p>
            <a:pPr algn="ctr"/>
            <a:r>
              <a:rPr lang="en-US" sz="3600" dirty="0"/>
              <a:t>Step 2</a:t>
            </a:r>
          </a:p>
        </p:txBody>
      </p:sp>
      <p:sp>
        <p:nvSpPr>
          <p:cNvPr id="3" name="TextBox 2">
            <a:extLst>
              <a:ext uri="{FF2B5EF4-FFF2-40B4-BE49-F238E27FC236}">
                <a16:creationId xmlns:a16="http://schemas.microsoft.com/office/drawing/2014/main" id="{B7EAA123-AE3B-A1B0-D01B-F7C93D40998B}"/>
              </a:ext>
            </a:extLst>
          </p:cNvPr>
          <p:cNvSpPr txBox="1"/>
          <p:nvPr/>
        </p:nvSpPr>
        <p:spPr>
          <a:xfrm>
            <a:off x="157436" y="0"/>
            <a:ext cx="9066178" cy="101566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sz="6000" dirty="0">
                <a:solidFill>
                  <a:sysClr val="windowText" lastClr="000000"/>
                </a:solidFill>
              </a:rPr>
              <a:t>The Bridge Transfer Chart</a:t>
            </a:r>
          </a:p>
        </p:txBody>
      </p:sp>
      <p:graphicFrame>
        <p:nvGraphicFramePr>
          <p:cNvPr id="5" name="Table 4">
            <a:extLst>
              <a:ext uri="{FF2B5EF4-FFF2-40B4-BE49-F238E27FC236}">
                <a16:creationId xmlns:a16="http://schemas.microsoft.com/office/drawing/2014/main" id="{270F6AFA-778D-A67A-9FDA-A2329D15E07F}"/>
              </a:ext>
            </a:extLst>
          </p:cNvPr>
          <p:cNvGraphicFramePr>
            <a:graphicFrameLocks noGrp="1"/>
          </p:cNvGraphicFramePr>
          <p:nvPr/>
        </p:nvGraphicFramePr>
        <p:xfrm>
          <a:off x="2406312" y="1487766"/>
          <a:ext cx="4568423" cy="5380374"/>
        </p:xfrm>
        <a:graphic>
          <a:graphicData uri="http://schemas.openxmlformats.org/drawingml/2006/table">
            <a:tbl>
              <a:tblPr firstRow="1" bandRow="1">
                <a:tableStyleId>{5C22544A-7EE6-4342-B048-85BDC9FD1C3A}</a:tableStyleId>
              </a:tblPr>
              <a:tblGrid>
                <a:gridCol w="1619703">
                  <a:extLst>
                    <a:ext uri="{9D8B030D-6E8A-4147-A177-3AD203B41FA5}">
                      <a16:colId xmlns:a16="http://schemas.microsoft.com/office/drawing/2014/main" val="1140561971"/>
                    </a:ext>
                  </a:extLst>
                </a:gridCol>
                <a:gridCol w="1474360">
                  <a:extLst>
                    <a:ext uri="{9D8B030D-6E8A-4147-A177-3AD203B41FA5}">
                      <a16:colId xmlns:a16="http://schemas.microsoft.com/office/drawing/2014/main" val="1410334608"/>
                    </a:ext>
                  </a:extLst>
                </a:gridCol>
                <a:gridCol w="1474360">
                  <a:extLst>
                    <a:ext uri="{9D8B030D-6E8A-4147-A177-3AD203B41FA5}">
                      <a16:colId xmlns:a16="http://schemas.microsoft.com/office/drawing/2014/main" val="1751221406"/>
                    </a:ext>
                  </a:extLst>
                </a:gridCol>
              </a:tblGrid>
              <a:tr h="332266">
                <a:tc>
                  <a:txBody>
                    <a:bodyPr/>
                    <a:lstStyle/>
                    <a:p>
                      <a:r>
                        <a:rPr lang="en-US" sz="2800" dirty="0">
                          <a:solidFill>
                            <a:srgbClr val="0432FF"/>
                          </a:solidFill>
                        </a:rPr>
                        <a:t>English</a:t>
                      </a:r>
                      <a:endParaRPr lang="en-US" sz="3200" dirty="0">
                        <a:solidFill>
                          <a:srgbClr val="0432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dirty="0">
                          <a:solidFill>
                            <a:srgbClr val="0432FF"/>
                          </a:solidFill>
                        </a:rPr>
                        <a:t>picture/</a:t>
                      </a:r>
                      <a:r>
                        <a:rPr lang="en-US" sz="1800" dirty="0" err="1">
                          <a:solidFill>
                            <a:srgbClr val="00B050"/>
                          </a:solidFill>
                        </a:rPr>
                        <a:t>foto</a:t>
                      </a:r>
                      <a:endParaRPr lang="en-US" sz="1800" dirty="0">
                        <a:solidFill>
                          <a:srgbClr val="0432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800" dirty="0">
                        <a:solidFill>
                          <a:srgbClr val="0432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7570565"/>
                  </a:ext>
                </a:extLst>
              </a:tr>
              <a:tr h="673209">
                <a:tc>
                  <a:txBody>
                    <a:bodyPr/>
                    <a:lstStyle/>
                    <a:p>
                      <a:r>
                        <a:rPr lang="en-US" sz="2400" dirty="0">
                          <a:solidFill>
                            <a:srgbClr val="0432FF"/>
                          </a:solidFill>
                        </a:rPr>
                        <a:t>The emotions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9301160"/>
                  </a:ext>
                </a:extLst>
              </a:tr>
              <a:tr h="673209">
                <a:tc>
                  <a:txBody>
                    <a:bodyPr/>
                    <a:lstStyle/>
                    <a:p>
                      <a:r>
                        <a:rPr lang="en-US" sz="2400" dirty="0">
                          <a:solidFill>
                            <a:srgbClr val="0432FF"/>
                          </a:solidFill>
                        </a:rPr>
                        <a:t>The events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4986179"/>
                  </a:ext>
                </a:extLst>
              </a:tr>
              <a:tr h="673209">
                <a:tc>
                  <a:txBody>
                    <a:bodyPr/>
                    <a:lstStyle/>
                    <a:p>
                      <a:r>
                        <a:rPr lang="en-US" sz="2400" dirty="0">
                          <a:solidFill>
                            <a:srgbClr val="0432FF"/>
                          </a:solidFill>
                        </a:rPr>
                        <a:t>happy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9654443"/>
                  </a:ext>
                </a:extLst>
              </a:tr>
              <a:tr h="673209">
                <a:tc>
                  <a:txBody>
                    <a:bodyPr/>
                    <a:lstStyle/>
                    <a:p>
                      <a:r>
                        <a:rPr lang="en-US" sz="2400" dirty="0">
                          <a:solidFill>
                            <a:srgbClr val="0432FF"/>
                          </a:solidFill>
                        </a:rPr>
                        <a:t>sad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9429579"/>
                  </a:ext>
                </a:extLst>
              </a:tr>
              <a:tr h="673209">
                <a:tc>
                  <a:txBody>
                    <a:bodyPr/>
                    <a:lstStyle/>
                    <a:p>
                      <a:r>
                        <a:rPr lang="en-US" sz="2400" dirty="0">
                          <a:solidFill>
                            <a:srgbClr val="0432FF"/>
                          </a:solidFill>
                        </a:rPr>
                        <a:t>excited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4799797"/>
                  </a:ext>
                </a:extLst>
              </a:tr>
              <a:tr h="673209">
                <a:tc>
                  <a:txBody>
                    <a:bodyPr/>
                    <a:lstStyle/>
                    <a:p>
                      <a:r>
                        <a:rPr lang="en-US" sz="2400" dirty="0">
                          <a:solidFill>
                            <a:srgbClr val="0432FF"/>
                          </a:solidFill>
                        </a:rPr>
                        <a:t>scared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5441602"/>
                  </a:ext>
                </a:extLst>
              </a:tr>
              <a:tr h="673209">
                <a:tc>
                  <a:txBody>
                    <a:bodyPr/>
                    <a:lstStyle/>
                    <a:p>
                      <a:r>
                        <a:rPr lang="en-US" sz="2400" dirty="0">
                          <a:solidFill>
                            <a:srgbClr val="0432FF"/>
                          </a:solidFill>
                        </a:rPr>
                        <a:t>mad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5287913"/>
                  </a:ext>
                </a:extLst>
              </a:tr>
            </a:tbl>
          </a:graphicData>
        </a:graphic>
      </p:graphicFrame>
      <p:pic>
        <p:nvPicPr>
          <p:cNvPr id="6" name="Picture 5">
            <a:extLst>
              <a:ext uri="{FF2B5EF4-FFF2-40B4-BE49-F238E27FC236}">
                <a16:creationId xmlns:a16="http://schemas.microsoft.com/office/drawing/2014/main" id="{6CC050FC-E7E9-B0EE-477B-00195B21BD46}"/>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258773" y="2164335"/>
            <a:ext cx="906154" cy="538029"/>
          </a:xfrm>
          <a:prstGeom prst="rect">
            <a:avLst/>
          </a:prstGeom>
        </p:spPr>
      </p:pic>
      <p:pic>
        <p:nvPicPr>
          <p:cNvPr id="7" name="Picture 6">
            <a:extLst>
              <a:ext uri="{FF2B5EF4-FFF2-40B4-BE49-F238E27FC236}">
                <a16:creationId xmlns:a16="http://schemas.microsoft.com/office/drawing/2014/main" id="{2BF2F372-4B9E-13CA-A3DC-B7768518B2C5}"/>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4362600" y="2755370"/>
            <a:ext cx="698500" cy="829469"/>
          </a:xfrm>
          <a:prstGeom prst="rect">
            <a:avLst/>
          </a:prstGeom>
        </p:spPr>
      </p:pic>
      <p:pic>
        <p:nvPicPr>
          <p:cNvPr id="8" name="Picture 7">
            <a:extLst>
              <a:ext uri="{FF2B5EF4-FFF2-40B4-BE49-F238E27FC236}">
                <a16:creationId xmlns:a16="http://schemas.microsoft.com/office/drawing/2014/main" id="{FA5C30CA-3BA7-1ADF-840B-F65EBF86E3EB}"/>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4362600" y="3459085"/>
            <a:ext cx="692399" cy="692399"/>
          </a:xfrm>
          <a:prstGeom prst="rect">
            <a:avLst/>
          </a:prstGeom>
        </p:spPr>
      </p:pic>
      <p:pic>
        <p:nvPicPr>
          <p:cNvPr id="9" name="Picture 8">
            <a:extLst>
              <a:ext uri="{FF2B5EF4-FFF2-40B4-BE49-F238E27FC236}">
                <a16:creationId xmlns:a16="http://schemas.microsoft.com/office/drawing/2014/main" id="{CAF1275B-12C4-6057-4318-DFA3CE9302DA}"/>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4214992" y="4182343"/>
            <a:ext cx="1057007" cy="593536"/>
          </a:xfrm>
          <a:prstGeom prst="rect">
            <a:avLst/>
          </a:prstGeom>
        </p:spPr>
      </p:pic>
      <p:pic>
        <p:nvPicPr>
          <p:cNvPr id="10" name="Picture 9">
            <a:extLst>
              <a:ext uri="{FF2B5EF4-FFF2-40B4-BE49-F238E27FC236}">
                <a16:creationId xmlns:a16="http://schemas.microsoft.com/office/drawing/2014/main" id="{62F55A33-8D99-1E7D-183E-4729EBBB94DF}"/>
              </a:ext>
            </a:extLst>
          </p:cNvPr>
          <p:cNvPicPr>
            <a:picLocks noChangeAspect="1"/>
          </p:cNvPicPr>
          <p:nvPr/>
        </p:nvPicPr>
        <p:blipFill>
          <a:blip r:embed="rId12"/>
          <a:stretch>
            <a:fillRect/>
          </a:stretch>
        </p:blipFill>
        <p:spPr>
          <a:xfrm>
            <a:off x="4416369" y="4875495"/>
            <a:ext cx="638630" cy="611082"/>
          </a:xfrm>
          <a:prstGeom prst="rect">
            <a:avLst/>
          </a:prstGeom>
        </p:spPr>
      </p:pic>
      <p:pic>
        <p:nvPicPr>
          <p:cNvPr id="11" name="Picture 10">
            <a:extLst>
              <a:ext uri="{FF2B5EF4-FFF2-40B4-BE49-F238E27FC236}">
                <a16:creationId xmlns:a16="http://schemas.microsoft.com/office/drawing/2014/main" id="{B0F4DD05-711D-E356-2FA3-A3BA96C702B4}"/>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4285182" y="5516645"/>
            <a:ext cx="916625" cy="611083"/>
          </a:xfrm>
          <a:prstGeom prst="rect">
            <a:avLst/>
          </a:prstGeom>
        </p:spPr>
      </p:pic>
      <p:pic>
        <p:nvPicPr>
          <p:cNvPr id="12" name="Picture 11">
            <a:extLst>
              <a:ext uri="{FF2B5EF4-FFF2-40B4-BE49-F238E27FC236}">
                <a16:creationId xmlns:a16="http://schemas.microsoft.com/office/drawing/2014/main" id="{A44B88CA-5450-AA3C-2D6C-50D641D84441}"/>
              </a:ext>
            </a:extLst>
          </p:cNvPr>
          <p:cNvPicPr>
            <a:picLocks noChangeAspect="1"/>
          </p:cNvPicPr>
          <p:nvPr/>
        </p:nvPicPr>
        <p:blipFill>
          <a:blip r:embed="rId15">
            <a:extLst>
              <a:ext uri="{837473B0-CC2E-450A-ABE3-18F120FF3D39}">
                <a1611:picAttrSrcUrl xmlns:a1611="http://schemas.microsoft.com/office/drawing/2016/11/main" r:id="rId16"/>
              </a:ext>
            </a:extLst>
          </a:blip>
          <a:stretch>
            <a:fillRect/>
          </a:stretch>
        </p:blipFill>
        <p:spPr>
          <a:xfrm>
            <a:off x="4518113" y="6246327"/>
            <a:ext cx="449800" cy="59973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0BEFAE-4681-4BF4-C8F1-B53DD28D8AFF}"/>
              </a:ext>
            </a:extLst>
          </p:cNvPr>
          <p:cNvPicPr>
            <a:picLocks noChangeAspect="1"/>
          </p:cNvPicPr>
          <p:nvPr/>
        </p:nvPicPr>
        <p:blipFill>
          <a:blip r:embed="rId2"/>
          <a:stretch>
            <a:fillRect/>
          </a:stretch>
        </p:blipFill>
        <p:spPr>
          <a:xfrm>
            <a:off x="1714500" y="88900"/>
            <a:ext cx="5715000" cy="6680200"/>
          </a:xfrm>
          <a:prstGeom prst="rect">
            <a:avLst/>
          </a:prstGeom>
        </p:spPr>
      </p:pic>
    </p:spTree>
    <p:extLst>
      <p:ext uri="{BB962C8B-B14F-4D97-AF65-F5344CB8AC3E}">
        <p14:creationId xmlns:p14="http://schemas.microsoft.com/office/powerpoint/2010/main" val="2774609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A865C6-FE54-4E5A-BBE6-4150E5AB3F55}"/>
              </a:ext>
            </a:extLst>
          </p:cNvPr>
          <p:cNvSpPr txBox="1"/>
          <p:nvPr/>
        </p:nvSpPr>
        <p:spPr>
          <a:xfrm>
            <a:off x="0" y="321547"/>
            <a:ext cx="9143999" cy="1323439"/>
          </a:xfrm>
          <a:prstGeom prst="rect">
            <a:avLst/>
          </a:prstGeom>
          <a:noFill/>
        </p:spPr>
        <p:txBody>
          <a:bodyPr wrap="square" rtlCol="0">
            <a:spAutoFit/>
          </a:bodyPr>
          <a:lstStyle/>
          <a:p>
            <a:pPr algn="ctr"/>
            <a:r>
              <a:rPr lang="en-US" sz="4000" dirty="0"/>
              <a:t>Now during the Spanish portion of the day….</a:t>
            </a:r>
          </a:p>
        </p:txBody>
      </p:sp>
      <p:pic>
        <p:nvPicPr>
          <p:cNvPr id="3" name="Picture 2" descr="IRC Bridge 5-16-14FINAL.pdf">
            <a:extLst>
              <a:ext uri="{FF2B5EF4-FFF2-40B4-BE49-F238E27FC236}">
                <a16:creationId xmlns:a16="http://schemas.microsoft.com/office/drawing/2014/main" id="{ED92B6E5-E54B-4A33-8BD2-BCB0F9F27F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0081"/>
          <a:stretch/>
        </p:blipFill>
        <p:spPr bwMode="auto">
          <a:xfrm>
            <a:off x="617367" y="2356195"/>
            <a:ext cx="7394764" cy="2416771"/>
          </a:xfrm>
          <a:prstGeom prst="rect">
            <a:avLst/>
          </a:prstGeom>
          <a:noFill/>
          <a:ln>
            <a:noFill/>
          </a:ln>
          <a:scene3d>
            <a:camera prst="orthographicFront">
              <a:rot lat="0" lon="10800000" rev="0"/>
            </a:camera>
            <a:lightRig rig="glow" dir="t"/>
          </a:scene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26F6A49-B253-A035-DFE6-21A4BA6DDC26}"/>
              </a:ext>
            </a:extLst>
          </p:cNvPr>
          <p:cNvSpPr txBox="1"/>
          <p:nvPr/>
        </p:nvSpPr>
        <p:spPr>
          <a:xfrm>
            <a:off x="6214301" y="1644986"/>
            <a:ext cx="1797830" cy="646331"/>
          </a:xfrm>
          <a:prstGeom prst="rect">
            <a:avLst/>
          </a:prstGeom>
          <a:solidFill>
            <a:srgbClr val="FFFF00"/>
          </a:solidFill>
        </p:spPr>
        <p:txBody>
          <a:bodyPr wrap="square" rtlCol="0">
            <a:spAutoFit/>
          </a:bodyPr>
          <a:lstStyle/>
          <a:p>
            <a:pPr algn="ctr"/>
            <a:r>
              <a:rPr lang="en-US" sz="3600" dirty="0"/>
              <a:t>Step 3</a:t>
            </a:r>
          </a:p>
        </p:txBody>
      </p:sp>
    </p:spTree>
    <p:extLst>
      <p:ext uri="{BB962C8B-B14F-4D97-AF65-F5344CB8AC3E}">
        <p14:creationId xmlns:p14="http://schemas.microsoft.com/office/powerpoint/2010/main" val="6676386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732E38-18A1-7093-3790-DF8BFFC59506}"/>
              </a:ext>
            </a:extLst>
          </p:cNvPr>
          <p:cNvSpPr txBox="1"/>
          <p:nvPr/>
        </p:nvSpPr>
        <p:spPr>
          <a:xfrm>
            <a:off x="1171977" y="425003"/>
            <a:ext cx="7122017" cy="769441"/>
          </a:xfrm>
          <a:prstGeom prst="rect">
            <a:avLst/>
          </a:prstGeom>
          <a:noFill/>
        </p:spPr>
        <p:txBody>
          <a:bodyPr wrap="square" rtlCol="0">
            <a:spAutoFit/>
          </a:bodyPr>
          <a:lstStyle/>
          <a:p>
            <a:pPr algn="ctr"/>
            <a:r>
              <a:rPr lang="en-US" sz="4400" dirty="0"/>
              <a:t>Mark the Bridge</a:t>
            </a:r>
          </a:p>
        </p:txBody>
      </p:sp>
      <p:pic>
        <p:nvPicPr>
          <p:cNvPr id="5" name="Picture 4">
            <a:extLst>
              <a:ext uri="{FF2B5EF4-FFF2-40B4-BE49-F238E27FC236}">
                <a16:creationId xmlns:a16="http://schemas.microsoft.com/office/drawing/2014/main" id="{26543BF8-5F74-5A40-3248-87818A4B58AF}"/>
              </a:ext>
            </a:extLst>
          </p:cNvPr>
          <p:cNvPicPr>
            <a:picLocks noChangeAspect="1"/>
          </p:cNvPicPr>
          <p:nvPr/>
        </p:nvPicPr>
        <p:blipFill>
          <a:blip r:embed="rId3"/>
          <a:stretch>
            <a:fillRect/>
          </a:stretch>
        </p:blipFill>
        <p:spPr>
          <a:xfrm>
            <a:off x="745835" y="1931403"/>
            <a:ext cx="4745497" cy="3137902"/>
          </a:xfrm>
          <a:prstGeom prst="rect">
            <a:avLst/>
          </a:prstGeom>
        </p:spPr>
      </p:pic>
      <p:pic>
        <p:nvPicPr>
          <p:cNvPr id="6" name="Picture 5">
            <a:extLst>
              <a:ext uri="{FF2B5EF4-FFF2-40B4-BE49-F238E27FC236}">
                <a16:creationId xmlns:a16="http://schemas.microsoft.com/office/drawing/2014/main" id="{44F05786-B798-D3EA-6885-F6B20CB70F05}"/>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077873" y="1485900"/>
            <a:ext cx="3886200" cy="3886200"/>
          </a:xfrm>
          <a:prstGeom prst="rect">
            <a:avLst/>
          </a:prstGeom>
        </p:spPr>
      </p:pic>
    </p:spTree>
    <p:extLst>
      <p:ext uri="{BB962C8B-B14F-4D97-AF65-F5344CB8AC3E}">
        <p14:creationId xmlns:p14="http://schemas.microsoft.com/office/powerpoint/2010/main" val="40321583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FFDDB6-FB16-26F3-2FE7-36790302E2D9}"/>
              </a:ext>
            </a:extLst>
          </p:cNvPr>
          <p:cNvSpPr/>
          <p:nvPr/>
        </p:nvSpPr>
        <p:spPr>
          <a:xfrm>
            <a:off x="1" y="0"/>
            <a:ext cx="4572000"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38FE754-29EA-07D8-F226-5C894E8B2855}"/>
              </a:ext>
            </a:extLst>
          </p:cNvPr>
          <p:cNvSpPr/>
          <p:nvPr/>
        </p:nvSpPr>
        <p:spPr>
          <a:xfrm>
            <a:off x="4581067" y="0"/>
            <a:ext cx="4572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50FE34D-65D3-176A-8000-1B65BA38EFA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8695" y="1464269"/>
            <a:ext cx="1324111" cy="1324111"/>
          </a:xfrm>
          <a:prstGeom prst="rect">
            <a:avLst/>
          </a:prstGeom>
        </p:spPr>
      </p:pic>
      <p:pic>
        <p:nvPicPr>
          <p:cNvPr id="7" name="Picture 6">
            <a:extLst>
              <a:ext uri="{FF2B5EF4-FFF2-40B4-BE49-F238E27FC236}">
                <a16:creationId xmlns:a16="http://schemas.microsoft.com/office/drawing/2014/main" id="{44DF66D8-F0B1-502E-F725-8DCB5DB0A90D}"/>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858000" y="1523121"/>
            <a:ext cx="2234282" cy="1254605"/>
          </a:xfrm>
          <a:prstGeom prst="rect">
            <a:avLst/>
          </a:prstGeom>
        </p:spPr>
      </p:pic>
      <p:pic>
        <p:nvPicPr>
          <p:cNvPr id="9" name="Picture 8">
            <a:extLst>
              <a:ext uri="{FF2B5EF4-FFF2-40B4-BE49-F238E27FC236}">
                <a16:creationId xmlns:a16="http://schemas.microsoft.com/office/drawing/2014/main" id="{715E69DA-9DDE-867D-AF13-411ED4D4787B}"/>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956904" y="1056425"/>
            <a:ext cx="1731955" cy="1731955"/>
          </a:xfrm>
          <a:prstGeom prst="rect">
            <a:avLst/>
          </a:prstGeom>
        </p:spPr>
      </p:pic>
      <p:pic>
        <p:nvPicPr>
          <p:cNvPr id="10" name="Picture 9">
            <a:extLst>
              <a:ext uri="{FF2B5EF4-FFF2-40B4-BE49-F238E27FC236}">
                <a16:creationId xmlns:a16="http://schemas.microsoft.com/office/drawing/2014/main" id="{D6A940F9-B1E8-14FB-3AA4-7246E0DD02A9}"/>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1659171" y="1370009"/>
            <a:ext cx="1376837" cy="1320365"/>
          </a:xfrm>
          <a:prstGeom prst="rect">
            <a:avLst/>
          </a:prstGeom>
        </p:spPr>
      </p:pic>
      <p:pic>
        <p:nvPicPr>
          <p:cNvPr id="12" name="Picture 11">
            <a:extLst>
              <a:ext uri="{FF2B5EF4-FFF2-40B4-BE49-F238E27FC236}">
                <a16:creationId xmlns:a16="http://schemas.microsoft.com/office/drawing/2014/main" id="{5BE89A91-70DE-5886-B150-435E0EB57C29}"/>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386544" y="3017034"/>
            <a:ext cx="2126011" cy="1426177"/>
          </a:xfrm>
          <a:prstGeom prst="rect">
            <a:avLst/>
          </a:prstGeom>
        </p:spPr>
      </p:pic>
      <p:pic>
        <p:nvPicPr>
          <p:cNvPr id="13" name="Picture 12">
            <a:extLst>
              <a:ext uri="{FF2B5EF4-FFF2-40B4-BE49-F238E27FC236}">
                <a16:creationId xmlns:a16="http://schemas.microsoft.com/office/drawing/2014/main" id="{3CCAFA59-6ED7-6226-B332-B65B821915E9}"/>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7732414" y="3017034"/>
            <a:ext cx="1298966" cy="1731955"/>
          </a:xfrm>
          <a:prstGeom prst="rect">
            <a:avLst/>
          </a:prstGeom>
        </p:spPr>
      </p:pic>
      <p:pic>
        <p:nvPicPr>
          <p:cNvPr id="15" name="Picture 14">
            <a:extLst>
              <a:ext uri="{FF2B5EF4-FFF2-40B4-BE49-F238E27FC236}">
                <a16:creationId xmlns:a16="http://schemas.microsoft.com/office/drawing/2014/main" id="{16AE6F8C-0E4C-884D-CBED-29830B9E5247}"/>
              </a:ext>
            </a:extLst>
          </p:cNvPr>
          <p:cNvPicPr>
            <a:picLocks noChangeAspect="1"/>
          </p:cNvPicPr>
          <p:nvPr/>
        </p:nvPicPr>
        <p:blipFill>
          <a:blip r:embed="rId15"/>
          <a:stretch>
            <a:fillRect/>
          </a:stretch>
        </p:blipFill>
        <p:spPr>
          <a:xfrm>
            <a:off x="5376256" y="2915742"/>
            <a:ext cx="1765379" cy="1689226"/>
          </a:xfrm>
          <a:prstGeom prst="rect">
            <a:avLst/>
          </a:prstGeom>
        </p:spPr>
      </p:pic>
      <p:pic>
        <p:nvPicPr>
          <p:cNvPr id="14" name="Picture 13">
            <a:extLst>
              <a:ext uri="{FF2B5EF4-FFF2-40B4-BE49-F238E27FC236}">
                <a16:creationId xmlns:a16="http://schemas.microsoft.com/office/drawing/2014/main" id="{C20ED683-965E-20E6-8A0B-95CE4B0F9A95}"/>
              </a:ext>
            </a:extLst>
          </p:cNvPr>
          <p:cNvPicPr>
            <a:picLocks noChangeAspect="1"/>
          </p:cNvPicPr>
          <p:nvPr/>
        </p:nvPicPr>
        <p:blipFill>
          <a:blip r:embed="rId16">
            <a:extLst>
              <a:ext uri="{837473B0-CC2E-450A-ABE3-18F120FF3D39}">
                <a1611:picAttrSrcUrl xmlns:a1611="http://schemas.microsoft.com/office/drawing/2016/11/main" r:id="rId17"/>
              </a:ext>
            </a:extLst>
          </a:blip>
          <a:stretch>
            <a:fillRect/>
          </a:stretch>
        </p:blipFill>
        <p:spPr>
          <a:xfrm>
            <a:off x="2623915" y="4212036"/>
            <a:ext cx="1948084" cy="1392833"/>
          </a:xfrm>
          <a:prstGeom prst="rect">
            <a:avLst/>
          </a:prstGeom>
        </p:spPr>
      </p:pic>
      <p:pic>
        <p:nvPicPr>
          <p:cNvPr id="16" name="Picture 15">
            <a:extLst>
              <a:ext uri="{FF2B5EF4-FFF2-40B4-BE49-F238E27FC236}">
                <a16:creationId xmlns:a16="http://schemas.microsoft.com/office/drawing/2014/main" id="{0F91E3E4-BD60-C91C-E90A-BE66F080FB20}"/>
              </a:ext>
            </a:extLst>
          </p:cNvPr>
          <p:cNvPicPr>
            <a:picLocks noChangeAspect="1"/>
          </p:cNvPicPr>
          <p:nvPr/>
        </p:nvPicPr>
        <p:blipFill>
          <a:blip r:embed="rId18">
            <a:extLst>
              <a:ext uri="{837473B0-CC2E-450A-ABE3-18F120FF3D39}">
                <a1611:picAttrSrcUrl xmlns:a1611="http://schemas.microsoft.com/office/drawing/2016/11/main" r:id="rId19"/>
              </a:ext>
            </a:extLst>
          </a:blip>
          <a:stretch>
            <a:fillRect/>
          </a:stretch>
        </p:blipFill>
        <p:spPr>
          <a:xfrm>
            <a:off x="43826" y="5125144"/>
            <a:ext cx="2637435" cy="1747301"/>
          </a:xfrm>
          <a:prstGeom prst="rect">
            <a:avLst/>
          </a:prstGeom>
        </p:spPr>
      </p:pic>
      <p:pic>
        <p:nvPicPr>
          <p:cNvPr id="17" name="Picture 16">
            <a:extLst>
              <a:ext uri="{FF2B5EF4-FFF2-40B4-BE49-F238E27FC236}">
                <a16:creationId xmlns:a16="http://schemas.microsoft.com/office/drawing/2014/main" id="{D89DC001-14B7-EBE0-20F1-326D74086E1F}"/>
              </a:ext>
            </a:extLst>
          </p:cNvPr>
          <p:cNvPicPr>
            <a:picLocks noChangeAspect="1"/>
          </p:cNvPicPr>
          <p:nvPr/>
        </p:nvPicPr>
        <p:blipFill>
          <a:blip r:embed="rId20">
            <a:extLst>
              <a:ext uri="{837473B0-CC2E-450A-ABE3-18F120FF3D39}">
                <a1611:picAttrSrcUrl xmlns:a1611="http://schemas.microsoft.com/office/drawing/2016/11/main" r:id="rId21"/>
              </a:ext>
            </a:extLst>
          </a:blip>
          <a:stretch>
            <a:fillRect/>
          </a:stretch>
        </p:blipFill>
        <p:spPr>
          <a:xfrm>
            <a:off x="4660896" y="5334879"/>
            <a:ext cx="2306349" cy="1537566"/>
          </a:xfrm>
          <a:prstGeom prst="rect">
            <a:avLst/>
          </a:prstGeom>
        </p:spPr>
      </p:pic>
      <p:pic>
        <p:nvPicPr>
          <p:cNvPr id="24" name="Picture 23">
            <a:extLst>
              <a:ext uri="{FF2B5EF4-FFF2-40B4-BE49-F238E27FC236}">
                <a16:creationId xmlns:a16="http://schemas.microsoft.com/office/drawing/2014/main" id="{4EE886C7-B74A-4861-A5C0-D3C4C6358C70}"/>
              </a:ext>
            </a:extLst>
          </p:cNvPr>
          <p:cNvPicPr>
            <a:picLocks noChangeAspect="1"/>
          </p:cNvPicPr>
          <p:nvPr/>
        </p:nvPicPr>
        <p:blipFill>
          <a:blip r:embed="rId22">
            <a:extLst>
              <a:ext uri="{837473B0-CC2E-450A-ABE3-18F120FF3D39}">
                <a1611:picAttrSrcUrl xmlns:a1611="http://schemas.microsoft.com/office/drawing/2016/11/main" r:id="rId23"/>
              </a:ext>
            </a:extLst>
          </a:blip>
          <a:stretch>
            <a:fillRect/>
          </a:stretch>
        </p:blipFill>
        <p:spPr>
          <a:xfrm>
            <a:off x="1084784" y="411519"/>
            <a:ext cx="2259059" cy="2682632"/>
          </a:xfrm>
          <a:prstGeom prst="rect">
            <a:avLst/>
          </a:prstGeom>
        </p:spPr>
      </p:pic>
      <p:pic>
        <p:nvPicPr>
          <p:cNvPr id="25" name="Picture 24">
            <a:extLst>
              <a:ext uri="{FF2B5EF4-FFF2-40B4-BE49-F238E27FC236}">
                <a16:creationId xmlns:a16="http://schemas.microsoft.com/office/drawing/2014/main" id="{B5076C2A-DC38-B823-E259-E1A4FF53334B}"/>
              </a:ext>
            </a:extLst>
          </p:cNvPr>
          <p:cNvPicPr>
            <a:picLocks noChangeAspect="1"/>
          </p:cNvPicPr>
          <p:nvPr/>
        </p:nvPicPr>
        <p:blipFill>
          <a:blip r:embed="rId24">
            <a:extLst>
              <a:ext uri="{837473B0-CC2E-450A-ABE3-18F120FF3D39}">
                <a1611:picAttrSrcUrl xmlns:a1611="http://schemas.microsoft.com/office/drawing/2016/11/main" r:id="rId25"/>
              </a:ext>
            </a:extLst>
          </a:blip>
          <a:stretch>
            <a:fillRect/>
          </a:stretch>
        </p:blipFill>
        <p:spPr>
          <a:xfrm>
            <a:off x="7470083" y="275121"/>
            <a:ext cx="1710760" cy="1015764"/>
          </a:xfrm>
          <a:prstGeom prst="rect">
            <a:avLst/>
          </a:prstGeom>
        </p:spPr>
      </p:pic>
    </p:spTree>
    <p:extLst>
      <p:ext uri="{BB962C8B-B14F-4D97-AF65-F5344CB8AC3E}">
        <p14:creationId xmlns:p14="http://schemas.microsoft.com/office/powerpoint/2010/main" val="182106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12"/>
                                        </p:tgtEl>
                                        <p:attrNameLst>
                                          <p:attrName>r</p:attrName>
                                        </p:attrNameLst>
                                      </p:cBhvr>
                                    </p:animRot>
                                    <p:animRot by="-240000">
                                      <p:cBhvr>
                                        <p:cTn id="19" dur="200" fill="hold">
                                          <p:stCondLst>
                                            <p:cond delay="200"/>
                                          </p:stCondLst>
                                        </p:cTn>
                                        <p:tgtEl>
                                          <p:spTgt spid="12"/>
                                        </p:tgtEl>
                                        <p:attrNameLst>
                                          <p:attrName>r</p:attrName>
                                        </p:attrNameLst>
                                      </p:cBhvr>
                                    </p:animRot>
                                    <p:animRot by="240000">
                                      <p:cBhvr>
                                        <p:cTn id="20" dur="200" fill="hold">
                                          <p:stCondLst>
                                            <p:cond delay="400"/>
                                          </p:stCondLst>
                                        </p:cTn>
                                        <p:tgtEl>
                                          <p:spTgt spid="12"/>
                                        </p:tgtEl>
                                        <p:attrNameLst>
                                          <p:attrName>r</p:attrName>
                                        </p:attrNameLst>
                                      </p:cBhvr>
                                    </p:animRot>
                                    <p:animRot by="-240000">
                                      <p:cBhvr>
                                        <p:cTn id="21" dur="200" fill="hold">
                                          <p:stCondLst>
                                            <p:cond delay="600"/>
                                          </p:stCondLst>
                                        </p:cTn>
                                        <p:tgtEl>
                                          <p:spTgt spid="12"/>
                                        </p:tgtEl>
                                        <p:attrNameLst>
                                          <p:attrName>r</p:attrName>
                                        </p:attrNameLst>
                                      </p:cBhvr>
                                    </p:animRot>
                                    <p:animRot by="120000">
                                      <p:cBhvr>
                                        <p:cTn id="22" dur="200" fill="hold">
                                          <p:stCondLst>
                                            <p:cond delay="800"/>
                                          </p:stCondLst>
                                        </p:cTn>
                                        <p:tgtEl>
                                          <p:spTgt spid="12"/>
                                        </p:tgtEl>
                                        <p:attrNameLst>
                                          <p:attrName>r</p:attrName>
                                        </p:attrNameLst>
                                      </p:cBhvr>
                                    </p:animRot>
                                  </p:childTnLst>
                                </p:cTn>
                              </p:par>
                              <p:par>
                                <p:cTn id="23" presetID="32" presetClass="emph" presetSubtype="0" fill="hold" nodeType="withEffect">
                                  <p:stCondLst>
                                    <p:cond delay="0"/>
                                  </p:stCondLst>
                                  <p:childTnLst>
                                    <p:animRot by="120000">
                                      <p:cBhvr>
                                        <p:cTn id="24" dur="100" fill="hold">
                                          <p:stCondLst>
                                            <p:cond delay="0"/>
                                          </p:stCondLst>
                                        </p:cTn>
                                        <p:tgtEl>
                                          <p:spTgt spid="16"/>
                                        </p:tgtEl>
                                        <p:attrNameLst>
                                          <p:attrName>r</p:attrName>
                                        </p:attrNameLst>
                                      </p:cBhvr>
                                    </p:animRot>
                                    <p:animRot by="-240000">
                                      <p:cBhvr>
                                        <p:cTn id="25" dur="200" fill="hold">
                                          <p:stCondLst>
                                            <p:cond delay="200"/>
                                          </p:stCondLst>
                                        </p:cTn>
                                        <p:tgtEl>
                                          <p:spTgt spid="16"/>
                                        </p:tgtEl>
                                        <p:attrNameLst>
                                          <p:attrName>r</p:attrName>
                                        </p:attrNameLst>
                                      </p:cBhvr>
                                    </p:animRot>
                                    <p:animRot by="240000">
                                      <p:cBhvr>
                                        <p:cTn id="26" dur="200" fill="hold">
                                          <p:stCondLst>
                                            <p:cond delay="400"/>
                                          </p:stCondLst>
                                        </p:cTn>
                                        <p:tgtEl>
                                          <p:spTgt spid="16"/>
                                        </p:tgtEl>
                                        <p:attrNameLst>
                                          <p:attrName>r</p:attrName>
                                        </p:attrNameLst>
                                      </p:cBhvr>
                                    </p:animRot>
                                    <p:animRot by="-240000">
                                      <p:cBhvr>
                                        <p:cTn id="27" dur="200" fill="hold">
                                          <p:stCondLst>
                                            <p:cond delay="600"/>
                                          </p:stCondLst>
                                        </p:cTn>
                                        <p:tgtEl>
                                          <p:spTgt spid="16"/>
                                        </p:tgtEl>
                                        <p:attrNameLst>
                                          <p:attrName>r</p:attrName>
                                        </p:attrNameLst>
                                      </p:cBhvr>
                                    </p:animRot>
                                    <p:animRot by="120000">
                                      <p:cBhvr>
                                        <p:cTn id="28" dur="200" fill="hold">
                                          <p:stCondLst>
                                            <p:cond delay="800"/>
                                          </p:stCondLst>
                                        </p:cTn>
                                        <p:tgtEl>
                                          <p:spTgt spid="16"/>
                                        </p:tgtEl>
                                        <p:attrNameLst>
                                          <p:attrName>r</p:attrName>
                                        </p:attrNameLst>
                                      </p:cBhvr>
                                    </p:animRot>
                                  </p:childTnLst>
                                </p:cTn>
                              </p:par>
                              <p:par>
                                <p:cTn id="29" presetID="32" presetClass="emph" presetSubtype="0" fill="hold" nodeType="withEffect">
                                  <p:stCondLst>
                                    <p:cond delay="0"/>
                                  </p:stCondLst>
                                  <p:childTnLst>
                                    <p:animRot by="120000">
                                      <p:cBhvr>
                                        <p:cTn id="30" dur="100" fill="hold">
                                          <p:stCondLst>
                                            <p:cond delay="0"/>
                                          </p:stCondLst>
                                        </p:cTn>
                                        <p:tgtEl>
                                          <p:spTgt spid="14"/>
                                        </p:tgtEl>
                                        <p:attrNameLst>
                                          <p:attrName>r</p:attrName>
                                        </p:attrNameLst>
                                      </p:cBhvr>
                                    </p:animRot>
                                    <p:animRot by="-240000">
                                      <p:cBhvr>
                                        <p:cTn id="31" dur="200" fill="hold">
                                          <p:stCondLst>
                                            <p:cond delay="200"/>
                                          </p:stCondLst>
                                        </p:cTn>
                                        <p:tgtEl>
                                          <p:spTgt spid="14"/>
                                        </p:tgtEl>
                                        <p:attrNameLst>
                                          <p:attrName>r</p:attrName>
                                        </p:attrNameLst>
                                      </p:cBhvr>
                                    </p:animRot>
                                    <p:animRot by="240000">
                                      <p:cBhvr>
                                        <p:cTn id="32" dur="200" fill="hold">
                                          <p:stCondLst>
                                            <p:cond delay="400"/>
                                          </p:stCondLst>
                                        </p:cTn>
                                        <p:tgtEl>
                                          <p:spTgt spid="14"/>
                                        </p:tgtEl>
                                        <p:attrNameLst>
                                          <p:attrName>r</p:attrName>
                                        </p:attrNameLst>
                                      </p:cBhvr>
                                    </p:animRot>
                                    <p:animRot by="-240000">
                                      <p:cBhvr>
                                        <p:cTn id="33" dur="200" fill="hold">
                                          <p:stCondLst>
                                            <p:cond delay="600"/>
                                          </p:stCondLst>
                                        </p:cTn>
                                        <p:tgtEl>
                                          <p:spTgt spid="14"/>
                                        </p:tgtEl>
                                        <p:attrNameLst>
                                          <p:attrName>r</p:attrName>
                                        </p:attrNameLst>
                                      </p:cBhvr>
                                    </p:animRot>
                                    <p:animRot by="120000">
                                      <p:cBhvr>
                                        <p:cTn id="34" dur="200" fill="hold">
                                          <p:stCondLst>
                                            <p:cond delay="800"/>
                                          </p:stCondLst>
                                        </p:cTn>
                                        <p:tgtEl>
                                          <p:spTgt spid="14"/>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500"/>
                                        <p:tgtEl>
                                          <p:spTgt spid="24"/>
                                        </p:tgtEl>
                                        <p:attrNameLst>
                                          <p:attrName>ppt_y</p:attrName>
                                        </p:attrNameLst>
                                      </p:cBhvr>
                                      <p:tavLst>
                                        <p:tav tm="0">
                                          <p:val>
                                            <p:strVal val="#ppt_y+#ppt_h*1.125000"/>
                                          </p:val>
                                        </p:tav>
                                        <p:tav tm="100000">
                                          <p:val>
                                            <p:strVal val="#ppt_y"/>
                                          </p:val>
                                        </p:tav>
                                      </p:tavLst>
                                    </p:anim>
                                    <p:animEffect transition="in" filter="wipe(up)">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 calcmode="lin" valueType="num">
                                      <p:cBhvr additive="base">
                                        <p:cTn id="51" dur="500" fill="hold"/>
                                        <p:tgtEl>
                                          <p:spTgt spid="7"/>
                                        </p:tgtEl>
                                        <p:attrNameLst>
                                          <p:attrName>ppt_x</p:attrName>
                                        </p:attrNameLst>
                                      </p:cBhvr>
                                      <p:tavLst>
                                        <p:tav tm="0">
                                          <p:val>
                                            <p:strVal val="#ppt_x"/>
                                          </p:val>
                                        </p:tav>
                                        <p:tav tm="100000">
                                          <p:val>
                                            <p:strVal val="#ppt_x"/>
                                          </p:val>
                                        </p:tav>
                                      </p:tavLst>
                                    </p:anim>
                                    <p:anim calcmode="lin" valueType="num">
                                      <p:cBhvr additive="base">
                                        <p:cTn id="5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ppt_x"/>
                                          </p:val>
                                        </p:tav>
                                        <p:tav tm="100000">
                                          <p:val>
                                            <p:strVal val="#ppt_x"/>
                                          </p:val>
                                        </p:tav>
                                      </p:tavLst>
                                    </p:anim>
                                    <p:anim calcmode="lin" valueType="num">
                                      <p:cBhvr additive="base">
                                        <p:cTn id="6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nodeType="clickEffect">
                                  <p:stCondLst>
                                    <p:cond delay="0"/>
                                  </p:stCondLst>
                                  <p:childTnLst>
                                    <p:set>
                                      <p:cBhvr>
                                        <p:cTn id="72" dur="1" fill="hold">
                                          <p:stCondLst>
                                            <p:cond delay="0"/>
                                          </p:stCondLst>
                                        </p:cTn>
                                        <p:tgtEl>
                                          <p:spTgt spid="25"/>
                                        </p:tgtEl>
                                        <p:attrNameLst>
                                          <p:attrName>style.visibility</p:attrName>
                                        </p:attrNameLst>
                                      </p:cBhvr>
                                      <p:to>
                                        <p:strVal val="visible"/>
                                      </p:to>
                                    </p:set>
                                    <p:anim calcmode="lin" valueType="num">
                                      <p:cBhvr>
                                        <p:cTn id="73" dur="1000" fill="hold"/>
                                        <p:tgtEl>
                                          <p:spTgt spid="25"/>
                                        </p:tgtEl>
                                        <p:attrNameLst>
                                          <p:attrName>ppt_w</p:attrName>
                                        </p:attrNameLst>
                                      </p:cBhvr>
                                      <p:tavLst>
                                        <p:tav tm="0">
                                          <p:val>
                                            <p:fltVal val="0"/>
                                          </p:val>
                                        </p:tav>
                                        <p:tav tm="100000">
                                          <p:val>
                                            <p:strVal val="#ppt_w"/>
                                          </p:val>
                                        </p:tav>
                                      </p:tavLst>
                                    </p:anim>
                                    <p:anim calcmode="lin" valueType="num">
                                      <p:cBhvr>
                                        <p:cTn id="74" dur="1000" fill="hold"/>
                                        <p:tgtEl>
                                          <p:spTgt spid="25"/>
                                        </p:tgtEl>
                                        <p:attrNameLst>
                                          <p:attrName>ppt_h</p:attrName>
                                        </p:attrNameLst>
                                      </p:cBhvr>
                                      <p:tavLst>
                                        <p:tav tm="0">
                                          <p:val>
                                            <p:fltVal val="0"/>
                                          </p:val>
                                        </p:tav>
                                        <p:tav tm="100000">
                                          <p:val>
                                            <p:strVal val="#ppt_h"/>
                                          </p:val>
                                        </p:tav>
                                      </p:tavLst>
                                    </p:anim>
                                    <p:anim calcmode="lin" valueType="num">
                                      <p:cBhvr>
                                        <p:cTn id="75" dur="1000" fill="hold"/>
                                        <p:tgtEl>
                                          <p:spTgt spid="25"/>
                                        </p:tgtEl>
                                        <p:attrNameLst>
                                          <p:attrName>style.rotation</p:attrName>
                                        </p:attrNameLst>
                                      </p:cBhvr>
                                      <p:tavLst>
                                        <p:tav tm="0">
                                          <p:val>
                                            <p:fltVal val="90"/>
                                          </p:val>
                                        </p:tav>
                                        <p:tav tm="100000">
                                          <p:val>
                                            <p:fltVal val="0"/>
                                          </p:val>
                                        </p:tav>
                                      </p:tavLst>
                                    </p:anim>
                                    <p:animEffect transition="in" filter="fade">
                                      <p:cBhvr>
                                        <p:cTn id="76"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FFDDB6-FB16-26F3-2FE7-36790302E2D9}"/>
              </a:ext>
            </a:extLst>
          </p:cNvPr>
          <p:cNvSpPr/>
          <p:nvPr/>
        </p:nvSpPr>
        <p:spPr>
          <a:xfrm>
            <a:off x="1" y="0"/>
            <a:ext cx="4572000"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38FE754-29EA-07D8-F226-5C894E8B2855}"/>
              </a:ext>
            </a:extLst>
          </p:cNvPr>
          <p:cNvSpPr/>
          <p:nvPr/>
        </p:nvSpPr>
        <p:spPr>
          <a:xfrm>
            <a:off x="4581067" y="0"/>
            <a:ext cx="4572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50FE34D-65D3-176A-8000-1B65BA38EFA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8695" y="1464269"/>
            <a:ext cx="1324111" cy="1324111"/>
          </a:xfrm>
          <a:prstGeom prst="rect">
            <a:avLst/>
          </a:prstGeom>
        </p:spPr>
      </p:pic>
      <p:pic>
        <p:nvPicPr>
          <p:cNvPr id="7" name="Picture 6">
            <a:extLst>
              <a:ext uri="{FF2B5EF4-FFF2-40B4-BE49-F238E27FC236}">
                <a16:creationId xmlns:a16="http://schemas.microsoft.com/office/drawing/2014/main" id="{44DF66D8-F0B1-502E-F725-8DCB5DB0A90D}"/>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858000" y="1523121"/>
            <a:ext cx="2234282" cy="1254605"/>
          </a:xfrm>
          <a:prstGeom prst="rect">
            <a:avLst/>
          </a:prstGeom>
        </p:spPr>
      </p:pic>
      <p:pic>
        <p:nvPicPr>
          <p:cNvPr id="9" name="Picture 8">
            <a:extLst>
              <a:ext uri="{FF2B5EF4-FFF2-40B4-BE49-F238E27FC236}">
                <a16:creationId xmlns:a16="http://schemas.microsoft.com/office/drawing/2014/main" id="{715E69DA-9DDE-867D-AF13-411ED4D4787B}"/>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956904" y="1056425"/>
            <a:ext cx="1731955" cy="1731955"/>
          </a:xfrm>
          <a:prstGeom prst="rect">
            <a:avLst/>
          </a:prstGeom>
        </p:spPr>
      </p:pic>
      <p:pic>
        <p:nvPicPr>
          <p:cNvPr id="10" name="Picture 9">
            <a:extLst>
              <a:ext uri="{FF2B5EF4-FFF2-40B4-BE49-F238E27FC236}">
                <a16:creationId xmlns:a16="http://schemas.microsoft.com/office/drawing/2014/main" id="{D6A940F9-B1E8-14FB-3AA4-7246E0DD02A9}"/>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1659171" y="1370009"/>
            <a:ext cx="1376837" cy="1320365"/>
          </a:xfrm>
          <a:prstGeom prst="rect">
            <a:avLst/>
          </a:prstGeom>
        </p:spPr>
      </p:pic>
      <p:pic>
        <p:nvPicPr>
          <p:cNvPr id="12" name="Picture 11">
            <a:extLst>
              <a:ext uri="{FF2B5EF4-FFF2-40B4-BE49-F238E27FC236}">
                <a16:creationId xmlns:a16="http://schemas.microsoft.com/office/drawing/2014/main" id="{5BE89A91-70DE-5886-B150-435E0EB57C29}"/>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386544" y="3017034"/>
            <a:ext cx="2126011" cy="1426177"/>
          </a:xfrm>
          <a:prstGeom prst="rect">
            <a:avLst/>
          </a:prstGeom>
        </p:spPr>
      </p:pic>
      <p:pic>
        <p:nvPicPr>
          <p:cNvPr id="13" name="Picture 12">
            <a:extLst>
              <a:ext uri="{FF2B5EF4-FFF2-40B4-BE49-F238E27FC236}">
                <a16:creationId xmlns:a16="http://schemas.microsoft.com/office/drawing/2014/main" id="{3CCAFA59-6ED7-6226-B332-B65B821915E9}"/>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7732414" y="3017034"/>
            <a:ext cx="1298966" cy="1731955"/>
          </a:xfrm>
          <a:prstGeom prst="rect">
            <a:avLst/>
          </a:prstGeom>
        </p:spPr>
      </p:pic>
      <p:pic>
        <p:nvPicPr>
          <p:cNvPr id="15" name="Picture 14">
            <a:extLst>
              <a:ext uri="{FF2B5EF4-FFF2-40B4-BE49-F238E27FC236}">
                <a16:creationId xmlns:a16="http://schemas.microsoft.com/office/drawing/2014/main" id="{16AE6F8C-0E4C-884D-CBED-29830B9E5247}"/>
              </a:ext>
            </a:extLst>
          </p:cNvPr>
          <p:cNvPicPr>
            <a:picLocks noChangeAspect="1"/>
          </p:cNvPicPr>
          <p:nvPr/>
        </p:nvPicPr>
        <p:blipFill>
          <a:blip r:embed="rId15"/>
          <a:stretch>
            <a:fillRect/>
          </a:stretch>
        </p:blipFill>
        <p:spPr>
          <a:xfrm>
            <a:off x="5376256" y="2915742"/>
            <a:ext cx="1765379" cy="1689226"/>
          </a:xfrm>
          <a:prstGeom prst="rect">
            <a:avLst/>
          </a:prstGeom>
        </p:spPr>
      </p:pic>
      <p:pic>
        <p:nvPicPr>
          <p:cNvPr id="14" name="Picture 13">
            <a:extLst>
              <a:ext uri="{FF2B5EF4-FFF2-40B4-BE49-F238E27FC236}">
                <a16:creationId xmlns:a16="http://schemas.microsoft.com/office/drawing/2014/main" id="{C20ED683-965E-20E6-8A0B-95CE4B0F9A95}"/>
              </a:ext>
            </a:extLst>
          </p:cNvPr>
          <p:cNvPicPr>
            <a:picLocks noChangeAspect="1"/>
          </p:cNvPicPr>
          <p:nvPr/>
        </p:nvPicPr>
        <p:blipFill>
          <a:blip r:embed="rId16">
            <a:extLst>
              <a:ext uri="{837473B0-CC2E-450A-ABE3-18F120FF3D39}">
                <a1611:picAttrSrcUrl xmlns:a1611="http://schemas.microsoft.com/office/drawing/2016/11/main" r:id="rId17"/>
              </a:ext>
            </a:extLst>
          </a:blip>
          <a:stretch>
            <a:fillRect/>
          </a:stretch>
        </p:blipFill>
        <p:spPr>
          <a:xfrm>
            <a:off x="2623915" y="4212036"/>
            <a:ext cx="1948084" cy="1392833"/>
          </a:xfrm>
          <a:prstGeom prst="rect">
            <a:avLst/>
          </a:prstGeom>
        </p:spPr>
      </p:pic>
      <p:pic>
        <p:nvPicPr>
          <p:cNvPr id="16" name="Picture 15">
            <a:extLst>
              <a:ext uri="{FF2B5EF4-FFF2-40B4-BE49-F238E27FC236}">
                <a16:creationId xmlns:a16="http://schemas.microsoft.com/office/drawing/2014/main" id="{0F91E3E4-BD60-C91C-E90A-BE66F080FB20}"/>
              </a:ext>
            </a:extLst>
          </p:cNvPr>
          <p:cNvPicPr>
            <a:picLocks noChangeAspect="1"/>
          </p:cNvPicPr>
          <p:nvPr/>
        </p:nvPicPr>
        <p:blipFill>
          <a:blip r:embed="rId18">
            <a:extLst>
              <a:ext uri="{837473B0-CC2E-450A-ABE3-18F120FF3D39}">
                <a1611:picAttrSrcUrl xmlns:a1611="http://schemas.microsoft.com/office/drawing/2016/11/main" r:id="rId19"/>
              </a:ext>
            </a:extLst>
          </a:blip>
          <a:stretch>
            <a:fillRect/>
          </a:stretch>
        </p:blipFill>
        <p:spPr>
          <a:xfrm>
            <a:off x="43826" y="5125144"/>
            <a:ext cx="2637435" cy="1747301"/>
          </a:xfrm>
          <a:prstGeom prst="rect">
            <a:avLst/>
          </a:prstGeom>
        </p:spPr>
      </p:pic>
      <p:pic>
        <p:nvPicPr>
          <p:cNvPr id="17" name="Picture 16">
            <a:extLst>
              <a:ext uri="{FF2B5EF4-FFF2-40B4-BE49-F238E27FC236}">
                <a16:creationId xmlns:a16="http://schemas.microsoft.com/office/drawing/2014/main" id="{D89DC001-14B7-EBE0-20F1-326D74086E1F}"/>
              </a:ext>
            </a:extLst>
          </p:cNvPr>
          <p:cNvPicPr>
            <a:picLocks noChangeAspect="1"/>
          </p:cNvPicPr>
          <p:nvPr/>
        </p:nvPicPr>
        <p:blipFill>
          <a:blip r:embed="rId20">
            <a:extLst>
              <a:ext uri="{837473B0-CC2E-450A-ABE3-18F120FF3D39}">
                <a1611:picAttrSrcUrl xmlns:a1611="http://schemas.microsoft.com/office/drawing/2016/11/main" r:id="rId21"/>
              </a:ext>
            </a:extLst>
          </a:blip>
          <a:stretch>
            <a:fillRect/>
          </a:stretch>
        </p:blipFill>
        <p:spPr>
          <a:xfrm>
            <a:off x="4660896" y="5334879"/>
            <a:ext cx="2306349" cy="1537566"/>
          </a:xfrm>
          <a:prstGeom prst="rect">
            <a:avLst/>
          </a:prstGeom>
        </p:spPr>
      </p:pic>
      <p:sp>
        <p:nvSpPr>
          <p:cNvPr id="3" name="TextBox 2">
            <a:extLst>
              <a:ext uri="{FF2B5EF4-FFF2-40B4-BE49-F238E27FC236}">
                <a16:creationId xmlns:a16="http://schemas.microsoft.com/office/drawing/2014/main" id="{6C63A43D-5A90-1573-823D-77E3A9F282B7}"/>
              </a:ext>
            </a:extLst>
          </p:cNvPr>
          <p:cNvSpPr txBox="1"/>
          <p:nvPr/>
        </p:nvSpPr>
        <p:spPr>
          <a:xfrm rot="18324653">
            <a:off x="4302445" y="1392168"/>
            <a:ext cx="1796603" cy="584775"/>
          </a:xfrm>
          <a:prstGeom prst="rect">
            <a:avLst/>
          </a:prstGeom>
          <a:noFill/>
        </p:spPr>
        <p:txBody>
          <a:bodyPr wrap="square" rtlCol="0">
            <a:spAutoFit/>
          </a:bodyPr>
          <a:lstStyle/>
          <a:p>
            <a:pPr algn="ctr"/>
            <a:r>
              <a:rPr lang="en-US" sz="3200" dirty="0" err="1">
                <a:solidFill>
                  <a:srgbClr val="00B050"/>
                </a:solidFill>
              </a:rPr>
              <a:t>feliz</a:t>
            </a:r>
            <a:endParaRPr lang="en-US" sz="2400" dirty="0">
              <a:solidFill>
                <a:srgbClr val="00B050"/>
              </a:solidFill>
            </a:endParaRPr>
          </a:p>
        </p:txBody>
      </p:sp>
      <p:sp>
        <p:nvSpPr>
          <p:cNvPr id="18" name="TextBox 17">
            <a:extLst>
              <a:ext uri="{FF2B5EF4-FFF2-40B4-BE49-F238E27FC236}">
                <a16:creationId xmlns:a16="http://schemas.microsoft.com/office/drawing/2014/main" id="{E7E60C18-D102-770C-BEEA-D2D7DC07D399}"/>
              </a:ext>
            </a:extLst>
          </p:cNvPr>
          <p:cNvSpPr txBox="1"/>
          <p:nvPr/>
        </p:nvSpPr>
        <p:spPr>
          <a:xfrm>
            <a:off x="6725874" y="2711474"/>
            <a:ext cx="1796603" cy="584775"/>
          </a:xfrm>
          <a:prstGeom prst="rect">
            <a:avLst/>
          </a:prstGeom>
          <a:noFill/>
        </p:spPr>
        <p:txBody>
          <a:bodyPr wrap="square" rtlCol="0">
            <a:spAutoFit/>
          </a:bodyPr>
          <a:lstStyle/>
          <a:p>
            <a:pPr algn="ctr"/>
            <a:r>
              <a:rPr lang="en-US" sz="3200" dirty="0">
                <a:solidFill>
                  <a:srgbClr val="00B050"/>
                </a:solidFill>
              </a:rPr>
              <a:t>triste</a:t>
            </a:r>
            <a:endParaRPr lang="en-US" sz="2400" dirty="0">
              <a:solidFill>
                <a:srgbClr val="00B050"/>
              </a:solidFill>
            </a:endParaRPr>
          </a:p>
        </p:txBody>
      </p:sp>
      <p:sp>
        <p:nvSpPr>
          <p:cNvPr id="19" name="TextBox 18">
            <a:extLst>
              <a:ext uri="{FF2B5EF4-FFF2-40B4-BE49-F238E27FC236}">
                <a16:creationId xmlns:a16="http://schemas.microsoft.com/office/drawing/2014/main" id="{5B9B2A61-7D58-0978-B6A8-CDEA935E8616}"/>
              </a:ext>
            </a:extLst>
          </p:cNvPr>
          <p:cNvSpPr txBox="1"/>
          <p:nvPr/>
        </p:nvSpPr>
        <p:spPr>
          <a:xfrm>
            <a:off x="4523721" y="4556301"/>
            <a:ext cx="2650696" cy="523220"/>
          </a:xfrm>
          <a:prstGeom prst="rect">
            <a:avLst/>
          </a:prstGeom>
          <a:noFill/>
        </p:spPr>
        <p:txBody>
          <a:bodyPr wrap="square" rtlCol="0">
            <a:spAutoFit/>
          </a:bodyPr>
          <a:lstStyle/>
          <a:p>
            <a:pPr algn="ctr"/>
            <a:r>
              <a:rPr lang="en-US" sz="2800" dirty="0" err="1">
                <a:solidFill>
                  <a:srgbClr val="00B050"/>
                </a:solidFill>
              </a:rPr>
              <a:t>emocionado</a:t>
            </a:r>
            <a:r>
              <a:rPr lang="en-US" sz="2800" dirty="0">
                <a:solidFill>
                  <a:srgbClr val="00B050"/>
                </a:solidFill>
              </a:rPr>
              <a:t>/a</a:t>
            </a:r>
          </a:p>
        </p:txBody>
      </p:sp>
      <p:sp>
        <p:nvSpPr>
          <p:cNvPr id="20" name="TextBox 19">
            <a:extLst>
              <a:ext uri="{FF2B5EF4-FFF2-40B4-BE49-F238E27FC236}">
                <a16:creationId xmlns:a16="http://schemas.microsoft.com/office/drawing/2014/main" id="{368E3558-33C8-99B1-48B0-73CF777EE66E}"/>
              </a:ext>
            </a:extLst>
          </p:cNvPr>
          <p:cNvSpPr txBox="1"/>
          <p:nvPr/>
        </p:nvSpPr>
        <p:spPr>
          <a:xfrm>
            <a:off x="7195913" y="4627564"/>
            <a:ext cx="2072973" cy="584775"/>
          </a:xfrm>
          <a:prstGeom prst="rect">
            <a:avLst/>
          </a:prstGeom>
          <a:noFill/>
        </p:spPr>
        <p:txBody>
          <a:bodyPr wrap="square" rtlCol="0">
            <a:spAutoFit/>
          </a:bodyPr>
          <a:lstStyle/>
          <a:p>
            <a:pPr algn="ctr"/>
            <a:r>
              <a:rPr lang="en-US" sz="3200" dirty="0" err="1">
                <a:solidFill>
                  <a:srgbClr val="00B050"/>
                </a:solidFill>
              </a:rPr>
              <a:t>enojado</a:t>
            </a:r>
            <a:r>
              <a:rPr lang="en-US" sz="3200" dirty="0">
                <a:solidFill>
                  <a:srgbClr val="00B050"/>
                </a:solidFill>
              </a:rPr>
              <a:t>/a</a:t>
            </a:r>
          </a:p>
        </p:txBody>
      </p:sp>
      <p:sp>
        <p:nvSpPr>
          <p:cNvPr id="21" name="TextBox 20">
            <a:extLst>
              <a:ext uri="{FF2B5EF4-FFF2-40B4-BE49-F238E27FC236}">
                <a16:creationId xmlns:a16="http://schemas.microsoft.com/office/drawing/2014/main" id="{F0892E12-80C3-CBB7-B126-F842EA9D2ACA}"/>
              </a:ext>
            </a:extLst>
          </p:cNvPr>
          <p:cNvSpPr txBox="1"/>
          <p:nvPr/>
        </p:nvSpPr>
        <p:spPr>
          <a:xfrm>
            <a:off x="6967245" y="6200138"/>
            <a:ext cx="2176755" cy="584775"/>
          </a:xfrm>
          <a:prstGeom prst="rect">
            <a:avLst/>
          </a:prstGeom>
          <a:noFill/>
        </p:spPr>
        <p:txBody>
          <a:bodyPr wrap="square" rtlCol="0">
            <a:spAutoFit/>
          </a:bodyPr>
          <a:lstStyle/>
          <a:p>
            <a:r>
              <a:rPr lang="en-US" sz="3200" dirty="0" err="1">
                <a:solidFill>
                  <a:srgbClr val="00B050"/>
                </a:solidFill>
              </a:rPr>
              <a:t>asustado</a:t>
            </a:r>
            <a:r>
              <a:rPr lang="en-US" sz="3200" dirty="0">
                <a:solidFill>
                  <a:srgbClr val="00B050"/>
                </a:solidFill>
              </a:rPr>
              <a:t>/a</a:t>
            </a:r>
            <a:endParaRPr lang="en-US" sz="2400" dirty="0">
              <a:solidFill>
                <a:srgbClr val="00B050"/>
              </a:solidFill>
            </a:endParaRPr>
          </a:p>
        </p:txBody>
      </p:sp>
      <p:sp>
        <p:nvSpPr>
          <p:cNvPr id="22" name="TextBox 21">
            <a:extLst>
              <a:ext uri="{FF2B5EF4-FFF2-40B4-BE49-F238E27FC236}">
                <a16:creationId xmlns:a16="http://schemas.microsoft.com/office/drawing/2014/main" id="{4914560A-D094-AFF9-45DF-E84E19F85651}"/>
              </a:ext>
            </a:extLst>
          </p:cNvPr>
          <p:cNvSpPr txBox="1"/>
          <p:nvPr/>
        </p:nvSpPr>
        <p:spPr>
          <a:xfrm>
            <a:off x="4796457" y="181367"/>
            <a:ext cx="2820138" cy="584775"/>
          </a:xfrm>
          <a:prstGeom prst="rect">
            <a:avLst/>
          </a:prstGeom>
          <a:solidFill>
            <a:srgbClr val="FFC000"/>
          </a:solidFill>
        </p:spPr>
        <p:txBody>
          <a:bodyPr wrap="square" rtlCol="0">
            <a:spAutoFit/>
          </a:bodyPr>
          <a:lstStyle/>
          <a:p>
            <a:pPr algn="ctr"/>
            <a:r>
              <a:rPr lang="en-US" sz="3200" b="1" dirty="0">
                <a:solidFill>
                  <a:srgbClr val="00B050"/>
                </a:solidFill>
              </a:rPr>
              <a:t>Las </a:t>
            </a:r>
            <a:r>
              <a:rPr lang="en-US" sz="3200" b="1" dirty="0" err="1">
                <a:solidFill>
                  <a:srgbClr val="00B050"/>
                </a:solidFill>
              </a:rPr>
              <a:t>emociones</a:t>
            </a:r>
            <a:endParaRPr lang="en-US" sz="3200" b="1" dirty="0">
              <a:solidFill>
                <a:srgbClr val="00B050"/>
              </a:solidFill>
            </a:endParaRPr>
          </a:p>
        </p:txBody>
      </p:sp>
      <p:sp>
        <p:nvSpPr>
          <p:cNvPr id="23" name="TextBox 22">
            <a:extLst>
              <a:ext uri="{FF2B5EF4-FFF2-40B4-BE49-F238E27FC236}">
                <a16:creationId xmlns:a16="http://schemas.microsoft.com/office/drawing/2014/main" id="{CDBA5920-317E-0DEC-2F10-A8D11C881710}"/>
              </a:ext>
            </a:extLst>
          </p:cNvPr>
          <p:cNvSpPr txBox="1"/>
          <p:nvPr/>
        </p:nvSpPr>
        <p:spPr>
          <a:xfrm>
            <a:off x="90786" y="187708"/>
            <a:ext cx="4429496" cy="646331"/>
          </a:xfrm>
          <a:prstGeom prst="rect">
            <a:avLst/>
          </a:prstGeom>
          <a:solidFill>
            <a:srgbClr val="FFC000"/>
          </a:solidFill>
        </p:spPr>
        <p:txBody>
          <a:bodyPr wrap="square" rtlCol="0">
            <a:spAutoFit/>
          </a:bodyPr>
          <a:lstStyle/>
          <a:p>
            <a:pPr algn="ctr"/>
            <a:r>
              <a:rPr lang="en-US" sz="3600" b="1" dirty="0">
                <a:solidFill>
                  <a:srgbClr val="00B050"/>
                </a:solidFill>
              </a:rPr>
              <a:t>Los </a:t>
            </a:r>
            <a:r>
              <a:rPr lang="en-US" sz="3600" b="1" dirty="0" err="1">
                <a:solidFill>
                  <a:srgbClr val="00B050"/>
                </a:solidFill>
              </a:rPr>
              <a:t>acontecimientos</a:t>
            </a:r>
            <a:endParaRPr lang="en-US" sz="3600" b="1" dirty="0">
              <a:solidFill>
                <a:srgbClr val="00B050"/>
              </a:solidFill>
            </a:endParaRPr>
          </a:p>
        </p:txBody>
      </p:sp>
      <p:pic>
        <p:nvPicPr>
          <p:cNvPr id="24" name="Picture 23">
            <a:extLst>
              <a:ext uri="{FF2B5EF4-FFF2-40B4-BE49-F238E27FC236}">
                <a16:creationId xmlns:a16="http://schemas.microsoft.com/office/drawing/2014/main" id="{4EE886C7-B74A-4861-A5C0-D3C4C6358C70}"/>
              </a:ext>
            </a:extLst>
          </p:cNvPr>
          <p:cNvPicPr>
            <a:picLocks noChangeAspect="1"/>
          </p:cNvPicPr>
          <p:nvPr/>
        </p:nvPicPr>
        <p:blipFill>
          <a:blip r:embed="rId22">
            <a:extLst>
              <a:ext uri="{837473B0-CC2E-450A-ABE3-18F120FF3D39}">
                <a1611:picAttrSrcUrl xmlns:a1611="http://schemas.microsoft.com/office/drawing/2016/11/main" r:id="rId23"/>
              </a:ext>
            </a:extLst>
          </a:blip>
          <a:stretch>
            <a:fillRect/>
          </a:stretch>
        </p:blipFill>
        <p:spPr>
          <a:xfrm>
            <a:off x="959087" y="1040403"/>
            <a:ext cx="2259059" cy="2682632"/>
          </a:xfrm>
          <a:prstGeom prst="rect">
            <a:avLst/>
          </a:prstGeom>
        </p:spPr>
      </p:pic>
      <p:pic>
        <p:nvPicPr>
          <p:cNvPr id="25" name="Picture 24">
            <a:extLst>
              <a:ext uri="{FF2B5EF4-FFF2-40B4-BE49-F238E27FC236}">
                <a16:creationId xmlns:a16="http://schemas.microsoft.com/office/drawing/2014/main" id="{B5076C2A-DC38-B823-E259-E1A4FF53334B}"/>
              </a:ext>
            </a:extLst>
          </p:cNvPr>
          <p:cNvPicPr>
            <a:picLocks noChangeAspect="1"/>
          </p:cNvPicPr>
          <p:nvPr/>
        </p:nvPicPr>
        <p:blipFill>
          <a:blip r:embed="rId24">
            <a:extLst>
              <a:ext uri="{837473B0-CC2E-450A-ABE3-18F120FF3D39}">
                <a1611:picAttrSrcUrl xmlns:a1611="http://schemas.microsoft.com/office/drawing/2016/11/main" r:id="rId25"/>
              </a:ext>
            </a:extLst>
          </a:blip>
          <a:stretch>
            <a:fillRect/>
          </a:stretch>
        </p:blipFill>
        <p:spPr>
          <a:xfrm>
            <a:off x="7470083" y="275121"/>
            <a:ext cx="1710760" cy="1015764"/>
          </a:xfrm>
          <a:prstGeom prst="rect">
            <a:avLst/>
          </a:prstGeom>
        </p:spPr>
      </p:pic>
    </p:spTree>
    <p:extLst>
      <p:ext uri="{BB962C8B-B14F-4D97-AF65-F5344CB8AC3E}">
        <p14:creationId xmlns:p14="http://schemas.microsoft.com/office/powerpoint/2010/main" val="305146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12"/>
                                        </p:tgtEl>
                                        <p:attrNameLst>
                                          <p:attrName>r</p:attrName>
                                        </p:attrNameLst>
                                      </p:cBhvr>
                                    </p:animRot>
                                    <p:animRot by="-240000">
                                      <p:cBhvr>
                                        <p:cTn id="19" dur="200" fill="hold">
                                          <p:stCondLst>
                                            <p:cond delay="200"/>
                                          </p:stCondLst>
                                        </p:cTn>
                                        <p:tgtEl>
                                          <p:spTgt spid="12"/>
                                        </p:tgtEl>
                                        <p:attrNameLst>
                                          <p:attrName>r</p:attrName>
                                        </p:attrNameLst>
                                      </p:cBhvr>
                                    </p:animRot>
                                    <p:animRot by="240000">
                                      <p:cBhvr>
                                        <p:cTn id="20" dur="200" fill="hold">
                                          <p:stCondLst>
                                            <p:cond delay="400"/>
                                          </p:stCondLst>
                                        </p:cTn>
                                        <p:tgtEl>
                                          <p:spTgt spid="12"/>
                                        </p:tgtEl>
                                        <p:attrNameLst>
                                          <p:attrName>r</p:attrName>
                                        </p:attrNameLst>
                                      </p:cBhvr>
                                    </p:animRot>
                                    <p:animRot by="-240000">
                                      <p:cBhvr>
                                        <p:cTn id="21" dur="200" fill="hold">
                                          <p:stCondLst>
                                            <p:cond delay="600"/>
                                          </p:stCondLst>
                                        </p:cTn>
                                        <p:tgtEl>
                                          <p:spTgt spid="12"/>
                                        </p:tgtEl>
                                        <p:attrNameLst>
                                          <p:attrName>r</p:attrName>
                                        </p:attrNameLst>
                                      </p:cBhvr>
                                    </p:animRot>
                                    <p:animRot by="120000">
                                      <p:cBhvr>
                                        <p:cTn id="22" dur="200" fill="hold">
                                          <p:stCondLst>
                                            <p:cond delay="800"/>
                                          </p:stCondLst>
                                        </p:cTn>
                                        <p:tgtEl>
                                          <p:spTgt spid="12"/>
                                        </p:tgtEl>
                                        <p:attrNameLst>
                                          <p:attrName>r</p:attrName>
                                        </p:attrNameLst>
                                      </p:cBhvr>
                                    </p:animRot>
                                  </p:childTnLst>
                                </p:cTn>
                              </p:par>
                              <p:par>
                                <p:cTn id="23" presetID="32" presetClass="emph" presetSubtype="0" fill="hold" nodeType="withEffect">
                                  <p:stCondLst>
                                    <p:cond delay="0"/>
                                  </p:stCondLst>
                                  <p:childTnLst>
                                    <p:animRot by="120000">
                                      <p:cBhvr>
                                        <p:cTn id="24" dur="100" fill="hold">
                                          <p:stCondLst>
                                            <p:cond delay="0"/>
                                          </p:stCondLst>
                                        </p:cTn>
                                        <p:tgtEl>
                                          <p:spTgt spid="16"/>
                                        </p:tgtEl>
                                        <p:attrNameLst>
                                          <p:attrName>r</p:attrName>
                                        </p:attrNameLst>
                                      </p:cBhvr>
                                    </p:animRot>
                                    <p:animRot by="-240000">
                                      <p:cBhvr>
                                        <p:cTn id="25" dur="200" fill="hold">
                                          <p:stCondLst>
                                            <p:cond delay="200"/>
                                          </p:stCondLst>
                                        </p:cTn>
                                        <p:tgtEl>
                                          <p:spTgt spid="16"/>
                                        </p:tgtEl>
                                        <p:attrNameLst>
                                          <p:attrName>r</p:attrName>
                                        </p:attrNameLst>
                                      </p:cBhvr>
                                    </p:animRot>
                                    <p:animRot by="240000">
                                      <p:cBhvr>
                                        <p:cTn id="26" dur="200" fill="hold">
                                          <p:stCondLst>
                                            <p:cond delay="400"/>
                                          </p:stCondLst>
                                        </p:cTn>
                                        <p:tgtEl>
                                          <p:spTgt spid="16"/>
                                        </p:tgtEl>
                                        <p:attrNameLst>
                                          <p:attrName>r</p:attrName>
                                        </p:attrNameLst>
                                      </p:cBhvr>
                                    </p:animRot>
                                    <p:animRot by="-240000">
                                      <p:cBhvr>
                                        <p:cTn id="27" dur="200" fill="hold">
                                          <p:stCondLst>
                                            <p:cond delay="600"/>
                                          </p:stCondLst>
                                        </p:cTn>
                                        <p:tgtEl>
                                          <p:spTgt spid="16"/>
                                        </p:tgtEl>
                                        <p:attrNameLst>
                                          <p:attrName>r</p:attrName>
                                        </p:attrNameLst>
                                      </p:cBhvr>
                                    </p:animRot>
                                    <p:animRot by="120000">
                                      <p:cBhvr>
                                        <p:cTn id="28" dur="200" fill="hold">
                                          <p:stCondLst>
                                            <p:cond delay="800"/>
                                          </p:stCondLst>
                                        </p:cTn>
                                        <p:tgtEl>
                                          <p:spTgt spid="16"/>
                                        </p:tgtEl>
                                        <p:attrNameLst>
                                          <p:attrName>r</p:attrName>
                                        </p:attrNameLst>
                                      </p:cBhvr>
                                    </p:animRot>
                                  </p:childTnLst>
                                </p:cTn>
                              </p:par>
                              <p:par>
                                <p:cTn id="29" presetID="32" presetClass="emph" presetSubtype="0" fill="hold" nodeType="withEffect">
                                  <p:stCondLst>
                                    <p:cond delay="0"/>
                                  </p:stCondLst>
                                  <p:childTnLst>
                                    <p:animRot by="120000">
                                      <p:cBhvr>
                                        <p:cTn id="30" dur="100" fill="hold">
                                          <p:stCondLst>
                                            <p:cond delay="0"/>
                                          </p:stCondLst>
                                        </p:cTn>
                                        <p:tgtEl>
                                          <p:spTgt spid="14"/>
                                        </p:tgtEl>
                                        <p:attrNameLst>
                                          <p:attrName>r</p:attrName>
                                        </p:attrNameLst>
                                      </p:cBhvr>
                                    </p:animRot>
                                    <p:animRot by="-240000">
                                      <p:cBhvr>
                                        <p:cTn id="31" dur="200" fill="hold">
                                          <p:stCondLst>
                                            <p:cond delay="200"/>
                                          </p:stCondLst>
                                        </p:cTn>
                                        <p:tgtEl>
                                          <p:spTgt spid="14"/>
                                        </p:tgtEl>
                                        <p:attrNameLst>
                                          <p:attrName>r</p:attrName>
                                        </p:attrNameLst>
                                      </p:cBhvr>
                                    </p:animRot>
                                    <p:animRot by="240000">
                                      <p:cBhvr>
                                        <p:cTn id="32" dur="200" fill="hold">
                                          <p:stCondLst>
                                            <p:cond delay="400"/>
                                          </p:stCondLst>
                                        </p:cTn>
                                        <p:tgtEl>
                                          <p:spTgt spid="14"/>
                                        </p:tgtEl>
                                        <p:attrNameLst>
                                          <p:attrName>r</p:attrName>
                                        </p:attrNameLst>
                                      </p:cBhvr>
                                    </p:animRot>
                                    <p:animRot by="-240000">
                                      <p:cBhvr>
                                        <p:cTn id="33" dur="200" fill="hold">
                                          <p:stCondLst>
                                            <p:cond delay="600"/>
                                          </p:stCondLst>
                                        </p:cTn>
                                        <p:tgtEl>
                                          <p:spTgt spid="14"/>
                                        </p:tgtEl>
                                        <p:attrNameLst>
                                          <p:attrName>r</p:attrName>
                                        </p:attrNameLst>
                                      </p:cBhvr>
                                    </p:animRot>
                                    <p:animRot by="120000">
                                      <p:cBhvr>
                                        <p:cTn id="34" dur="200" fill="hold">
                                          <p:stCondLst>
                                            <p:cond delay="800"/>
                                          </p:stCondLst>
                                        </p:cTn>
                                        <p:tgtEl>
                                          <p:spTgt spid="14"/>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500"/>
                                        <p:tgtEl>
                                          <p:spTgt spid="24"/>
                                        </p:tgtEl>
                                        <p:attrNameLst>
                                          <p:attrName>ppt_y</p:attrName>
                                        </p:attrNameLst>
                                      </p:cBhvr>
                                      <p:tavLst>
                                        <p:tav tm="0">
                                          <p:val>
                                            <p:strVal val="#ppt_y+#ppt_h*1.125000"/>
                                          </p:val>
                                        </p:tav>
                                        <p:tav tm="100000">
                                          <p:val>
                                            <p:strVal val="#ppt_y"/>
                                          </p:val>
                                        </p:tav>
                                      </p:tavLst>
                                    </p:anim>
                                    <p:animEffect transition="in" filter="wipe(up)">
                                      <p:cBhvr>
                                        <p:cTn id="40" dur="500"/>
                                        <p:tgtEl>
                                          <p:spTgt spid="24"/>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p:tgtEl>
                                          <p:spTgt spid="23"/>
                                        </p:tgtEl>
                                        <p:attrNameLst>
                                          <p:attrName>ppt_y</p:attrName>
                                        </p:attrNameLst>
                                      </p:cBhvr>
                                      <p:tavLst>
                                        <p:tav tm="0">
                                          <p:val>
                                            <p:strVal val="#ppt_y+#ppt_h*1.125000"/>
                                          </p:val>
                                        </p:tav>
                                        <p:tav tm="100000">
                                          <p:val>
                                            <p:strVal val="#ppt_y"/>
                                          </p:val>
                                        </p:tav>
                                      </p:tavLst>
                                    </p:anim>
                                    <p:animEffect transition="in" filter="wipe(up)">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p:tgtEl>
                                          <p:spTgt spid="22"/>
                                        </p:tgtEl>
                                        <p:attrNameLst>
                                          <p:attrName>ppt_y</p:attrName>
                                        </p:attrNameLst>
                                      </p:cBhvr>
                                      <p:tavLst>
                                        <p:tav tm="0">
                                          <p:val>
                                            <p:strVal val="#ppt_y+#ppt_h*1.125000"/>
                                          </p:val>
                                        </p:tav>
                                        <p:tav tm="100000">
                                          <p:val>
                                            <p:strVal val="#ppt_y"/>
                                          </p:val>
                                        </p:tav>
                                      </p:tavLst>
                                    </p:anim>
                                    <p:animEffect transition="in" filter="wipe(up)">
                                      <p:cBhvr>
                                        <p:cTn id="50" dur="500"/>
                                        <p:tgtEl>
                                          <p:spTgt spid="22"/>
                                        </p:tgtEl>
                                      </p:cBhvr>
                                    </p:animEffect>
                                  </p:childTnLst>
                                </p:cTn>
                              </p:par>
                              <p:par>
                                <p:cTn id="51" presetID="12" presetClass="entr" presetSubtype="4"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500"/>
                                        <p:tgtEl>
                                          <p:spTgt spid="25"/>
                                        </p:tgtEl>
                                        <p:attrNameLst>
                                          <p:attrName>ppt_y</p:attrName>
                                        </p:attrNameLst>
                                      </p:cBhvr>
                                      <p:tavLst>
                                        <p:tav tm="0">
                                          <p:val>
                                            <p:strVal val="#ppt_y+#ppt_h*1.125000"/>
                                          </p:val>
                                        </p:tav>
                                        <p:tav tm="100000">
                                          <p:val>
                                            <p:strVal val="#ppt_y"/>
                                          </p:val>
                                        </p:tav>
                                      </p:tavLst>
                                    </p:anim>
                                    <p:animEffect transition="in" filter="wipe(up)">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9"/>
                                        </p:tgtEl>
                                        <p:attrNameLst>
                                          <p:attrName>style.visibility</p:attrName>
                                        </p:attrNameLst>
                                      </p:cBhvr>
                                      <p:to>
                                        <p:strVal val="visible"/>
                                      </p:to>
                                    </p:set>
                                    <p:anim calcmode="lin" valueType="num">
                                      <p:cBhvr additive="base">
                                        <p:cTn id="59" dur="500" fill="hold"/>
                                        <p:tgtEl>
                                          <p:spTgt spid="9"/>
                                        </p:tgtEl>
                                        <p:attrNameLst>
                                          <p:attrName>ppt_x</p:attrName>
                                        </p:attrNameLst>
                                      </p:cBhvr>
                                      <p:tavLst>
                                        <p:tav tm="0">
                                          <p:val>
                                            <p:strVal val="#ppt_x"/>
                                          </p:val>
                                        </p:tav>
                                        <p:tav tm="100000">
                                          <p:val>
                                            <p:strVal val="#ppt_x"/>
                                          </p:val>
                                        </p:tav>
                                      </p:tavLst>
                                    </p:anim>
                                    <p:anim calcmode="lin" valueType="num">
                                      <p:cBhvr additive="base">
                                        <p:cTn id="60" dur="500" fill="hold"/>
                                        <p:tgtEl>
                                          <p:spTgt spid="9"/>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
                                        </p:tgtEl>
                                        <p:attrNameLst>
                                          <p:attrName>style.visibility</p:attrName>
                                        </p:attrNameLst>
                                      </p:cBhvr>
                                      <p:to>
                                        <p:strVal val="visible"/>
                                      </p:to>
                                    </p:set>
                                    <p:anim calcmode="lin" valueType="num">
                                      <p:cBhvr additive="base">
                                        <p:cTn id="63" dur="500" fill="hold"/>
                                        <p:tgtEl>
                                          <p:spTgt spid="3"/>
                                        </p:tgtEl>
                                        <p:attrNameLst>
                                          <p:attrName>ppt_x</p:attrName>
                                        </p:attrNameLst>
                                      </p:cBhvr>
                                      <p:tavLst>
                                        <p:tav tm="0">
                                          <p:val>
                                            <p:strVal val="#ppt_x"/>
                                          </p:val>
                                        </p:tav>
                                        <p:tav tm="100000">
                                          <p:val>
                                            <p:strVal val="#ppt_x"/>
                                          </p:val>
                                        </p:tav>
                                      </p:tavLst>
                                    </p:anim>
                                    <p:anim calcmode="lin" valueType="num">
                                      <p:cBhvr additive="base">
                                        <p:cTn id="6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additive="base">
                                        <p:cTn id="69" dur="500" fill="hold"/>
                                        <p:tgtEl>
                                          <p:spTgt spid="7"/>
                                        </p:tgtEl>
                                        <p:attrNameLst>
                                          <p:attrName>ppt_x</p:attrName>
                                        </p:attrNameLst>
                                      </p:cBhvr>
                                      <p:tavLst>
                                        <p:tav tm="0">
                                          <p:val>
                                            <p:strVal val="#ppt_x"/>
                                          </p:val>
                                        </p:tav>
                                        <p:tav tm="100000">
                                          <p:val>
                                            <p:strVal val="#ppt_x"/>
                                          </p:val>
                                        </p:tav>
                                      </p:tavLst>
                                    </p:anim>
                                    <p:anim calcmode="lin" valueType="num">
                                      <p:cBhvr additive="base">
                                        <p:cTn id="70" dur="500" fill="hold"/>
                                        <p:tgtEl>
                                          <p:spTgt spid="7"/>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additive="base">
                                        <p:cTn id="73" dur="500" fill="hold"/>
                                        <p:tgtEl>
                                          <p:spTgt spid="18"/>
                                        </p:tgtEl>
                                        <p:attrNameLst>
                                          <p:attrName>ppt_x</p:attrName>
                                        </p:attrNameLst>
                                      </p:cBhvr>
                                      <p:tavLst>
                                        <p:tav tm="0">
                                          <p:val>
                                            <p:strVal val="#ppt_x"/>
                                          </p:val>
                                        </p:tav>
                                        <p:tav tm="100000">
                                          <p:val>
                                            <p:strVal val="#ppt_x"/>
                                          </p:val>
                                        </p:tav>
                                      </p:tavLst>
                                    </p:anim>
                                    <p:anim calcmode="lin" valueType="num">
                                      <p:cBhvr additive="base">
                                        <p:cTn id="7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500" fill="hold"/>
                                        <p:tgtEl>
                                          <p:spTgt spid="15"/>
                                        </p:tgtEl>
                                        <p:attrNameLst>
                                          <p:attrName>ppt_x</p:attrName>
                                        </p:attrNameLst>
                                      </p:cBhvr>
                                      <p:tavLst>
                                        <p:tav tm="0">
                                          <p:val>
                                            <p:strVal val="#ppt_x"/>
                                          </p:val>
                                        </p:tav>
                                        <p:tav tm="100000">
                                          <p:val>
                                            <p:strVal val="#ppt_x"/>
                                          </p:val>
                                        </p:tav>
                                      </p:tavLst>
                                    </p:anim>
                                    <p:anim calcmode="lin" valueType="num">
                                      <p:cBhvr additive="base">
                                        <p:cTn id="80" dur="500" fill="hold"/>
                                        <p:tgtEl>
                                          <p:spTgt spid="15"/>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additive="base">
                                        <p:cTn id="83" dur="500" fill="hold"/>
                                        <p:tgtEl>
                                          <p:spTgt spid="19"/>
                                        </p:tgtEl>
                                        <p:attrNameLst>
                                          <p:attrName>ppt_x</p:attrName>
                                        </p:attrNameLst>
                                      </p:cBhvr>
                                      <p:tavLst>
                                        <p:tav tm="0">
                                          <p:val>
                                            <p:strVal val="#ppt_x"/>
                                          </p:val>
                                        </p:tav>
                                        <p:tav tm="100000">
                                          <p:val>
                                            <p:strVal val="#ppt_x"/>
                                          </p:val>
                                        </p:tav>
                                      </p:tavLst>
                                    </p:anim>
                                    <p:anim calcmode="lin" valueType="num">
                                      <p:cBhvr additive="base">
                                        <p:cTn id="8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ppt_x"/>
                                          </p:val>
                                        </p:tav>
                                        <p:tav tm="100000">
                                          <p:val>
                                            <p:strVal val="#ppt_x"/>
                                          </p:val>
                                        </p:tav>
                                      </p:tavLst>
                                    </p:anim>
                                    <p:anim calcmode="lin" valueType="num">
                                      <p:cBhvr additive="base">
                                        <p:cTn id="90" dur="500" fill="hold"/>
                                        <p:tgtEl>
                                          <p:spTgt spid="13"/>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20"/>
                                        </p:tgtEl>
                                        <p:attrNameLst>
                                          <p:attrName>style.visibility</p:attrName>
                                        </p:attrNameLst>
                                      </p:cBhvr>
                                      <p:to>
                                        <p:strVal val="visible"/>
                                      </p:to>
                                    </p:set>
                                    <p:anim calcmode="lin" valueType="num">
                                      <p:cBhvr additive="base">
                                        <p:cTn id="93" dur="500" fill="hold"/>
                                        <p:tgtEl>
                                          <p:spTgt spid="20"/>
                                        </p:tgtEl>
                                        <p:attrNameLst>
                                          <p:attrName>ppt_x</p:attrName>
                                        </p:attrNameLst>
                                      </p:cBhvr>
                                      <p:tavLst>
                                        <p:tav tm="0">
                                          <p:val>
                                            <p:strVal val="#ppt_x"/>
                                          </p:val>
                                        </p:tav>
                                        <p:tav tm="100000">
                                          <p:val>
                                            <p:strVal val="#ppt_x"/>
                                          </p:val>
                                        </p:tav>
                                      </p:tavLst>
                                    </p:anim>
                                    <p:anim calcmode="lin" valueType="num">
                                      <p:cBhvr additive="base">
                                        <p:cTn id="9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21"/>
                                        </p:tgtEl>
                                        <p:attrNameLst>
                                          <p:attrName>style.visibility</p:attrName>
                                        </p:attrNameLst>
                                      </p:cBhvr>
                                      <p:to>
                                        <p:strVal val="visible"/>
                                      </p:to>
                                    </p:set>
                                    <p:anim calcmode="lin" valueType="num">
                                      <p:cBhvr additive="base">
                                        <p:cTn id="99" dur="500" fill="hold"/>
                                        <p:tgtEl>
                                          <p:spTgt spid="21"/>
                                        </p:tgtEl>
                                        <p:attrNameLst>
                                          <p:attrName>ppt_x</p:attrName>
                                        </p:attrNameLst>
                                      </p:cBhvr>
                                      <p:tavLst>
                                        <p:tav tm="0">
                                          <p:val>
                                            <p:strVal val="#ppt_x"/>
                                          </p:val>
                                        </p:tav>
                                        <p:tav tm="100000">
                                          <p:val>
                                            <p:strVal val="#ppt_x"/>
                                          </p:val>
                                        </p:tav>
                                      </p:tavLst>
                                    </p:anim>
                                    <p:anim calcmode="lin" valueType="num">
                                      <p:cBhvr additive="base">
                                        <p:cTn id="100" dur="500" fill="hold"/>
                                        <p:tgtEl>
                                          <p:spTgt spid="21"/>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0"/>
                                  </p:stCondLst>
                                  <p:childTnLst>
                                    <p:set>
                                      <p:cBhvr>
                                        <p:cTn id="102" dur="1" fill="hold">
                                          <p:stCondLst>
                                            <p:cond delay="0"/>
                                          </p:stCondLst>
                                        </p:cTn>
                                        <p:tgtEl>
                                          <p:spTgt spid="17"/>
                                        </p:tgtEl>
                                        <p:attrNameLst>
                                          <p:attrName>style.visibility</p:attrName>
                                        </p:attrNameLst>
                                      </p:cBhvr>
                                      <p:to>
                                        <p:strVal val="visible"/>
                                      </p:to>
                                    </p:set>
                                    <p:anim calcmode="lin" valueType="num">
                                      <p:cBhvr additive="base">
                                        <p:cTn id="103" dur="500" fill="hold"/>
                                        <p:tgtEl>
                                          <p:spTgt spid="17"/>
                                        </p:tgtEl>
                                        <p:attrNameLst>
                                          <p:attrName>ppt_x</p:attrName>
                                        </p:attrNameLst>
                                      </p:cBhvr>
                                      <p:tavLst>
                                        <p:tav tm="0">
                                          <p:val>
                                            <p:strVal val="#ppt_x"/>
                                          </p:val>
                                        </p:tav>
                                        <p:tav tm="100000">
                                          <p:val>
                                            <p:strVal val="#ppt_x"/>
                                          </p:val>
                                        </p:tav>
                                      </p:tavLst>
                                    </p:anim>
                                    <p:anim calcmode="lin" valueType="num">
                                      <p:cBhvr additive="base">
                                        <p:cTn id="10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P spid="19" grpId="0"/>
      <p:bldP spid="20" grpId="0"/>
      <p:bldP spid="21" grpId="0"/>
      <p:bldP spid="22" grpId="0" animBg="1"/>
      <p:bldP spid="2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317567E-D7F0-9FE5-1171-3E3E80EBF45F}"/>
              </a:ext>
            </a:extLst>
          </p:cNvPr>
          <p:cNvSpPr>
            <a:spLocks noGrp="1"/>
          </p:cNvSpPr>
          <p:nvPr>
            <p:ph type="ftr" sz="quarter" idx="11"/>
          </p:nvPr>
        </p:nvSpPr>
        <p:spPr/>
        <p:txBody>
          <a:bodyPr/>
          <a:lstStyle/>
          <a:p>
            <a:endParaRPr lang="en-US"/>
          </a:p>
        </p:txBody>
      </p:sp>
      <p:pic>
        <p:nvPicPr>
          <p:cNvPr id="4" name="Picture 3">
            <a:extLst>
              <a:ext uri="{FF2B5EF4-FFF2-40B4-BE49-F238E27FC236}">
                <a16:creationId xmlns:a16="http://schemas.microsoft.com/office/drawing/2014/main" id="{E8B3F1C8-0FA8-5C94-2FCC-CFC35B70366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282262"/>
            <a:ext cx="6096000" cy="3048000"/>
          </a:xfrm>
          <a:prstGeom prst="rect">
            <a:avLst/>
          </a:prstGeom>
        </p:spPr>
      </p:pic>
      <p:pic>
        <p:nvPicPr>
          <p:cNvPr id="6" name="Picture 5">
            <a:extLst>
              <a:ext uri="{FF2B5EF4-FFF2-40B4-BE49-F238E27FC236}">
                <a16:creationId xmlns:a16="http://schemas.microsoft.com/office/drawing/2014/main" id="{3F352C81-8FFF-7E31-7036-B4E313A31DA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123385" y="3509271"/>
            <a:ext cx="4750158" cy="3166772"/>
          </a:xfrm>
          <a:prstGeom prst="rect">
            <a:avLst/>
          </a:prstGeom>
        </p:spPr>
      </p:pic>
      <p:sp>
        <p:nvSpPr>
          <p:cNvPr id="3" name="TextBox 2">
            <a:extLst>
              <a:ext uri="{FF2B5EF4-FFF2-40B4-BE49-F238E27FC236}">
                <a16:creationId xmlns:a16="http://schemas.microsoft.com/office/drawing/2014/main" id="{F0419C9C-B579-DD1C-E634-B2C290CB6FC4}"/>
              </a:ext>
            </a:extLst>
          </p:cNvPr>
          <p:cNvSpPr txBox="1"/>
          <p:nvPr/>
        </p:nvSpPr>
        <p:spPr>
          <a:xfrm>
            <a:off x="6272011" y="811369"/>
            <a:ext cx="2434107" cy="646331"/>
          </a:xfrm>
          <a:prstGeom prst="rect">
            <a:avLst/>
          </a:prstGeom>
          <a:noFill/>
        </p:spPr>
        <p:txBody>
          <a:bodyPr wrap="square" rtlCol="0">
            <a:spAutoFit/>
          </a:bodyPr>
          <a:lstStyle/>
          <a:p>
            <a:r>
              <a:rPr lang="en-US" sz="3600" b="1" dirty="0">
                <a:solidFill>
                  <a:srgbClr val="00B050"/>
                </a:solidFill>
              </a:rPr>
              <a:t>La </a:t>
            </a:r>
            <a:r>
              <a:rPr lang="en-US" sz="3600" b="1" dirty="0" err="1">
                <a:solidFill>
                  <a:srgbClr val="00B050"/>
                </a:solidFill>
              </a:rPr>
              <a:t>cara</a:t>
            </a:r>
            <a:endParaRPr lang="en-US" sz="3600" b="1" dirty="0">
              <a:solidFill>
                <a:srgbClr val="00B050"/>
              </a:solidFill>
            </a:endParaRPr>
          </a:p>
        </p:txBody>
      </p:sp>
      <p:sp>
        <p:nvSpPr>
          <p:cNvPr id="5" name="TextBox 4">
            <a:extLst>
              <a:ext uri="{FF2B5EF4-FFF2-40B4-BE49-F238E27FC236}">
                <a16:creationId xmlns:a16="http://schemas.microsoft.com/office/drawing/2014/main" id="{1563A44D-1BFF-34BF-F04B-767CA738AF22}"/>
              </a:ext>
            </a:extLst>
          </p:cNvPr>
          <p:cNvSpPr txBox="1"/>
          <p:nvPr/>
        </p:nvSpPr>
        <p:spPr>
          <a:xfrm>
            <a:off x="101353" y="4440323"/>
            <a:ext cx="4152253" cy="1754326"/>
          </a:xfrm>
          <a:prstGeom prst="rect">
            <a:avLst/>
          </a:prstGeom>
          <a:noFill/>
        </p:spPr>
        <p:txBody>
          <a:bodyPr wrap="square" rtlCol="0">
            <a:spAutoFit/>
          </a:bodyPr>
          <a:lstStyle/>
          <a:p>
            <a:r>
              <a:rPr lang="es-ES_tradnl" sz="3600" dirty="0">
                <a:solidFill>
                  <a:srgbClr val="00B050"/>
                </a:solidFill>
              </a:rPr>
              <a:t>y </a:t>
            </a:r>
            <a:r>
              <a:rPr lang="es-ES_tradnl" sz="3600" b="1" dirty="0">
                <a:solidFill>
                  <a:srgbClr val="00B050"/>
                </a:solidFill>
              </a:rPr>
              <a:t>el cuerpo </a:t>
            </a:r>
            <a:r>
              <a:rPr lang="es-ES_tradnl" sz="3600" dirty="0">
                <a:solidFill>
                  <a:srgbClr val="00B050"/>
                </a:solidFill>
              </a:rPr>
              <a:t>pueden mostrar </a:t>
            </a:r>
            <a:r>
              <a:rPr lang="es-ES_tradnl" sz="3600" b="1" dirty="0">
                <a:solidFill>
                  <a:srgbClr val="00B050"/>
                </a:solidFill>
              </a:rPr>
              <a:t>las emociones</a:t>
            </a:r>
            <a:r>
              <a:rPr lang="es-ES_tradnl" sz="3600" dirty="0">
                <a:solidFill>
                  <a:srgbClr val="00B050"/>
                </a:solidFill>
              </a:rPr>
              <a:t>.</a:t>
            </a:r>
          </a:p>
        </p:txBody>
      </p:sp>
      <p:sp>
        <p:nvSpPr>
          <p:cNvPr id="8" name="Donut 7">
            <a:extLst>
              <a:ext uri="{FF2B5EF4-FFF2-40B4-BE49-F238E27FC236}">
                <a16:creationId xmlns:a16="http://schemas.microsoft.com/office/drawing/2014/main" id="{18BC9CBC-6CA3-612E-8DA5-7C1BE779E8C3}"/>
              </a:ext>
            </a:extLst>
          </p:cNvPr>
          <p:cNvSpPr/>
          <p:nvPr/>
        </p:nvSpPr>
        <p:spPr>
          <a:xfrm>
            <a:off x="270458" y="0"/>
            <a:ext cx="3294743" cy="3429000"/>
          </a:xfrm>
          <a:prstGeom prst="donut">
            <a:avLst>
              <a:gd name="adj" fmla="val 4366"/>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Left Arrow 8">
            <a:extLst>
              <a:ext uri="{FF2B5EF4-FFF2-40B4-BE49-F238E27FC236}">
                <a16:creationId xmlns:a16="http://schemas.microsoft.com/office/drawing/2014/main" id="{903EB5EA-E15D-1D7B-06A4-C2BAC7F4E5C7}"/>
              </a:ext>
            </a:extLst>
          </p:cNvPr>
          <p:cNvSpPr/>
          <p:nvPr/>
        </p:nvSpPr>
        <p:spPr>
          <a:xfrm>
            <a:off x="3288406" y="1293585"/>
            <a:ext cx="1930400" cy="582105"/>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784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469D00-DF25-51CA-2F43-7398989D447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8000" y="28843"/>
            <a:ext cx="4042114" cy="4800010"/>
          </a:xfrm>
          <a:prstGeom prst="rect">
            <a:avLst/>
          </a:prstGeom>
        </p:spPr>
      </p:pic>
      <p:pic>
        <p:nvPicPr>
          <p:cNvPr id="6" name="Picture 5">
            <a:extLst>
              <a:ext uri="{FF2B5EF4-FFF2-40B4-BE49-F238E27FC236}">
                <a16:creationId xmlns:a16="http://schemas.microsoft.com/office/drawing/2014/main" id="{4B5493BA-8292-64C4-F59B-8659D40D85CA}"/>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194916" y="2426326"/>
            <a:ext cx="1854200" cy="1181100"/>
          </a:xfrm>
          <a:prstGeom prst="rect">
            <a:avLst/>
          </a:prstGeom>
        </p:spPr>
      </p:pic>
      <p:pic>
        <p:nvPicPr>
          <p:cNvPr id="8" name="Picture 7">
            <a:extLst>
              <a:ext uri="{FF2B5EF4-FFF2-40B4-BE49-F238E27FC236}">
                <a16:creationId xmlns:a16="http://schemas.microsoft.com/office/drawing/2014/main" id="{17B191B7-1023-8FB9-8FEA-EC05250E4E8F}"/>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5261555" y="2785100"/>
            <a:ext cx="1052850" cy="1052850"/>
          </a:xfrm>
          <a:prstGeom prst="rect">
            <a:avLst/>
          </a:prstGeom>
        </p:spPr>
      </p:pic>
      <p:pic>
        <p:nvPicPr>
          <p:cNvPr id="10" name="Picture 9">
            <a:extLst>
              <a:ext uri="{FF2B5EF4-FFF2-40B4-BE49-F238E27FC236}">
                <a16:creationId xmlns:a16="http://schemas.microsoft.com/office/drawing/2014/main" id="{E0B31B9A-4278-2014-22E0-EAAB242CD3F4}"/>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8007437" y="1949002"/>
            <a:ext cx="836098" cy="836098"/>
          </a:xfrm>
          <a:prstGeom prst="rect">
            <a:avLst/>
          </a:prstGeom>
        </p:spPr>
      </p:pic>
      <p:sp>
        <p:nvSpPr>
          <p:cNvPr id="3" name="TextBox 2">
            <a:extLst>
              <a:ext uri="{FF2B5EF4-FFF2-40B4-BE49-F238E27FC236}">
                <a16:creationId xmlns:a16="http://schemas.microsoft.com/office/drawing/2014/main" id="{147F12F2-BC46-E578-8B0F-A72DF722C119}"/>
              </a:ext>
            </a:extLst>
          </p:cNvPr>
          <p:cNvSpPr txBox="1"/>
          <p:nvPr/>
        </p:nvSpPr>
        <p:spPr>
          <a:xfrm>
            <a:off x="138000" y="4882867"/>
            <a:ext cx="4395650" cy="1200329"/>
          </a:xfrm>
          <a:prstGeom prst="rect">
            <a:avLst/>
          </a:prstGeom>
          <a:noFill/>
        </p:spPr>
        <p:txBody>
          <a:bodyPr wrap="square" rtlCol="0">
            <a:spAutoFit/>
          </a:bodyPr>
          <a:lstStyle/>
          <a:p>
            <a:r>
              <a:rPr lang="es-ES_tradnl" sz="3600" b="1" dirty="0">
                <a:solidFill>
                  <a:srgbClr val="00B050"/>
                </a:solidFill>
              </a:rPr>
              <a:t>Los acontecimientos diferentes</a:t>
            </a:r>
          </a:p>
        </p:txBody>
      </p:sp>
      <p:sp>
        <p:nvSpPr>
          <p:cNvPr id="5" name="TextBox 4">
            <a:extLst>
              <a:ext uri="{FF2B5EF4-FFF2-40B4-BE49-F238E27FC236}">
                <a16:creationId xmlns:a16="http://schemas.microsoft.com/office/drawing/2014/main" id="{145C9A09-CF73-89B7-F048-1C2957E3D83C}"/>
              </a:ext>
            </a:extLst>
          </p:cNvPr>
          <p:cNvSpPr txBox="1"/>
          <p:nvPr/>
        </p:nvSpPr>
        <p:spPr>
          <a:xfrm>
            <a:off x="4533650" y="4882867"/>
            <a:ext cx="4963887" cy="1200329"/>
          </a:xfrm>
          <a:prstGeom prst="rect">
            <a:avLst/>
          </a:prstGeom>
          <a:noFill/>
        </p:spPr>
        <p:txBody>
          <a:bodyPr wrap="square" rtlCol="0">
            <a:spAutoFit/>
          </a:bodyPr>
          <a:lstStyle/>
          <a:p>
            <a:r>
              <a:rPr lang="es-ES_tradnl" sz="3600" dirty="0">
                <a:solidFill>
                  <a:srgbClr val="00B050"/>
                </a:solidFill>
              </a:rPr>
              <a:t>pueden hacer que </a:t>
            </a:r>
            <a:r>
              <a:rPr lang="es-ES_tradnl" sz="3600" b="1" dirty="0">
                <a:solidFill>
                  <a:srgbClr val="00B050"/>
                </a:solidFill>
              </a:rPr>
              <a:t>cambien las emociones</a:t>
            </a:r>
            <a:r>
              <a:rPr lang="es-ES_tradnl" sz="3600" dirty="0">
                <a:solidFill>
                  <a:srgbClr val="00B050"/>
                </a:solidFill>
              </a:rPr>
              <a:t>.</a:t>
            </a:r>
          </a:p>
        </p:txBody>
      </p:sp>
    </p:spTree>
    <p:extLst>
      <p:ext uri="{BB962C8B-B14F-4D97-AF65-F5344CB8AC3E}">
        <p14:creationId xmlns:p14="http://schemas.microsoft.com/office/powerpoint/2010/main" val="4252365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strVal val="#ppt_w*0.70"/>
                                          </p:val>
                                        </p:tav>
                                        <p:tav tm="100000">
                                          <p:val>
                                            <p:strVal val="#ppt_w"/>
                                          </p:val>
                                        </p:tav>
                                      </p:tavLst>
                                    </p:anim>
                                    <p:anim calcmode="lin" valueType="num">
                                      <p:cBhvr>
                                        <p:cTn id="12" dur="1000" fill="hold"/>
                                        <p:tgtEl>
                                          <p:spTgt spid="6"/>
                                        </p:tgtEl>
                                        <p:attrNameLst>
                                          <p:attrName>ppt_h</p:attrName>
                                        </p:attrNameLst>
                                      </p:cBhvr>
                                      <p:tavLst>
                                        <p:tav tm="0">
                                          <p:val>
                                            <p:strVal val="#ppt_h"/>
                                          </p:val>
                                        </p:tav>
                                        <p:tav tm="100000">
                                          <p:val>
                                            <p:strVal val="#ppt_h"/>
                                          </p:val>
                                        </p:tav>
                                      </p:tavLst>
                                    </p:anim>
                                    <p:animEffect transition="in" filter="fade">
                                      <p:cBhvr>
                                        <p:cTn id="13" dur="1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0559FD6-E07D-4408-B498-A1601325C901}"/>
              </a:ext>
            </a:extLst>
          </p:cNvPr>
          <p:cNvGraphicFramePr>
            <a:graphicFrameLocks noGrp="1"/>
          </p:cNvGraphicFramePr>
          <p:nvPr>
            <p:extLst>
              <p:ext uri="{D42A27DB-BD31-4B8C-83A1-F6EECF244321}">
                <p14:modId xmlns:p14="http://schemas.microsoft.com/office/powerpoint/2010/main" val="3203265602"/>
              </p:ext>
            </p:extLst>
          </p:nvPr>
        </p:nvGraphicFramePr>
        <p:xfrm>
          <a:off x="1253658" y="304312"/>
          <a:ext cx="7498455" cy="5904106"/>
        </p:xfrm>
        <a:graphic>
          <a:graphicData uri="http://schemas.openxmlformats.org/drawingml/2006/table">
            <a:tbl>
              <a:tblPr firstRow="1" firstCol="1" bandRow="1">
                <a:tableStyleId>{5C22544A-7EE6-4342-B048-85BDC9FD1C3A}</a:tableStyleId>
              </a:tblPr>
              <a:tblGrid>
                <a:gridCol w="2499485">
                  <a:extLst>
                    <a:ext uri="{9D8B030D-6E8A-4147-A177-3AD203B41FA5}">
                      <a16:colId xmlns:a16="http://schemas.microsoft.com/office/drawing/2014/main" val="1377969895"/>
                    </a:ext>
                  </a:extLst>
                </a:gridCol>
                <a:gridCol w="2190457">
                  <a:extLst>
                    <a:ext uri="{9D8B030D-6E8A-4147-A177-3AD203B41FA5}">
                      <a16:colId xmlns:a16="http://schemas.microsoft.com/office/drawing/2014/main" val="388481681"/>
                    </a:ext>
                  </a:extLst>
                </a:gridCol>
                <a:gridCol w="2808513">
                  <a:extLst>
                    <a:ext uri="{9D8B030D-6E8A-4147-A177-3AD203B41FA5}">
                      <a16:colId xmlns:a16="http://schemas.microsoft.com/office/drawing/2014/main" val="4091332803"/>
                    </a:ext>
                  </a:extLst>
                </a:gridCol>
              </a:tblGrid>
              <a:tr h="561182">
                <a:tc>
                  <a:txBody>
                    <a:bodyPr/>
                    <a:lstStyle/>
                    <a:p>
                      <a:pPr marL="0" marR="0" algn="ctr">
                        <a:spcBef>
                          <a:spcPts val="0"/>
                        </a:spcBef>
                        <a:spcAft>
                          <a:spcPts val="0"/>
                        </a:spcAft>
                      </a:pPr>
                      <a:r>
                        <a:rPr lang="en-US" sz="2800" dirty="0">
                          <a:solidFill>
                            <a:srgbClr val="0432FF"/>
                          </a:solidFill>
                        </a:rPr>
                        <a:t>English</a:t>
                      </a:r>
                      <a:endParaRPr lang="en-US" sz="2800" dirty="0">
                        <a:solidFill>
                          <a:srgbClr val="0130B2"/>
                        </a:solidFill>
                        <a:effectLst/>
                        <a:latin typeface="Times New Roman" panose="02020603050405020304" pitchFamily="18" charset="0"/>
                        <a:ea typeface="MS Mincho" panose="02020609040205080304" pitchFamily="49" charset="-128"/>
                      </a:endParaRP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solidFill>
                            <a:srgbClr val="0432FF"/>
                          </a:solidFill>
                        </a:rPr>
                        <a:t>picture/</a:t>
                      </a:r>
                      <a:r>
                        <a:rPr lang="en-US" sz="2800" dirty="0" err="1">
                          <a:solidFill>
                            <a:srgbClr val="00B050"/>
                          </a:solidFill>
                        </a:rPr>
                        <a:t>foto</a:t>
                      </a:r>
                      <a:endParaRPr lang="en-US" sz="2800" dirty="0">
                        <a:solidFill>
                          <a:srgbClr val="0432FF"/>
                        </a:solidFill>
                      </a:endParaRP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s-ES_tradnl" sz="2800" noProof="0">
                          <a:solidFill>
                            <a:srgbClr val="00B050"/>
                          </a:solidFill>
                          <a:effectLst/>
                          <a:latin typeface="+mn-lt"/>
                          <a:ea typeface="MS Mincho" panose="02020609040205080304" pitchFamily="49" charset="-128"/>
                        </a:rPr>
                        <a:t>Español</a:t>
                      </a: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6208822"/>
                  </a:ext>
                </a:extLst>
              </a:tr>
              <a:tr h="748683">
                <a:tc>
                  <a:txBody>
                    <a:bodyPr/>
                    <a:lstStyle/>
                    <a:p>
                      <a:r>
                        <a:rPr lang="en-US" sz="2400" dirty="0">
                          <a:solidFill>
                            <a:srgbClr val="0432FF"/>
                          </a:solidFill>
                        </a:rPr>
                        <a:t>The emotions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endParaRPr lang="en-US" sz="2800" dirty="0">
                        <a:solidFill>
                          <a:srgbClr val="36CD6D"/>
                        </a:solidFill>
                        <a:effectLst/>
                        <a:latin typeface="Times New Roman" panose="02020603050405020304" pitchFamily="18" charset="0"/>
                        <a:ea typeface="MS Mincho" panose="02020609040205080304" pitchFamily="49" charset="-128"/>
                      </a:endParaRP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s-ES_tradnl" sz="2800" noProof="0">
                          <a:solidFill>
                            <a:srgbClr val="36CD6D"/>
                          </a:solidFill>
                          <a:effectLst/>
                          <a:latin typeface="+mn-lt"/>
                          <a:ea typeface="MS Mincho" panose="02020609040205080304" pitchFamily="49" charset="-128"/>
                        </a:rPr>
                        <a:t>las emociones</a:t>
                      </a: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3166323"/>
                  </a:ext>
                </a:extLst>
              </a:tr>
              <a:tr h="998243">
                <a:tc>
                  <a:txBody>
                    <a:bodyPr/>
                    <a:lstStyle/>
                    <a:p>
                      <a:r>
                        <a:rPr lang="en-US" sz="2400" dirty="0">
                          <a:solidFill>
                            <a:srgbClr val="0432FF"/>
                          </a:solidFill>
                        </a:rPr>
                        <a:t>The events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endParaRPr lang="en-US" sz="2800" dirty="0">
                        <a:solidFill>
                          <a:srgbClr val="36CD6D"/>
                        </a:solidFill>
                        <a:effectLst/>
                        <a:latin typeface="Times New Roman" panose="02020603050405020304" pitchFamily="18" charset="0"/>
                        <a:ea typeface="MS Mincho" panose="02020609040205080304" pitchFamily="49" charset="-128"/>
                      </a:endParaRP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s-ES_tradnl" sz="2800" noProof="0">
                          <a:solidFill>
                            <a:srgbClr val="36CD6D"/>
                          </a:solidFill>
                          <a:effectLst/>
                          <a:latin typeface="+mn-lt"/>
                          <a:ea typeface="MS Mincho" panose="02020609040205080304" pitchFamily="49" charset="-128"/>
                        </a:rPr>
                        <a:t>los acontecimientos</a:t>
                      </a: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9252338"/>
                  </a:ext>
                </a:extLst>
              </a:tr>
              <a:tr h="748683">
                <a:tc>
                  <a:txBody>
                    <a:bodyPr/>
                    <a:lstStyle/>
                    <a:p>
                      <a:r>
                        <a:rPr lang="en-US" sz="2400" dirty="0">
                          <a:solidFill>
                            <a:srgbClr val="0432FF"/>
                          </a:solidFill>
                        </a:rPr>
                        <a:t>happy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endParaRPr lang="en-US" sz="2800" dirty="0">
                        <a:solidFill>
                          <a:srgbClr val="36CD6D"/>
                        </a:solidFill>
                        <a:effectLst/>
                        <a:latin typeface="Times New Roman" panose="02020603050405020304" pitchFamily="18" charset="0"/>
                        <a:ea typeface="MS Mincho" panose="02020609040205080304" pitchFamily="49" charset="-128"/>
                      </a:endParaRP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s-ES_tradnl" sz="2800" noProof="0">
                          <a:solidFill>
                            <a:srgbClr val="36CD6D"/>
                          </a:solidFill>
                          <a:effectLst/>
                          <a:latin typeface="+mn-lt"/>
                          <a:ea typeface="MS Mincho" panose="02020609040205080304" pitchFamily="49" charset="-128"/>
                        </a:rPr>
                        <a:t>feliz</a:t>
                      </a: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2887751"/>
                  </a:ext>
                </a:extLst>
              </a:tr>
              <a:tr h="748683">
                <a:tc>
                  <a:txBody>
                    <a:bodyPr/>
                    <a:lstStyle/>
                    <a:p>
                      <a:r>
                        <a:rPr lang="en-US" sz="2400" dirty="0">
                          <a:solidFill>
                            <a:srgbClr val="0432FF"/>
                          </a:solidFill>
                        </a:rPr>
                        <a:t>sad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endParaRPr lang="en-US" sz="2800" dirty="0">
                        <a:solidFill>
                          <a:srgbClr val="36CD6D"/>
                        </a:solidFill>
                        <a:effectLst/>
                        <a:latin typeface="Times New Roman" panose="02020603050405020304" pitchFamily="18" charset="0"/>
                        <a:ea typeface="MS Mincho" panose="02020609040205080304" pitchFamily="49" charset="-128"/>
                      </a:endParaRP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s-ES_tradnl" sz="2800" noProof="0">
                          <a:solidFill>
                            <a:srgbClr val="36CD6D"/>
                          </a:solidFill>
                          <a:effectLst/>
                          <a:latin typeface="+mn-lt"/>
                          <a:ea typeface="MS Mincho" panose="02020609040205080304" pitchFamily="49" charset="-128"/>
                        </a:rPr>
                        <a:t>triste</a:t>
                      </a: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401323"/>
                  </a:ext>
                </a:extLst>
              </a:tr>
              <a:tr h="748683">
                <a:tc>
                  <a:txBody>
                    <a:bodyPr/>
                    <a:lstStyle/>
                    <a:p>
                      <a:r>
                        <a:rPr lang="en-US" sz="2400" dirty="0">
                          <a:solidFill>
                            <a:srgbClr val="0432FF"/>
                          </a:solidFill>
                        </a:rPr>
                        <a:t>excited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endParaRPr lang="en-US" sz="2800" dirty="0">
                        <a:solidFill>
                          <a:srgbClr val="36CD6D"/>
                        </a:solidFill>
                        <a:effectLst/>
                        <a:latin typeface="Times New Roman" panose="02020603050405020304" pitchFamily="18" charset="0"/>
                        <a:ea typeface="MS Mincho" panose="02020609040205080304" pitchFamily="49" charset="-128"/>
                      </a:endParaRP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s-ES_tradnl" sz="2800" noProof="0">
                          <a:solidFill>
                            <a:srgbClr val="36CD6D"/>
                          </a:solidFill>
                          <a:effectLst/>
                          <a:latin typeface="+mn-lt"/>
                          <a:ea typeface="MS Mincho" panose="02020609040205080304" pitchFamily="49" charset="-128"/>
                        </a:rPr>
                        <a:t>emocionado/a</a:t>
                      </a: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2773358"/>
                  </a:ext>
                </a:extLst>
              </a:tr>
              <a:tr h="601266">
                <a:tc>
                  <a:txBody>
                    <a:bodyPr/>
                    <a:lstStyle/>
                    <a:p>
                      <a:r>
                        <a:rPr lang="en-US" sz="2400" dirty="0">
                          <a:solidFill>
                            <a:srgbClr val="0432FF"/>
                          </a:solidFill>
                        </a:rPr>
                        <a:t>scared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endParaRPr lang="en-US" sz="2800" dirty="0">
                        <a:solidFill>
                          <a:srgbClr val="36CD6D"/>
                        </a:solidFill>
                        <a:effectLst/>
                        <a:latin typeface="Times New Roman" panose="02020603050405020304" pitchFamily="18" charset="0"/>
                        <a:ea typeface="MS Mincho" panose="02020609040205080304" pitchFamily="49" charset="-128"/>
                      </a:endParaRP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s-ES_tradnl" sz="2800" noProof="0">
                          <a:solidFill>
                            <a:srgbClr val="36CD6D"/>
                          </a:solidFill>
                          <a:effectLst/>
                          <a:latin typeface="+mn-lt"/>
                          <a:ea typeface="MS Mincho" panose="02020609040205080304" pitchFamily="49" charset="-128"/>
                        </a:rPr>
                        <a:t>asustado/a</a:t>
                      </a: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1088677"/>
                  </a:ext>
                </a:extLst>
              </a:tr>
              <a:tr h="748683">
                <a:tc>
                  <a:txBody>
                    <a:bodyPr/>
                    <a:lstStyle/>
                    <a:p>
                      <a:r>
                        <a:rPr lang="en-US" sz="2400" dirty="0">
                          <a:solidFill>
                            <a:srgbClr val="0432FF"/>
                          </a:solidFill>
                        </a:rPr>
                        <a:t>mad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endParaRPr lang="en-US" sz="2800" dirty="0">
                        <a:solidFill>
                          <a:srgbClr val="36CD6D"/>
                        </a:solidFill>
                        <a:effectLst/>
                        <a:latin typeface="Times New Roman" panose="02020603050405020304" pitchFamily="18" charset="0"/>
                        <a:ea typeface="MS Mincho" panose="02020609040205080304" pitchFamily="49" charset="-128"/>
                      </a:endParaRP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s-ES_tradnl" sz="2800" noProof="0" dirty="0">
                          <a:solidFill>
                            <a:srgbClr val="36CD6D"/>
                          </a:solidFill>
                          <a:effectLst/>
                          <a:latin typeface="+mn-lt"/>
                          <a:ea typeface="MS Mincho" panose="02020609040205080304" pitchFamily="49" charset="-128"/>
                        </a:rPr>
                        <a:t>enojado/a</a:t>
                      </a:r>
                    </a:p>
                  </a:txBody>
                  <a:tcPr marL="61965" marR="619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2009901"/>
                  </a:ext>
                </a:extLst>
              </a:tr>
            </a:tbl>
          </a:graphicData>
        </a:graphic>
      </p:graphicFrame>
      <p:sp>
        <p:nvSpPr>
          <p:cNvPr id="3" name="TextBox 2">
            <a:extLst>
              <a:ext uri="{FF2B5EF4-FFF2-40B4-BE49-F238E27FC236}">
                <a16:creationId xmlns:a16="http://schemas.microsoft.com/office/drawing/2014/main" id="{A7CD80B3-6296-4B45-9EDB-3AD0317D7300}"/>
              </a:ext>
            </a:extLst>
          </p:cNvPr>
          <p:cNvSpPr txBox="1"/>
          <p:nvPr/>
        </p:nvSpPr>
        <p:spPr>
          <a:xfrm>
            <a:off x="391886" y="1055077"/>
            <a:ext cx="861774" cy="4662435"/>
          </a:xfrm>
          <a:prstGeom prst="rect">
            <a:avLst/>
          </a:prstGeom>
          <a:noFill/>
        </p:spPr>
        <p:txBody>
          <a:bodyPr vert="vert270" wrap="square" rtlCol="0">
            <a:spAutoFit/>
          </a:bodyPr>
          <a:lstStyle/>
          <a:p>
            <a:r>
              <a:rPr lang="en-US" sz="4400" dirty="0"/>
              <a:t>Side-by-side Bridge</a:t>
            </a:r>
          </a:p>
        </p:txBody>
      </p:sp>
      <p:pic>
        <p:nvPicPr>
          <p:cNvPr id="4" name="Picture 3">
            <a:extLst>
              <a:ext uri="{FF2B5EF4-FFF2-40B4-BE49-F238E27FC236}">
                <a16:creationId xmlns:a16="http://schemas.microsoft.com/office/drawing/2014/main" id="{6BDFDA43-B6DA-D8BD-54E0-D9B1507E9587}"/>
              </a:ext>
            </a:extLst>
          </p:cNvPr>
          <p:cNvPicPr>
            <a:picLocks noChangeAspect="1"/>
          </p:cNvPicPr>
          <p:nvPr/>
        </p:nvPicPr>
        <p:blipFill>
          <a:blip r:embed="rId3"/>
          <a:stretch>
            <a:fillRect/>
          </a:stretch>
        </p:blipFill>
        <p:spPr>
          <a:xfrm>
            <a:off x="8502824" y="6208416"/>
            <a:ext cx="485223" cy="588263"/>
          </a:xfrm>
          <a:prstGeom prst="rect">
            <a:avLst/>
          </a:prstGeom>
        </p:spPr>
      </p:pic>
      <p:sp>
        <p:nvSpPr>
          <p:cNvPr id="5" name="TextBox 4">
            <a:extLst>
              <a:ext uri="{FF2B5EF4-FFF2-40B4-BE49-F238E27FC236}">
                <a16:creationId xmlns:a16="http://schemas.microsoft.com/office/drawing/2014/main" id="{D44F8E12-5816-D195-A05A-FD997C25D8A5}"/>
              </a:ext>
            </a:extLst>
          </p:cNvPr>
          <p:cNvSpPr txBox="1"/>
          <p:nvPr/>
        </p:nvSpPr>
        <p:spPr>
          <a:xfrm>
            <a:off x="6473423" y="5981873"/>
            <a:ext cx="1797830" cy="646331"/>
          </a:xfrm>
          <a:prstGeom prst="rect">
            <a:avLst/>
          </a:prstGeom>
          <a:solidFill>
            <a:srgbClr val="FFFF00"/>
          </a:solidFill>
        </p:spPr>
        <p:txBody>
          <a:bodyPr wrap="square" rtlCol="0">
            <a:spAutoFit/>
          </a:bodyPr>
          <a:lstStyle/>
          <a:p>
            <a:pPr algn="ctr"/>
            <a:r>
              <a:rPr lang="en-US" sz="3600" dirty="0"/>
              <a:t>Step 4</a:t>
            </a:r>
          </a:p>
        </p:txBody>
      </p:sp>
      <p:pic>
        <p:nvPicPr>
          <p:cNvPr id="6" name="Picture 5">
            <a:extLst>
              <a:ext uri="{FF2B5EF4-FFF2-40B4-BE49-F238E27FC236}">
                <a16:creationId xmlns:a16="http://schemas.microsoft.com/office/drawing/2014/main" id="{43AE117E-7D20-D370-EB6A-491C02EEFA2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374887" y="945135"/>
            <a:ext cx="906154" cy="538029"/>
          </a:xfrm>
          <a:prstGeom prst="rect">
            <a:avLst/>
          </a:prstGeom>
        </p:spPr>
      </p:pic>
      <p:pic>
        <p:nvPicPr>
          <p:cNvPr id="7" name="Picture 6">
            <a:extLst>
              <a:ext uri="{FF2B5EF4-FFF2-40B4-BE49-F238E27FC236}">
                <a16:creationId xmlns:a16="http://schemas.microsoft.com/office/drawing/2014/main" id="{1DF8A7A5-3D9B-75C2-567E-DDD4D007A565}"/>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4478714" y="1709252"/>
            <a:ext cx="698500" cy="829469"/>
          </a:xfrm>
          <a:prstGeom prst="rect">
            <a:avLst/>
          </a:prstGeom>
        </p:spPr>
      </p:pic>
      <p:pic>
        <p:nvPicPr>
          <p:cNvPr id="8" name="Picture 7">
            <a:extLst>
              <a:ext uri="{FF2B5EF4-FFF2-40B4-BE49-F238E27FC236}">
                <a16:creationId xmlns:a16="http://schemas.microsoft.com/office/drawing/2014/main" id="{ED5635B7-BC9A-B7CD-6581-4F71DCCA0B7E}"/>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4374887" y="2625613"/>
            <a:ext cx="692399" cy="692399"/>
          </a:xfrm>
          <a:prstGeom prst="rect">
            <a:avLst/>
          </a:prstGeom>
        </p:spPr>
      </p:pic>
      <p:pic>
        <p:nvPicPr>
          <p:cNvPr id="9" name="Picture 8">
            <a:extLst>
              <a:ext uri="{FF2B5EF4-FFF2-40B4-BE49-F238E27FC236}">
                <a16:creationId xmlns:a16="http://schemas.microsoft.com/office/drawing/2014/main" id="{7FC75B9E-40DD-A44C-5213-652B8B02B939}"/>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4224034" y="3483265"/>
            <a:ext cx="1057007" cy="593536"/>
          </a:xfrm>
          <a:prstGeom prst="rect">
            <a:avLst/>
          </a:prstGeom>
        </p:spPr>
      </p:pic>
      <p:pic>
        <p:nvPicPr>
          <p:cNvPr id="10" name="Picture 9">
            <a:extLst>
              <a:ext uri="{FF2B5EF4-FFF2-40B4-BE49-F238E27FC236}">
                <a16:creationId xmlns:a16="http://schemas.microsoft.com/office/drawing/2014/main" id="{69468BAB-FF3D-8B3C-788D-F2203DFE3432}"/>
              </a:ext>
            </a:extLst>
          </p:cNvPr>
          <p:cNvPicPr>
            <a:picLocks noChangeAspect="1"/>
          </p:cNvPicPr>
          <p:nvPr/>
        </p:nvPicPr>
        <p:blipFill>
          <a:blip r:embed="rId12"/>
          <a:stretch>
            <a:fillRect/>
          </a:stretch>
        </p:blipFill>
        <p:spPr>
          <a:xfrm>
            <a:off x="4404822" y="4108114"/>
            <a:ext cx="772392" cy="739074"/>
          </a:xfrm>
          <a:prstGeom prst="rect">
            <a:avLst/>
          </a:prstGeom>
        </p:spPr>
      </p:pic>
      <p:pic>
        <p:nvPicPr>
          <p:cNvPr id="11" name="Picture 10">
            <a:extLst>
              <a:ext uri="{FF2B5EF4-FFF2-40B4-BE49-F238E27FC236}">
                <a16:creationId xmlns:a16="http://schemas.microsoft.com/office/drawing/2014/main" id="{63B89663-E191-A13B-EBF4-4DACA4F57A94}"/>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4294224" y="4878502"/>
            <a:ext cx="861775" cy="574516"/>
          </a:xfrm>
          <a:prstGeom prst="rect">
            <a:avLst/>
          </a:prstGeom>
        </p:spPr>
      </p:pic>
      <p:pic>
        <p:nvPicPr>
          <p:cNvPr id="12" name="Picture 11">
            <a:extLst>
              <a:ext uri="{FF2B5EF4-FFF2-40B4-BE49-F238E27FC236}">
                <a16:creationId xmlns:a16="http://schemas.microsoft.com/office/drawing/2014/main" id="{654AB0B9-CF89-A000-4DE3-FD734CF4EE50}"/>
              </a:ext>
            </a:extLst>
          </p:cNvPr>
          <p:cNvPicPr>
            <a:picLocks noChangeAspect="1"/>
          </p:cNvPicPr>
          <p:nvPr/>
        </p:nvPicPr>
        <p:blipFill>
          <a:blip r:embed="rId15">
            <a:extLst>
              <a:ext uri="{837473B0-CC2E-450A-ABE3-18F120FF3D39}">
                <a1611:picAttrSrcUrl xmlns:a1611="http://schemas.microsoft.com/office/drawing/2016/11/main" r:id="rId16"/>
              </a:ext>
            </a:extLst>
          </a:blip>
          <a:stretch>
            <a:fillRect/>
          </a:stretch>
        </p:blipFill>
        <p:spPr>
          <a:xfrm>
            <a:off x="4527637" y="5530851"/>
            <a:ext cx="449800" cy="599734"/>
          </a:xfrm>
          <a:prstGeom prst="rect">
            <a:avLst/>
          </a:prstGeom>
        </p:spPr>
      </p:pic>
    </p:spTree>
    <p:extLst>
      <p:ext uri="{BB962C8B-B14F-4D97-AF65-F5344CB8AC3E}">
        <p14:creationId xmlns:p14="http://schemas.microsoft.com/office/powerpoint/2010/main" val="18991229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389A27-6F52-B79E-0031-8007958D5FE8}"/>
              </a:ext>
            </a:extLst>
          </p:cNvPr>
          <p:cNvSpPr txBox="1"/>
          <p:nvPr/>
        </p:nvSpPr>
        <p:spPr>
          <a:xfrm>
            <a:off x="6170310" y="6211669"/>
            <a:ext cx="1797830" cy="646331"/>
          </a:xfrm>
          <a:prstGeom prst="rect">
            <a:avLst/>
          </a:prstGeom>
          <a:solidFill>
            <a:srgbClr val="FFFF00"/>
          </a:solidFill>
        </p:spPr>
        <p:txBody>
          <a:bodyPr wrap="square" rtlCol="0">
            <a:spAutoFit/>
          </a:bodyPr>
          <a:lstStyle/>
          <a:p>
            <a:pPr algn="ctr"/>
            <a:r>
              <a:rPr lang="en-US" sz="3600" dirty="0"/>
              <a:t>Step 5</a:t>
            </a:r>
          </a:p>
        </p:txBody>
      </p:sp>
      <p:sp>
        <p:nvSpPr>
          <p:cNvPr id="5" name="TextBox 4">
            <a:extLst>
              <a:ext uri="{FF2B5EF4-FFF2-40B4-BE49-F238E27FC236}">
                <a16:creationId xmlns:a16="http://schemas.microsoft.com/office/drawing/2014/main" id="{817FFDEF-7E04-85A4-AC60-875B9777279D}"/>
              </a:ext>
            </a:extLst>
          </p:cNvPr>
          <p:cNvSpPr txBox="1"/>
          <p:nvPr/>
        </p:nvSpPr>
        <p:spPr>
          <a:xfrm>
            <a:off x="1001383" y="539059"/>
            <a:ext cx="7489372" cy="584775"/>
          </a:xfrm>
          <a:prstGeom prst="rect">
            <a:avLst/>
          </a:prstGeom>
          <a:solidFill>
            <a:srgbClr val="FFFF00"/>
          </a:solidFill>
        </p:spPr>
        <p:txBody>
          <a:bodyPr wrap="square" rtlCol="0">
            <a:spAutoFit/>
          </a:bodyPr>
          <a:lstStyle/>
          <a:p>
            <a:r>
              <a:rPr lang="en-US" sz="3200" b="1" dirty="0"/>
              <a:t>Contrastive Analysis</a:t>
            </a:r>
            <a:r>
              <a:rPr lang="en-US" sz="3200" dirty="0"/>
              <a:t>: Grammar (Articles)</a:t>
            </a:r>
          </a:p>
        </p:txBody>
      </p:sp>
      <p:pic>
        <p:nvPicPr>
          <p:cNvPr id="3" name="Picture 2">
            <a:extLst>
              <a:ext uri="{FF2B5EF4-FFF2-40B4-BE49-F238E27FC236}">
                <a16:creationId xmlns:a16="http://schemas.microsoft.com/office/drawing/2014/main" id="{15B384AA-9910-37A3-BABC-CC4EB0EBC17F}"/>
              </a:ext>
            </a:extLst>
          </p:cNvPr>
          <p:cNvPicPr>
            <a:picLocks noChangeAspect="1"/>
          </p:cNvPicPr>
          <p:nvPr/>
        </p:nvPicPr>
        <p:blipFill>
          <a:blip r:embed="rId3"/>
          <a:stretch>
            <a:fillRect/>
          </a:stretch>
        </p:blipFill>
        <p:spPr>
          <a:xfrm>
            <a:off x="170329" y="2169151"/>
            <a:ext cx="8803342" cy="3206155"/>
          </a:xfrm>
          <a:prstGeom prst="rect">
            <a:avLst/>
          </a:prstGeom>
        </p:spPr>
      </p:pic>
      <p:sp>
        <p:nvSpPr>
          <p:cNvPr id="6" name="Rectangle 5">
            <a:extLst>
              <a:ext uri="{FF2B5EF4-FFF2-40B4-BE49-F238E27FC236}">
                <a16:creationId xmlns:a16="http://schemas.microsoft.com/office/drawing/2014/main" id="{0331F3B1-BFA2-4615-1922-17BF8B068CFB}"/>
              </a:ext>
            </a:extLst>
          </p:cNvPr>
          <p:cNvSpPr/>
          <p:nvPr/>
        </p:nvSpPr>
        <p:spPr>
          <a:xfrm>
            <a:off x="484094" y="2940423"/>
            <a:ext cx="735106" cy="488577"/>
          </a:xfrm>
          <a:prstGeom prst="rect">
            <a:avLst/>
          </a:prstGeom>
          <a:solidFill>
            <a:srgbClr val="0432FF">
              <a:alpha val="24337"/>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6D3811A9-9F62-F03B-2C1F-C88BA7B8DD06}"/>
              </a:ext>
            </a:extLst>
          </p:cNvPr>
          <p:cNvSpPr/>
          <p:nvPr/>
        </p:nvSpPr>
        <p:spPr>
          <a:xfrm>
            <a:off x="484094" y="3527939"/>
            <a:ext cx="735106" cy="488577"/>
          </a:xfrm>
          <a:prstGeom prst="rect">
            <a:avLst/>
          </a:prstGeom>
          <a:solidFill>
            <a:srgbClr val="0432FF">
              <a:alpha val="24337"/>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C9DC9C8-98EB-E789-854D-B542978DECF5}"/>
              </a:ext>
            </a:extLst>
          </p:cNvPr>
          <p:cNvSpPr/>
          <p:nvPr/>
        </p:nvSpPr>
        <p:spPr>
          <a:xfrm>
            <a:off x="484094" y="4115455"/>
            <a:ext cx="735106" cy="488577"/>
          </a:xfrm>
          <a:prstGeom prst="rect">
            <a:avLst/>
          </a:prstGeom>
          <a:solidFill>
            <a:srgbClr val="0432FF">
              <a:alpha val="24337"/>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0278B23-2083-8464-5635-A2F346B317CA}"/>
              </a:ext>
            </a:extLst>
          </p:cNvPr>
          <p:cNvSpPr/>
          <p:nvPr/>
        </p:nvSpPr>
        <p:spPr>
          <a:xfrm>
            <a:off x="484094" y="4653665"/>
            <a:ext cx="735106" cy="488577"/>
          </a:xfrm>
          <a:prstGeom prst="rect">
            <a:avLst/>
          </a:prstGeom>
          <a:solidFill>
            <a:srgbClr val="0432FF">
              <a:alpha val="24337"/>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8B8D664-D0F4-50A6-A664-F632B0BF0564}"/>
              </a:ext>
            </a:extLst>
          </p:cNvPr>
          <p:cNvSpPr/>
          <p:nvPr/>
        </p:nvSpPr>
        <p:spPr>
          <a:xfrm>
            <a:off x="4589929" y="2940423"/>
            <a:ext cx="735106" cy="488577"/>
          </a:xfrm>
          <a:prstGeom prst="rect">
            <a:avLst/>
          </a:prstGeom>
          <a:solidFill>
            <a:srgbClr val="00B050">
              <a:alpha val="24337"/>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0E6FA75-8246-EDB8-1538-29AF40692365}"/>
              </a:ext>
            </a:extLst>
          </p:cNvPr>
          <p:cNvSpPr/>
          <p:nvPr/>
        </p:nvSpPr>
        <p:spPr>
          <a:xfrm>
            <a:off x="4589929" y="3527938"/>
            <a:ext cx="573741" cy="488577"/>
          </a:xfrm>
          <a:prstGeom prst="rect">
            <a:avLst/>
          </a:prstGeom>
          <a:solidFill>
            <a:srgbClr val="00B050">
              <a:alpha val="24337"/>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C26B5E4-87A3-9BBD-E877-290306DE7A71}"/>
              </a:ext>
            </a:extLst>
          </p:cNvPr>
          <p:cNvSpPr/>
          <p:nvPr/>
        </p:nvSpPr>
        <p:spPr>
          <a:xfrm>
            <a:off x="4584704" y="4115453"/>
            <a:ext cx="735106" cy="488577"/>
          </a:xfrm>
          <a:prstGeom prst="rect">
            <a:avLst/>
          </a:prstGeom>
          <a:solidFill>
            <a:srgbClr val="00B050">
              <a:alpha val="24337"/>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4BC630D-BFF5-BE85-0C00-40FB96787699}"/>
              </a:ext>
            </a:extLst>
          </p:cNvPr>
          <p:cNvSpPr/>
          <p:nvPr/>
        </p:nvSpPr>
        <p:spPr>
          <a:xfrm>
            <a:off x="4572000" y="4653664"/>
            <a:ext cx="573741" cy="488577"/>
          </a:xfrm>
          <a:prstGeom prst="rect">
            <a:avLst/>
          </a:prstGeom>
          <a:solidFill>
            <a:srgbClr val="00B050">
              <a:alpha val="24337"/>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558721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154F311-FC85-67E5-DBC8-8CF68C556809}"/>
              </a:ext>
            </a:extLst>
          </p:cNvPr>
          <p:cNvGraphicFramePr>
            <a:graphicFrameLocks noGrp="1"/>
          </p:cNvGraphicFramePr>
          <p:nvPr>
            <p:extLst>
              <p:ext uri="{D42A27DB-BD31-4B8C-83A1-F6EECF244321}">
                <p14:modId xmlns:p14="http://schemas.microsoft.com/office/powerpoint/2010/main" val="372751257"/>
              </p:ext>
            </p:extLst>
          </p:nvPr>
        </p:nvGraphicFramePr>
        <p:xfrm>
          <a:off x="614135" y="1319349"/>
          <a:ext cx="8254092" cy="4088276"/>
        </p:xfrm>
        <a:graphic>
          <a:graphicData uri="http://schemas.openxmlformats.org/drawingml/2006/table">
            <a:tbl>
              <a:tblPr bandRow="1">
                <a:noFill/>
              </a:tblPr>
              <a:tblGrid>
                <a:gridCol w="2164041">
                  <a:extLst>
                    <a:ext uri="{9D8B030D-6E8A-4147-A177-3AD203B41FA5}">
                      <a16:colId xmlns:a16="http://schemas.microsoft.com/office/drawing/2014/main" val="2904833655"/>
                    </a:ext>
                  </a:extLst>
                </a:gridCol>
                <a:gridCol w="2011538">
                  <a:extLst>
                    <a:ext uri="{9D8B030D-6E8A-4147-A177-3AD203B41FA5}">
                      <a16:colId xmlns:a16="http://schemas.microsoft.com/office/drawing/2014/main" val="2442215600"/>
                    </a:ext>
                  </a:extLst>
                </a:gridCol>
                <a:gridCol w="2115508">
                  <a:extLst>
                    <a:ext uri="{9D8B030D-6E8A-4147-A177-3AD203B41FA5}">
                      <a16:colId xmlns:a16="http://schemas.microsoft.com/office/drawing/2014/main" val="1940888282"/>
                    </a:ext>
                  </a:extLst>
                </a:gridCol>
                <a:gridCol w="1963005">
                  <a:extLst>
                    <a:ext uri="{9D8B030D-6E8A-4147-A177-3AD203B41FA5}">
                      <a16:colId xmlns:a16="http://schemas.microsoft.com/office/drawing/2014/main" val="3738292676"/>
                    </a:ext>
                  </a:extLst>
                </a:gridCol>
              </a:tblGrid>
              <a:tr h="721957">
                <a:tc gridSpan="2">
                  <a:txBody>
                    <a:bodyPr/>
                    <a:lstStyle/>
                    <a:p>
                      <a:pPr marL="0" lvl="0" indent="0" algn="ctr" rtl="0">
                        <a:spcBef>
                          <a:spcPts val="0"/>
                        </a:spcBef>
                        <a:spcAft>
                          <a:spcPts val="0"/>
                        </a:spcAft>
                        <a:buNone/>
                      </a:pPr>
                      <a:r>
                        <a:rPr lang="en-US" sz="3000" b="1" dirty="0">
                          <a:solidFill>
                            <a:srgbClr val="0432FF"/>
                          </a:solidFill>
                          <a:latin typeface="Calibri"/>
                          <a:cs typeface="Calibri"/>
                          <a:sym typeface="Calibri"/>
                        </a:rPr>
                        <a:t>Girl</a:t>
                      </a:r>
                      <a:r>
                        <a:rPr lang="en-US" sz="3000" b="1" dirty="0">
                          <a:latin typeface="Calibri"/>
                          <a:cs typeface="Calibri"/>
                          <a:sym typeface="Calibri"/>
                        </a:rPr>
                        <a:t>/</a:t>
                      </a:r>
                      <a:r>
                        <a:rPr lang="en-US" sz="3000" b="1" dirty="0">
                          <a:solidFill>
                            <a:srgbClr val="00B050"/>
                          </a:solidFill>
                          <a:latin typeface="Calibri"/>
                          <a:cs typeface="Calibri"/>
                          <a:sym typeface="Calibri"/>
                        </a:rPr>
                        <a:t>Niña</a:t>
                      </a:r>
                      <a:endParaRPr sz="3000" b="1" dirty="0">
                        <a:solidFill>
                          <a:srgbClr val="00B050"/>
                        </a:solidFill>
                        <a:latin typeface="Calibri"/>
                        <a:cs typeface="Calibri"/>
                        <a:sym typeface="Calibri"/>
                      </a:endParaRPr>
                    </a:p>
                  </a:txBody>
                  <a:tcPr marL="73025" marR="73025" marT="63500" marB="63500"/>
                </a:tc>
                <a:tc hMerge="1">
                  <a:txBody>
                    <a:bodyPr/>
                    <a:lstStyle/>
                    <a:p>
                      <a:pPr marL="0" lvl="0" indent="0" algn="ctr" rtl="0">
                        <a:spcBef>
                          <a:spcPts val="0"/>
                        </a:spcBef>
                        <a:spcAft>
                          <a:spcPts val="0"/>
                        </a:spcAft>
                        <a:buNone/>
                      </a:pPr>
                      <a:r>
                        <a:rPr lang="en-US" sz="3000" b="1" dirty="0">
                          <a:latin typeface="Calibri"/>
                          <a:ea typeface="Calibri"/>
                          <a:cs typeface="Calibri"/>
                          <a:sym typeface="Calibri"/>
                        </a:rPr>
                        <a:t>Girl/Niña</a:t>
                      </a:r>
                      <a:endParaRPr sz="3000" b="1" dirty="0">
                        <a:latin typeface="Calibri"/>
                        <a:ea typeface="Calibri"/>
                        <a:cs typeface="Calibri"/>
                        <a:sym typeface="Calibri"/>
                      </a:endParaRPr>
                    </a:p>
                  </a:txBody>
                  <a:tcPr marL="73025" marR="73025" marT="63500" marB="63500"/>
                </a:tc>
                <a:tc gridSpan="2">
                  <a:txBody>
                    <a:bodyPr/>
                    <a:lstStyle/>
                    <a:p>
                      <a:pPr marL="0" lvl="0" indent="0" algn="ctr" rtl="0">
                        <a:spcBef>
                          <a:spcPts val="0"/>
                        </a:spcBef>
                        <a:spcAft>
                          <a:spcPts val="0"/>
                        </a:spcAft>
                        <a:buNone/>
                      </a:pPr>
                      <a:r>
                        <a:rPr lang="en-US" sz="3000" b="1" dirty="0">
                          <a:solidFill>
                            <a:srgbClr val="0432FF"/>
                          </a:solidFill>
                          <a:latin typeface="Calibri"/>
                          <a:ea typeface="Calibri"/>
                          <a:cs typeface="Calibri"/>
                          <a:sym typeface="Calibri"/>
                        </a:rPr>
                        <a:t>Boy</a:t>
                      </a:r>
                      <a:r>
                        <a:rPr lang="en-US" sz="3000" b="1" dirty="0">
                          <a:latin typeface="Calibri"/>
                          <a:ea typeface="Calibri"/>
                          <a:cs typeface="Calibri"/>
                          <a:sym typeface="Calibri"/>
                        </a:rPr>
                        <a:t>/</a:t>
                      </a:r>
                      <a:r>
                        <a:rPr lang="en-US" sz="3000" b="1" dirty="0">
                          <a:solidFill>
                            <a:srgbClr val="00B050"/>
                          </a:solidFill>
                          <a:latin typeface="Calibri"/>
                          <a:ea typeface="Calibri"/>
                          <a:cs typeface="Calibri"/>
                          <a:sym typeface="Calibri"/>
                        </a:rPr>
                        <a:t>Niño</a:t>
                      </a:r>
                      <a:endParaRPr sz="3000" b="1" dirty="0">
                        <a:solidFill>
                          <a:srgbClr val="00B050"/>
                        </a:solidFill>
                        <a:latin typeface="Calibri"/>
                        <a:ea typeface="Calibri"/>
                        <a:cs typeface="Calibri"/>
                        <a:sym typeface="Calibri"/>
                      </a:endParaRPr>
                    </a:p>
                  </a:txBody>
                  <a:tcPr marL="73025" marR="73025" marT="63500" marB="63500"/>
                </a:tc>
                <a:tc hMerge="1">
                  <a:txBody>
                    <a:bodyPr/>
                    <a:lstStyle/>
                    <a:p>
                      <a:pPr marL="0" lvl="0" indent="0" algn="ctr" rtl="0">
                        <a:spcBef>
                          <a:spcPts val="0"/>
                        </a:spcBef>
                        <a:spcAft>
                          <a:spcPts val="0"/>
                        </a:spcAft>
                        <a:buNone/>
                      </a:pPr>
                      <a:endParaRPr sz="3000" b="1" dirty="0">
                        <a:latin typeface="Calibri"/>
                        <a:ea typeface="Calibri"/>
                        <a:cs typeface="Calibri"/>
                        <a:sym typeface="Calibri"/>
                      </a:endParaRPr>
                    </a:p>
                  </a:txBody>
                  <a:tcPr marL="73025" marR="73025" marT="63500" marB="63500"/>
                </a:tc>
                <a:extLst>
                  <a:ext uri="{0D108BD9-81ED-4DB2-BD59-A6C34878D82A}">
                    <a16:rowId xmlns:a16="http://schemas.microsoft.com/office/drawing/2014/main" val="3194770573"/>
                  </a:ext>
                </a:extLst>
              </a:tr>
              <a:tr h="672865">
                <a:tc>
                  <a:txBody>
                    <a:bodyPr/>
                    <a:lstStyle/>
                    <a:p>
                      <a:pPr marL="0" lvl="0" indent="0" algn="ctr" rtl="0">
                        <a:spcBef>
                          <a:spcPts val="0"/>
                        </a:spcBef>
                        <a:spcAft>
                          <a:spcPts val="0"/>
                        </a:spcAft>
                        <a:buNone/>
                      </a:pPr>
                      <a:r>
                        <a:rPr lang="en-US" sz="3000" b="1" dirty="0">
                          <a:solidFill>
                            <a:srgbClr val="0432FF"/>
                          </a:solidFill>
                          <a:latin typeface="Calibri"/>
                          <a:ea typeface="Calibri"/>
                          <a:cs typeface="Calibri"/>
                          <a:sym typeface="Calibri"/>
                        </a:rPr>
                        <a:t>English</a:t>
                      </a:r>
                      <a:endParaRPr sz="3000" b="1" dirty="0">
                        <a:solidFill>
                          <a:srgbClr val="0432FF"/>
                        </a:solidFill>
                        <a:latin typeface="Calibri"/>
                        <a:ea typeface="Calibri"/>
                        <a:cs typeface="Calibri"/>
                        <a:sym typeface="Calibri"/>
                      </a:endParaRPr>
                    </a:p>
                  </a:txBody>
                  <a:tcPr marL="73025" marR="73025" marT="63500" marB="63500"/>
                </a:tc>
                <a:tc>
                  <a:txBody>
                    <a:bodyPr/>
                    <a:lstStyle/>
                    <a:p>
                      <a:pPr marL="0" lvl="0" indent="0" algn="ctr" rtl="0">
                        <a:spcBef>
                          <a:spcPts val="0"/>
                        </a:spcBef>
                        <a:spcAft>
                          <a:spcPts val="0"/>
                        </a:spcAft>
                        <a:buNone/>
                      </a:pPr>
                      <a:r>
                        <a:rPr lang="es-ES_tradnl" sz="3000" b="1" noProof="0">
                          <a:solidFill>
                            <a:srgbClr val="00B050"/>
                          </a:solidFill>
                          <a:latin typeface="Calibri"/>
                          <a:ea typeface="Calibri"/>
                          <a:cs typeface="Calibri"/>
                          <a:sym typeface="Calibri"/>
                        </a:rPr>
                        <a:t>Español</a:t>
                      </a:r>
                    </a:p>
                  </a:txBody>
                  <a:tcPr marL="73025" marR="73025" marT="63500" marB="63500"/>
                </a:tc>
                <a:tc>
                  <a:txBody>
                    <a:bodyPr/>
                    <a:lstStyle/>
                    <a:p>
                      <a:pPr marL="0" lvl="0" indent="0" algn="ctr" rtl="0">
                        <a:spcBef>
                          <a:spcPts val="0"/>
                        </a:spcBef>
                        <a:spcAft>
                          <a:spcPts val="0"/>
                        </a:spcAft>
                        <a:buNone/>
                      </a:pPr>
                      <a:r>
                        <a:rPr lang="en-US" sz="3000" b="1" dirty="0">
                          <a:solidFill>
                            <a:srgbClr val="0432FF"/>
                          </a:solidFill>
                          <a:latin typeface="Calibri"/>
                          <a:ea typeface="Calibri"/>
                          <a:cs typeface="Calibri"/>
                          <a:sym typeface="Calibri"/>
                        </a:rPr>
                        <a:t>English</a:t>
                      </a:r>
                      <a:endParaRPr sz="3000" b="1" dirty="0">
                        <a:solidFill>
                          <a:srgbClr val="0432FF"/>
                        </a:solidFill>
                        <a:latin typeface="Calibri"/>
                        <a:ea typeface="Calibri"/>
                        <a:cs typeface="Calibri"/>
                        <a:sym typeface="Calibri"/>
                      </a:endParaRPr>
                    </a:p>
                  </a:txBody>
                  <a:tcPr marL="73025" marR="73025" marT="63500" marB="63500"/>
                </a:tc>
                <a:tc>
                  <a:txBody>
                    <a:bodyPr/>
                    <a:lstStyle/>
                    <a:p>
                      <a:pPr marL="0" lvl="0" indent="0" algn="ctr" rtl="0">
                        <a:spcBef>
                          <a:spcPts val="0"/>
                        </a:spcBef>
                        <a:spcAft>
                          <a:spcPts val="0"/>
                        </a:spcAft>
                        <a:buNone/>
                      </a:pPr>
                      <a:r>
                        <a:rPr lang="es-ES_tradnl" sz="3000" b="1" noProof="0">
                          <a:solidFill>
                            <a:srgbClr val="00B050"/>
                          </a:solidFill>
                          <a:latin typeface="Calibri"/>
                          <a:ea typeface="Calibri"/>
                          <a:cs typeface="Calibri"/>
                          <a:sym typeface="Calibri"/>
                        </a:rPr>
                        <a:t>Español</a:t>
                      </a:r>
                    </a:p>
                  </a:txBody>
                  <a:tcPr marL="73025" marR="73025" marT="63500" marB="63500"/>
                </a:tc>
                <a:extLst>
                  <a:ext uri="{0D108BD9-81ED-4DB2-BD59-A6C34878D82A}">
                    <a16:rowId xmlns:a16="http://schemas.microsoft.com/office/drawing/2014/main" val="699950245"/>
                  </a:ext>
                </a:extLst>
              </a:tr>
              <a:tr h="1346727">
                <a:tc>
                  <a:txBody>
                    <a:bodyPr/>
                    <a:lstStyle/>
                    <a:p>
                      <a:pPr marL="0" lvl="0" indent="0" algn="l" rtl="0">
                        <a:spcBef>
                          <a:spcPts val="0"/>
                        </a:spcBef>
                        <a:spcAft>
                          <a:spcPts val="0"/>
                        </a:spcAft>
                        <a:buNone/>
                      </a:pPr>
                      <a:r>
                        <a:rPr lang="en-US" sz="2600" b="0" dirty="0">
                          <a:solidFill>
                            <a:srgbClr val="0432FF"/>
                          </a:solidFill>
                          <a:latin typeface="Calibri"/>
                          <a:ea typeface="Calibri"/>
                          <a:cs typeface="Calibri"/>
                          <a:sym typeface="Calibri"/>
                        </a:rPr>
                        <a:t>I’m excited!</a:t>
                      </a:r>
                      <a:endParaRPr sz="2600" b="0" dirty="0">
                        <a:solidFill>
                          <a:srgbClr val="0432FF"/>
                        </a:solidFill>
                        <a:latin typeface="Calibri"/>
                        <a:ea typeface="Calibri"/>
                        <a:cs typeface="Calibri"/>
                        <a:sym typeface="Calibri"/>
                      </a:endParaRPr>
                    </a:p>
                  </a:txBody>
                  <a:tcPr marL="73025" marR="73025" marT="63500" marB="63500"/>
                </a:tc>
                <a:tc>
                  <a:txBody>
                    <a:bodyPr/>
                    <a:lstStyle/>
                    <a:p>
                      <a:pPr marL="0" lvl="0" indent="0" algn="l" rtl="0">
                        <a:spcBef>
                          <a:spcPts val="0"/>
                        </a:spcBef>
                        <a:spcAft>
                          <a:spcPts val="0"/>
                        </a:spcAft>
                        <a:buNone/>
                      </a:pPr>
                      <a:r>
                        <a:rPr lang="es-ES_tradnl" sz="2600" b="0" noProof="0">
                          <a:solidFill>
                            <a:srgbClr val="00B050"/>
                          </a:solidFill>
                          <a:latin typeface="Calibri"/>
                          <a:ea typeface="Calibri"/>
                          <a:cs typeface="Calibri"/>
                          <a:sym typeface="Calibri"/>
                        </a:rPr>
                        <a:t>¡Estoy emocionada!</a:t>
                      </a:r>
                    </a:p>
                  </a:txBody>
                  <a:tcPr marL="73025" marR="73025" marT="63500" marB="63500"/>
                </a:tc>
                <a:tc>
                  <a:txBody>
                    <a:bodyPr/>
                    <a:lstStyle/>
                    <a:p>
                      <a:pPr marL="0" lvl="0" indent="0" algn="l" rtl="0">
                        <a:spcBef>
                          <a:spcPts val="0"/>
                        </a:spcBef>
                        <a:spcAft>
                          <a:spcPts val="0"/>
                        </a:spcAft>
                        <a:buNone/>
                      </a:pPr>
                      <a:r>
                        <a:rPr lang="en-US" sz="2600" b="0" dirty="0">
                          <a:solidFill>
                            <a:srgbClr val="0432FF"/>
                          </a:solidFill>
                          <a:latin typeface="Calibri"/>
                          <a:ea typeface="Calibri"/>
                          <a:cs typeface="Calibri"/>
                          <a:sym typeface="Calibri"/>
                        </a:rPr>
                        <a:t>I’m excited!</a:t>
                      </a:r>
                      <a:endParaRPr sz="2600" b="0" dirty="0">
                        <a:solidFill>
                          <a:srgbClr val="0432FF"/>
                        </a:solidFill>
                        <a:latin typeface="Calibri"/>
                        <a:ea typeface="Calibri"/>
                        <a:cs typeface="Calibri"/>
                        <a:sym typeface="Calibri"/>
                      </a:endParaRPr>
                    </a:p>
                  </a:txBody>
                  <a:tcPr marL="73025" marR="73025" marT="63500" marB="63500"/>
                </a:tc>
                <a:tc>
                  <a:txBody>
                    <a:bodyPr/>
                    <a:lstStyle/>
                    <a:p>
                      <a:pPr marL="0" lvl="0" indent="0" algn="l" rtl="0">
                        <a:spcBef>
                          <a:spcPts val="0"/>
                        </a:spcBef>
                        <a:spcAft>
                          <a:spcPts val="0"/>
                        </a:spcAft>
                        <a:buNone/>
                      </a:pPr>
                      <a:r>
                        <a:rPr lang="es-ES_tradnl" sz="2600" b="0" noProof="0">
                          <a:solidFill>
                            <a:srgbClr val="00B050"/>
                          </a:solidFill>
                          <a:latin typeface="Calibri"/>
                          <a:ea typeface="Calibri"/>
                          <a:cs typeface="Calibri"/>
                          <a:sym typeface="Calibri"/>
                        </a:rPr>
                        <a:t>¡Estoy emocionado!</a:t>
                      </a:r>
                    </a:p>
                  </a:txBody>
                  <a:tcPr marL="73025" marR="73025" marT="63500" marB="63500"/>
                </a:tc>
                <a:extLst>
                  <a:ext uri="{0D108BD9-81ED-4DB2-BD59-A6C34878D82A}">
                    <a16:rowId xmlns:a16="http://schemas.microsoft.com/office/drawing/2014/main" val="1048038759"/>
                  </a:ext>
                </a:extLst>
              </a:tr>
              <a:tr h="1346727">
                <a:tc>
                  <a:txBody>
                    <a:bodyPr/>
                    <a:lstStyle/>
                    <a:p>
                      <a:pPr marL="0" lvl="0" indent="0" algn="l" rtl="0">
                        <a:spcBef>
                          <a:spcPts val="0"/>
                        </a:spcBef>
                        <a:spcAft>
                          <a:spcPts val="0"/>
                        </a:spcAft>
                        <a:buNone/>
                      </a:pPr>
                      <a:r>
                        <a:rPr lang="en-US" sz="2600" b="0" dirty="0">
                          <a:solidFill>
                            <a:srgbClr val="0432FF"/>
                          </a:solidFill>
                          <a:latin typeface="Calibri"/>
                          <a:ea typeface="Calibri"/>
                          <a:cs typeface="Calibri"/>
                          <a:sym typeface="Calibri"/>
                        </a:rPr>
                        <a:t>I feel scared.</a:t>
                      </a:r>
                      <a:endParaRPr sz="2600" b="0" dirty="0">
                        <a:solidFill>
                          <a:srgbClr val="0432FF"/>
                        </a:solidFill>
                        <a:latin typeface="Calibri"/>
                        <a:ea typeface="Calibri"/>
                        <a:cs typeface="Calibri"/>
                        <a:sym typeface="Calibri"/>
                      </a:endParaRPr>
                    </a:p>
                  </a:txBody>
                  <a:tcPr marL="73025" marR="73025" marT="63500" marB="63500"/>
                </a:tc>
                <a:tc>
                  <a:txBody>
                    <a:bodyPr/>
                    <a:lstStyle/>
                    <a:p>
                      <a:pPr marL="0" lvl="0" indent="0" algn="l" rtl="0">
                        <a:spcBef>
                          <a:spcPts val="0"/>
                        </a:spcBef>
                        <a:spcAft>
                          <a:spcPts val="0"/>
                        </a:spcAft>
                        <a:buNone/>
                      </a:pPr>
                      <a:r>
                        <a:rPr lang="es-ES_tradnl" sz="2600" b="0" noProof="0" dirty="0">
                          <a:solidFill>
                            <a:srgbClr val="00B050"/>
                          </a:solidFill>
                          <a:latin typeface="Calibri"/>
                          <a:ea typeface="Calibri"/>
                          <a:cs typeface="Calibri"/>
                          <a:sym typeface="Calibri"/>
                        </a:rPr>
                        <a:t>Me siento asustada.</a:t>
                      </a:r>
                    </a:p>
                  </a:txBody>
                  <a:tcPr marL="73025" marR="73025" marT="63500" marB="63500"/>
                </a:tc>
                <a:tc>
                  <a:txBody>
                    <a:bodyPr/>
                    <a:lstStyle/>
                    <a:p>
                      <a:pPr marL="0" lvl="0" indent="0" algn="l" rtl="0">
                        <a:spcBef>
                          <a:spcPts val="0"/>
                        </a:spcBef>
                        <a:spcAft>
                          <a:spcPts val="0"/>
                        </a:spcAft>
                        <a:buNone/>
                      </a:pPr>
                      <a:r>
                        <a:rPr lang="en-US" sz="2600" b="0" dirty="0">
                          <a:solidFill>
                            <a:srgbClr val="0432FF"/>
                          </a:solidFill>
                          <a:latin typeface="Calibri"/>
                          <a:ea typeface="Calibri"/>
                          <a:cs typeface="Calibri"/>
                          <a:sym typeface="Calibri"/>
                        </a:rPr>
                        <a:t>I feel scared.</a:t>
                      </a:r>
                      <a:endParaRPr sz="2600" b="0" dirty="0">
                        <a:solidFill>
                          <a:srgbClr val="0432FF"/>
                        </a:solidFill>
                        <a:latin typeface="Calibri"/>
                        <a:ea typeface="Calibri"/>
                        <a:cs typeface="Calibri"/>
                        <a:sym typeface="Calibri"/>
                      </a:endParaRPr>
                    </a:p>
                  </a:txBody>
                  <a:tcPr marL="73025" marR="73025" marT="63500" marB="63500"/>
                </a:tc>
                <a:tc>
                  <a:txBody>
                    <a:bodyPr/>
                    <a:lstStyle/>
                    <a:p>
                      <a:pPr marL="0" lvl="0" indent="0" algn="l" rtl="0">
                        <a:spcBef>
                          <a:spcPts val="0"/>
                        </a:spcBef>
                        <a:spcAft>
                          <a:spcPts val="0"/>
                        </a:spcAft>
                        <a:buNone/>
                      </a:pPr>
                      <a:r>
                        <a:rPr lang="es-ES_tradnl" sz="2600" b="0" noProof="0" dirty="0">
                          <a:solidFill>
                            <a:srgbClr val="00B050"/>
                          </a:solidFill>
                          <a:latin typeface="Calibri"/>
                          <a:ea typeface="Calibri"/>
                          <a:cs typeface="Calibri"/>
                          <a:sym typeface="Calibri"/>
                        </a:rPr>
                        <a:t>Me siento asustado.</a:t>
                      </a:r>
                    </a:p>
                  </a:txBody>
                  <a:tcPr marL="73025" marR="73025" marT="63500" marB="63500"/>
                </a:tc>
                <a:extLst>
                  <a:ext uri="{0D108BD9-81ED-4DB2-BD59-A6C34878D82A}">
                    <a16:rowId xmlns:a16="http://schemas.microsoft.com/office/drawing/2014/main" val="163777485"/>
                  </a:ext>
                </a:extLst>
              </a:tr>
            </a:tbl>
          </a:graphicData>
        </a:graphic>
      </p:graphicFrame>
      <p:sp>
        <p:nvSpPr>
          <p:cNvPr id="3" name="TextBox 2">
            <a:extLst>
              <a:ext uri="{FF2B5EF4-FFF2-40B4-BE49-F238E27FC236}">
                <a16:creationId xmlns:a16="http://schemas.microsoft.com/office/drawing/2014/main" id="{E3F3E395-497F-EC7D-99CF-EF198A51B304}"/>
              </a:ext>
            </a:extLst>
          </p:cNvPr>
          <p:cNvSpPr txBox="1"/>
          <p:nvPr/>
        </p:nvSpPr>
        <p:spPr>
          <a:xfrm>
            <a:off x="996495" y="242131"/>
            <a:ext cx="7489372" cy="1077218"/>
          </a:xfrm>
          <a:prstGeom prst="rect">
            <a:avLst/>
          </a:prstGeom>
          <a:solidFill>
            <a:srgbClr val="FFFF00"/>
          </a:solidFill>
        </p:spPr>
        <p:txBody>
          <a:bodyPr wrap="square" rtlCol="0">
            <a:spAutoFit/>
          </a:bodyPr>
          <a:lstStyle/>
          <a:p>
            <a:r>
              <a:rPr lang="en-US" sz="3200" b="1" dirty="0"/>
              <a:t>Contrastive Analysis</a:t>
            </a:r>
            <a:r>
              <a:rPr lang="en-US" sz="3200" dirty="0"/>
              <a:t>: Pragmatics</a:t>
            </a:r>
          </a:p>
          <a:p>
            <a:r>
              <a:rPr lang="en-US" sz="3200" dirty="0"/>
              <a:t>Spanish has gender</a:t>
            </a:r>
          </a:p>
        </p:txBody>
      </p:sp>
    </p:spTree>
    <p:extLst>
      <p:ext uri="{BB962C8B-B14F-4D97-AF65-F5344CB8AC3E}">
        <p14:creationId xmlns:p14="http://schemas.microsoft.com/office/powerpoint/2010/main" val="42617609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5023E7-C964-5F70-DF7A-BF3F2BD3E00B}"/>
              </a:ext>
            </a:extLst>
          </p:cNvPr>
          <p:cNvSpPr txBox="1"/>
          <p:nvPr/>
        </p:nvSpPr>
        <p:spPr>
          <a:xfrm>
            <a:off x="4774232" y="751711"/>
            <a:ext cx="4180114" cy="4708981"/>
          </a:xfrm>
          <a:prstGeom prst="rect">
            <a:avLst/>
          </a:prstGeom>
          <a:noFill/>
        </p:spPr>
        <p:txBody>
          <a:bodyPr wrap="square" rtlCol="0">
            <a:spAutoFit/>
          </a:bodyPr>
          <a:lstStyle/>
          <a:p>
            <a:r>
              <a:rPr lang="es-ES_tradnl" sz="4400" dirty="0">
                <a:solidFill>
                  <a:srgbClr val="00B050"/>
                </a:solidFill>
              </a:rPr>
              <a:t>Elige la aventura:</a:t>
            </a:r>
          </a:p>
          <a:p>
            <a:r>
              <a:rPr lang="es-ES_tradnl" sz="3200" dirty="0">
                <a:solidFill>
                  <a:srgbClr val="00B050"/>
                </a:solidFill>
              </a:rPr>
              <a:t>Los estudiantes seleccionan los acontecimientos del cuento de un sombrero y luego deciden cómo se sentirá el personaje. Después actúan el cuento.</a:t>
            </a:r>
          </a:p>
        </p:txBody>
      </p:sp>
      <p:sp>
        <p:nvSpPr>
          <p:cNvPr id="4" name="TextBox 3">
            <a:extLst>
              <a:ext uri="{FF2B5EF4-FFF2-40B4-BE49-F238E27FC236}">
                <a16:creationId xmlns:a16="http://schemas.microsoft.com/office/drawing/2014/main" id="{068AABDC-FAA9-3E26-7BA1-3DCC53F38056}"/>
              </a:ext>
            </a:extLst>
          </p:cNvPr>
          <p:cNvSpPr txBox="1"/>
          <p:nvPr/>
        </p:nvSpPr>
        <p:spPr>
          <a:xfrm>
            <a:off x="6212829" y="6084277"/>
            <a:ext cx="1797830" cy="646331"/>
          </a:xfrm>
          <a:prstGeom prst="rect">
            <a:avLst/>
          </a:prstGeom>
          <a:solidFill>
            <a:srgbClr val="FFFF00"/>
          </a:solidFill>
        </p:spPr>
        <p:txBody>
          <a:bodyPr wrap="square" rtlCol="0">
            <a:spAutoFit/>
          </a:bodyPr>
          <a:lstStyle/>
          <a:p>
            <a:pPr algn="ctr"/>
            <a:r>
              <a:rPr lang="en-US" sz="3600" dirty="0"/>
              <a:t>Step 6</a:t>
            </a:r>
          </a:p>
        </p:txBody>
      </p:sp>
      <p:pic>
        <p:nvPicPr>
          <p:cNvPr id="6" name="Picture 5">
            <a:extLst>
              <a:ext uri="{FF2B5EF4-FFF2-40B4-BE49-F238E27FC236}">
                <a16:creationId xmlns:a16="http://schemas.microsoft.com/office/drawing/2014/main" id="{FFAB8DF4-5B31-2901-4733-F9BFDB80E52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72534" y="751711"/>
            <a:ext cx="4199466" cy="3149600"/>
          </a:xfrm>
          <a:prstGeom prst="rect">
            <a:avLst/>
          </a:prstGeom>
        </p:spPr>
      </p:pic>
      <p:pic>
        <p:nvPicPr>
          <p:cNvPr id="7" name="Picture 6">
            <a:extLst>
              <a:ext uri="{FF2B5EF4-FFF2-40B4-BE49-F238E27FC236}">
                <a16:creationId xmlns:a16="http://schemas.microsoft.com/office/drawing/2014/main" id="{1A3F1E4A-D43B-F909-0920-5D19AC7EA6B4}"/>
              </a:ext>
            </a:extLst>
          </p:cNvPr>
          <p:cNvPicPr>
            <a:picLocks noChangeAspect="1"/>
          </p:cNvPicPr>
          <p:nvPr/>
        </p:nvPicPr>
        <p:blipFill>
          <a:blip r:embed="rId5"/>
          <a:stretch>
            <a:fillRect/>
          </a:stretch>
        </p:blipFill>
        <p:spPr>
          <a:xfrm>
            <a:off x="1087294" y="4138929"/>
            <a:ext cx="3484706" cy="2123658"/>
          </a:xfrm>
          <a:prstGeom prst="rect">
            <a:avLst/>
          </a:prstGeom>
        </p:spPr>
      </p:pic>
    </p:spTree>
    <p:extLst>
      <p:ext uri="{BB962C8B-B14F-4D97-AF65-F5344CB8AC3E}">
        <p14:creationId xmlns:p14="http://schemas.microsoft.com/office/powerpoint/2010/main" val="2261123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4993CA-549D-30EF-0A08-EB3D4795BD90}"/>
              </a:ext>
            </a:extLst>
          </p:cNvPr>
          <p:cNvPicPr>
            <a:picLocks noChangeAspect="1"/>
          </p:cNvPicPr>
          <p:nvPr/>
        </p:nvPicPr>
        <p:blipFill>
          <a:blip r:embed="rId2"/>
          <a:stretch>
            <a:fillRect/>
          </a:stretch>
        </p:blipFill>
        <p:spPr>
          <a:xfrm>
            <a:off x="956602" y="1"/>
            <a:ext cx="7245275" cy="6858000"/>
          </a:xfrm>
          <a:prstGeom prst="rect">
            <a:avLst/>
          </a:prstGeom>
        </p:spPr>
      </p:pic>
    </p:spTree>
    <p:extLst>
      <p:ext uri="{BB962C8B-B14F-4D97-AF65-F5344CB8AC3E}">
        <p14:creationId xmlns:p14="http://schemas.microsoft.com/office/powerpoint/2010/main" val="41732112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91743-919D-A5F6-4695-2E9B5495586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6B08E9D-586A-4554-16FF-52CF8BB1CF4B}"/>
              </a:ext>
            </a:extLst>
          </p:cNvPr>
          <p:cNvSpPr txBox="1"/>
          <p:nvPr/>
        </p:nvSpPr>
        <p:spPr>
          <a:xfrm>
            <a:off x="139485" y="127874"/>
            <a:ext cx="8521429" cy="1015663"/>
          </a:xfrm>
          <a:prstGeom prst="rect">
            <a:avLst/>
          </a:prstGeom>
          <a:noFill/>
        </p:spPr>
        <p:txBody>
          <a:bodyPr wrap="square" rtlCol="0">
            <a:spAutoFit/>
          </a:bodyPr>
          <a:lstStyle/>
          <a:p>
            <a:r>
              <a:rPr lang="en-US" sz="6000" b="1" dirty="0">
                <a:latin typeface="Calibri"/>
                <a:cs typeface="Calibri"/>
              </a:rPr>
              <a:t>Agenda:</a:t>
            </a:r>
          </a:p>
        </p:txBody>
      </p:sp>
      <p:sp>
        <p:nvSpPr>
          <p:cNvPr id="3" name="TextBox 2">
            <a:extLst>
              <a:ext uri="{FF2B5EF4-FFF2-40B4-BE49-F238E27FC236}">
                <a16:creationId xmlns:a16="http://schemas.microsoft.com/office/drawing/2014/main" id="{357CC33D-FCC1-ADA1-0128-F62E8BB5C469}"/>
              </a:ext>
            </a:extLst>
          </p:cNvPr>
          <p:cNvSpPr txBox="1"/>
          <p:nvPr/>
        </p:nvSpPr>
        <p:spPr>
          <a:xfrm>
            <a:off x="222820" y="1261799"/>
            <a:ext cx="8921180" cy="5293757"/>
          </a:xfrm>
          <a:prstGeom prst="rect">
            <a:avLst/>
          </a:prstGeom>
          <a:noFill/>
        </p:spPr>
        <p:txBody>
          <a:bodyPr wrap="square" rtlCol="0">
            <a:spAutoFit/>
          </a:bodyPr>
          <a:lstStyle/>
          <a:p>
            <a:pPr marL="285750" lvl="0" indent="-285750">
              <a:buFont typeface="Arial" panose="020B0604020202020204" pitchFamily="34" charset="0"/>
              <a:buChar char="•"/>
            </a:pPr>
            <a:r>
              <a:rPr lang="en-US" sz="4000" dirty="0"/>
              <a:t>Sample Instruction Part 3:  The Bridge</a:t>
            </a:r>
          </a:p>
          <a:p>
            <a:pPr marL="285750" lvl="0" indent="-285750">
              <a:buFont typeface="Arial" panose="020B0604020202020204" pitchFamily="34" charset="0"/>
              <a:buChar char="•"/>
            </a:pPr>
            <a:r>
              <a:rPr lang="en-US" sz="4000" b="1" dirty="0">
                <a:solidFill>
                  <a:srgbClr val="FF0000"/>
                </a:solidFill>
              </a:rPr>
              <a:t>Debrief Sample Instruction</a:t>
            </a:r>
          </a:p>
          <a:p>
            <a:pPr marL="285750" lvl="0" indent="-285750">
              <a:buFont typeface="Arial" panose="020B0604020202020204" pitchFamily="34" charset="0"/>
              <a:buChar char="•"/>
            </a:pPr>
            <a:r>
              <a:rPr lang="en-US" sz="4000" dirty="0"/>
              <a:t>The Multilingual Perspective of Language</a:t>
            </a:r>
          </a:p>
          <a:p>
            <a:pPr marL="285750" lvl="0" indent="-285750">
              <a:buFont typeface="Arial" panose="020B0604020202020204" pitchFamily="34" charset="0"/>
              <a:buChar char="•"/>
            </a:pPr>
            <a:r>
              <a:rPr lang="en-US" sz="4000" dirty="0"/>
              <a:t>Biliteracy Assessment</a:t>
            </a:r>
          </a:p>
          <a:p>
            <a:pPr marL="285750" lvl="0" indent="-285750">
              <a:buFont typeface="Arial" panose="020B0604020202020204" pitchFamily="34" charset="0"/>
              <a:buChar char="•"/>
            </a:pPr>
            <a:r>
              <a:rPr lang="en-US" sz="4000" dirty="0"/>
              <a:t>Planning for Sustainability:  Creating the Lloyd Vision and Pedagogy –create “DL Look Fors </a:t>
            </a:r>
          </a:p>
          <a:p>
            <a:pPr marL="285750" lvl="0" indent="-285750">
              <a:buFont typeface="Arial" panose="020B0604020202020204" pitchFamily="34" charset="0"/>
              <a:buChar char="•"/>
            </a:pPr>
            <a:r>
              <a:rPr lang="en-US" sz="4000" dirty="0"/>
              <a:t>Closure 	</a:t>
            </a:r>
          </a:p>
          <a:p>
            <a:endParaRPr lang="en-US" dirty="0"/>
          </a:p>
        </p:txBody>
      </p:sp>
      <p:pic>
        <p:nvPicPr>
          <p:cNvPr id="4" name="Picture 3">
            <a:extLst>
              <a:ext uri="{FF2B5EF4-FFF2-40B4-BE49-F238E27FC236}">
                <a16:creationId xmlns:a16="http://schemas.microsoft.com/office/drawing/2014/main" id="{4617F167-3E21-DB15-B59C-4279DD4DF480}"/>
              </a:ext>
            </a:extLst>
          </p:cNvPr>
          <p:cNvPicPr>
            <a:picLocks noChangeAspect="1"/>
          </p:cNvPicPr>
          <p:nvPr/>
        </p:nvPicPr>
        <p:blipFill>
          <a:blip r:embed="rId3"/>
          <a:stretch>
            <a:fillRect/>
          </a:stretch>
        </p:blipFill>
        <p:spPr>
          <a:xfrm>
            <a:off x="0" y="-1"/>
            <a:ext cx="9144000" cy="329285"/>
          </a:xfrm>
          <a:prstGeom prst="rect">
            <a:avLst/>
          </a:prstGeom>
        </p:spPr>
      </p:pic>
      <p:pic>
        <p:nvPicPr>
          <p:cNvPr id="5" name="Picture 4" descr="A green check mark on a white background&#10;&#10;Description automatically generated">
            <a:extLst>
              <a:ext uri="{FF2B5EF4-FFF2-40B4-BE49-F238E27FC236}">
                <a16:creationId xmlns:a16="http://schemas.microsoft.com/office/drawing/2014/main" id="{D6B94028-927D-3BF7-4380-7B3D902BE626}"/>
              </a:ext>
            </a:extLst>
          </p:cNvPr>
          <p:cNvPicPr>
            <a:picLocks noChangeAspect="1"/>
          </p:cNvPicPr>
          <p:nvPr/>
        </p:nvPicPr>
        <p:blipFill>
          <a:blip r:embed="rId4"/>
          <a:stretch>
            <a:fillRect/>
          </a:stretch>
        </p:blipFill>
        <p:spPr>
          <a:xfrm>
            <a:off x="-60540" y="1271412"/>
            <a:ext cx="566720" cy="616542"/>
          </a:xfrm>
          <a:prstGeom prst="rect">
            <a:avLst/>
          </a:prstGeom>
        </p:spPr>
      </p:pic>
    </p:spTree>
    <p:extLst>
      <p:ext uri="{BB962C8B-B14F-4D97-AF65-F5344CB8AC3E}">
        <p14:creationId xmlns:p14="http://schemas.microsoft.com/office/powerpoint/2010/main" val="380789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achingforBiliteracy_Gradient_Logo_FINAL.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7300" y="1621630"/>
            <a:ext cx="4089400" cy="4956135"/>
          </a:xfrm>
          <a:prstGeom prst="rect">
            <a:avLst/>
          </a:prstGeom>
        </p:spPr>
      </p:pic>
      <p:sp>
        <p:nvSpPr>
          <p:cNvPr id="2" name="TextBox 1">
            <a:extLst>
              <a:ext uri="{FF2B5EF4-FFF2-40B4-BE49-F238E27FC236}">
                <a16:creationId xmlns:a16="http://schemas.microsoft.com/office/drawing/2014/main" id="{904C6759-C442-6F0B-1029-B1B59CDEBF33}"/>
              </a:ext>
            </a:extLst>
          </p:cNvPr>
          <p:cNvSpPr txBox="1"/>
          <p:nvPr/>
        </p:nvSpPr>
        <p:spPr>
          <a:xfrm>
            <a:off x="2527300" y="443584"/>
            <a:ext cx="4154022" cy="707886"/>
          </a:xfrm>
          <a:prstGeom prst="rect">
            <a:avLst/>
          </a:prstGeom>
          <a:noFill/>
        </p:spPr>
        <p:txBody>
          <a:bodyPr wrap="none" rtlCol="0">
            <a:spAutoFit/>
          </a:bodyPr>
          <a:lstStyle/>
          <a:p>
            <a:r>
              <a:rPr lang="en-US" sz="4000" b="1" dirty="0"/>
              <a:t>Debrief The Bridge</a:t>
            </a:r>
          </a:p>
        </p:txBody>
      </p:sp>
      <p:sp>
        <p:nvSpPr>
          <p:cNvPr id="3" name="Rectangle 2">
            <a:extLst>
              <a:ext uri="{FF2B5EF4-FFF2-40B4-BE49-F238E27FC236}">
                <a16:creationId xmlns:a16="http://schemas.microsoft.com/office/drawing/2014/main" id="{82623632-6577-EC1B-7309-693A33DADD9B}"/>
              </a:ext>
            </a:extLst>
          </p:cNvPr>
          <p:cNvSpPr/>
          <p:nvPr/>
        </p:nvSpPr>
        <p:spPr>
          <a:xfrm>
            <a:off x="7848600" y="5575300"/>
            <a:ext cx="1193800" cy="1193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A2DA028-E55F-5730-59DF-9E804B7A1953}"/>
              </a:ext>
            </a:extLst>
          </p:cNvPr>
          <p:cNvPicPr>
            <a:picLocks noChangeAspect="1"/>
          </p:cNvPicPr>
          <p:nvPr/>
        </p:nvPicPr>
        <p:blipFill>
          <a:blip r:embed="rId4"/>
          <a:stretch>
            <a:fillRect/>
          </a:stretch>
        </p:blipFill>
        <p:spPr>
          <a:xfrm>
            <a:off x="0" y="-1"/>
            <a:ext cx="9144000" cy="329285"/>
          </a:xfrm>
          <a:prstGeom prst="rect">
            <a:avLst/>
          </a:prstGeom>
        </p:spPr>
      </p:pic>
    </p:spTree>
    <p:extLst>
      <p:ext uri="{BB962C8B-B14F-4D97-AF65-F5344CB8AC3E}">
        <p14:creationId xmlns:p14="http://schemas.microsoft.com/office/powerpoint/2010/main" val="40440016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780E16-6F38-E8B7-59C0-B674906AF08F}"/>
              </a:ext>
            </a:extLst>
          </p:cNvPr>
          <p:cNvPicPr>
            <a:picLocks noChangeAspect="1"/>
          </p:cNvPicPr>
          <p:nvPr/>
        </p:nvPicPr>
        <p:blipFill>
          <a:blip r:embed="rId3"/>
          <a:stretch>
            <a:fillRect/>
          </a:stretch>
        </p:blipFill>
        <p:spPr>
          <a:xfrm>
            <a:off x="141253" y="388822"/>
            <a:ext cx="8861491" cy="5596731"/>
          </a:xfrm>
          <a:prstGeom prst="rect">
            <a:avLst/>
          </a:prstGeom>
        </p:spPr>
      </p:pic>
      <p:sp>
        <p:nvSpPr>
          <p:cNvPr id="7" name="Rectangle 6">
            <a:extLst>
              <a:ext uri="{FF2B5EF4-FFF2-40B4-BE49-F238E27FC236}">
                <a16:creationId xmlns:a16="http://schemas.microsoft.com/office/drawing/2014/main" id="{CB42F77B-CCBF-5A50-8686-ABF888624B5F}"/>
              </a:ext>
            </a:extLst>
          </p:cNvPr>
          <p:cNvSpPr/>
          <p:nvPr/>
        </p:nvSpPr>
        <p:spPr>
          <a:xfrm>
            <a:off x="51900" y="5064368"/>
            <a:ext cx="8230454" cy="92118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5BC4FFF-8048-85B2-F537-065A7069563F}"/>
              </a:ext>
            </a:extLst>
          </p:cNvPr>
          <p:cNvSpPr txBox="1"/>
          <p:nvPr/>
        </p:nvSpPr>
        <p:spPr>
          <a:xfrm>
            <a:off x="298031" y="1193300"/>
            <a:ext cx="8547937" cy="1754326"/>
          </a:xfrm>
          <a:prstGeom prst="rect">
            <a:avLst/>
          </a:prstGeom>
          <a:solidFill>
            <a:srgbClr val="FFFF00"/>
          </a:solidFill>
        </p:spPr>
        <p:txBody>
          <a:bodyPr wrap="square">
            <a:spAutoFit/>
          </a:bodyPr>
          <a:lstStyle/>
          <a:p>
            <a:r>
              <a:rPr lang="en-US" sz="5400" dirty="0"/>
              <a:t>What did we do during the Bridge?</a:t>
            </a:r>
          </a:p>
        </p:txBody>
      </p:sp>
      <p:pic>
        <p:nvPicPr>
          <p:cNvPr id="3" name="Picture 2">
            <a:extLst>
              <a:ext uri="{FF2B5EF4-FFF2-40B4-BE49-F238E27FC236}">
                <a16:creationId xmlns:a16="http://schemas.microsoft.com/office/drawing/2014/main" id="{660908D1-8299-EF95-EC79-151383D531DF}"/>
              </a:ext>
            </a:extLst>
          </p:cNvPr>
          <p:cNvPicPr>
            <a:picLocks noChangeAspect="1"/>
          </p:cNvPicPr>
          <p:nvPr/>
        </p:nvPicPr>
        <p:blipFill>
          <a:blip r:embed="rId4"/>
          <a:stretch>
            <a:fillRect/>
          </a:stretch>
        </p:blipFill>
        <p:spPr>
          <a:xfrm>
            <a:off x="0" y="-1"/>
            <a:ext cx="9144000" cy="329285"/>
          </a:xfrm>
          <a:prstGeom prst="rect">
            <a:avLst/>
          </a:prstGeom>
        </p:spPr>
      </p:pic>
    </p:spTree>
    <p:extLst>
      <p:ext uri="{BB962C8B-B14F-4D97-AF65-F5344CB8AC3E}">
        <p14:creationId xmlns:p14="http://schemas.microsoft.com/office/powerpoint/2010/main" val="392690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bridge&#10;&#10;Description automatically generated with medium confidence">
            <a:extLst>
              <a:ext uri="{FF2B5EF4-FFF2-40B4-BE49-F238E27FC236}">
                <a16:creationId xmlns:a16="http://schemas.microsoft.com/office/drawing/2014/main" id="{DDD833B0-682B-511E-F8DC-4597F2A16DF3}"/>
              </a:ext>
            </a:extLst>
          </p:cNvPr>
          <p:cNvPicPr>
            <a:picLocks noChangeAspect="1"/>
          </p:cNvPicPr>
          <p:nvPr/>
        </p:nvPicPr>
        <p:blipFill>
          <a:blip r:embed="rId3"/>
          <a:stretch>
            <a:fillRect/>
          </a:stretch>
        </p:blipFill>
        <p:spPr>
          <a:xfrm>
            <a:off x="2925563" y="347663"/>
            <a:ext cx="5486400" cy="6350000"/>
          </a:xfrm>
          <a:prstGeom prst="rect">
            <a:avLst/>
          </a:prstGeom>
        </p:spPr>
      </p:pic>
      <p:sp>
        <p:nvSpPr>
          <p:cNvPr id="65539" name="TextBox 2">
            <a:extLst>
              <a:ext uri="{FF2B5EF4-FFF2-40B4-BE49-F238E27FC236}">
                <a16:creationId xmlns:a16="http://schemas.microsoft.com/office/drawing/2014/main" id="{0CF0864B-7E9D-6E42-8F91-5625E186AD56}"/>
              </a:ext>
            </a:extLst>
          </p:cNvPr>
          <p:cNvSpPr txBox="1">
            <a:spLocks noChangeArrowheads="1"/>
          </p:cNvSpPr>
          <p:nvPr/>
        </p:nvSpPr>
        <p:spPr bwMode="auto">
          <a:xfrm>
            <a:off x="130629" y="1010395"/>
            <a:ext cx="2794933" cy="286232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3600" b="1" dirty="0">
                <a:latin typeface="Calibri"/>
                <a:ea typeface="ＭＳ Ｐゴシック"/>
                <a:cs typeface="Calibri"/>
              </a:rPr>
              <a:t>These steps are a  framework to use for </a:t>
            </a:r>
            <a:r>
              <a:rPr lang="en-US" altLang="en-US" sz="3600" b="1">
                <a:latin typeface="Calibri"/>
                <a:ea typeface="ＭＳ Ｐゴシック"/>
                <a:cs typeface="Calibri"/>
              </a:rPr>
              <a:t>planning.</a:t>
            </a:r>
            <a:endParaRPr lang="en-US">
              <a:latin typeface="Calibri"/>
              <a:ea typeface="ＭＳ Ｐゴシック"/>
              <a:cs typeface="Calibri"/>
            </a:endParaRPr>
          </a:p>
        </p:txBody>
      </p:sp>
      <p:sp>
        <p:nvSpPr>
          <p:cNvPr id="65540" name="TextBox 3">
            <a:extLst>
              <a:ext uri="{FF2B5EF4-FFF2-40B4-BE49-F238E27FC236}">
                <a16:creationId xmlns:a16="http://schemas.microsoft.com/office/drawing/2014/main" id="{DC587EB8-8DDB-E546-A9C4-16E66C9D95A1}"/>
              </a:ext>
            </a:extLst>
          </p:cNvPr>
          <p:cNvSpPr txBox="1">
            <a:spLocks noChangeArrowheads="1"/>
          </p:cNvSpPr>
          <p:nvPr/>
        </p:nvSpPr>
        <p:spPr bwMode="auto">
          <a:xfrm>
            <a:off x="3924300" y="1341438"/>
            <a:ext cx="990600" cy="10160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6000"/>
              <a:t>1</a:t>
            </a:r>
          </a:p>
        </p:txBody>
      </p:sp>
      <p:sp>
        <p:nvSpPr>
          <p:cNvPr id="65541" name="TextBox 3">
            <a:extLst>
              <a:ext uri="{FF2B5EF4-FFF2-40B4-BE49-F238E27FC236}">
                <a16:creationId xmlns:a16="http://schemas.microsoft.com/office/drawing/2014/main" id="{20F3F559-0382-7A4F-8BEC-DDA6469BF70E}"/>
              </a:ext>
            </a:extLst>
          </p:cNvPr>
          <p:cNvSpPr txBox="1">
            <a:spLocks noChangeArrowheads="1"/>
          </p:cNvSpPr>
          <p:nvPr/>
        </p:nvSpPr>
        <p:spPr bwMode="auto">
          <a:xfrm>
            <a:off x="3924300" y="3014663"/>
            <a:ext cx="990600" cy="10160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6000"/>
              <a:t>2</a:t>
            </a:r>
          </a:p>
        </p:txBody>
      </p:sp>
      <p:sp>
        <p:nvSpPr>
          <p:cNvPr id="65542" name="TextBox 3">
            <a:extLst>
              <a:ext uri="{FF2B5EF4-FFF2-40B4-BE49-F238E27FC236}">
                <a16:creationId xmlns:a16="http://schemas.microsoft.com/office/drawing/2014/main" id="{3F23E09B-9A84-EF46-BDBD-20CFB1A7D1B3}"/>
              </a:ext>
            </a:extLst>
          </p:cNvPr>
          <p:cNvSpPr txBox="1">
            <a:spLocks noChangeArrowheads="1"/>
          </p:cNvSpPr>
          <p:nvPr/>
        </p:nvSpPr>
        <p:spPr bwMode="auto">
          <a:xfrm>
            <a:off x="3924300" y="4842045"/>
            <a:ext cx="990600" cy="10160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6000"/>
              <a:t>3</a:t>
            </a:r>
          </a:p>
        </p:txBody>
      </p:sp>
      <p:sp>
        <p:nvSpPr>
          <p:cNvPr id="65543" name="TextBox 3">
            <a:extLst>
              <a:ext uri="{FF2B5EF4-FFF2-40B4-BE49-F238E27FC236}">
                <a16:creationId xmlns:a16="http://schemas.microsoft.com/office/drawing/2014/main" id="{88DA2389-3DF9-3A40-8751-BBACB83313B8}"/>
              </a:ext>
            </a:extLst>
          </p:cNvPr>
          <p:cNvSpPr txBox="1">
            <a:spLocks noChangeArrowheads="1"/>
          </p:cNvSpPr>
          <p:nvPr/>
        </p:nvSpPr>
        <p:spPr bwMode="auto">
          <a:xfrm>
            <a:off x="6069989" y="1341438"/>
            <a:ext cx="990600" cy="10160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6000"/>
              <a:t>4</a:t>
            </a:r>
          </a:p>
        </p:txBody>
      </p:sp>
      <p:sp>
        <p:nvSpPr>
          <p:cNvPr id="65544" name="TextBox 3">
            <a:extLst>
              <a:ext uri="{FF2B5EF4-FFF2-40B4-BE49-F238E27FC236}">
                <a16:creationId xmlns:a16="http://schemas.microsoft.com/office/drawing/2014/main" id="{16BD284C-8661-7E47-8979-61CAC042FF15}"/>
              </a:ext>
            </a:extLst>
          </p:cNvPr>
          <p:cNvSpPr txBox="1">
            <a:spLocks noChangeArrowheads="1"/>
          </p:cNvSpPr>
          <p:nvPr/>
        </p:nvSpPr>
        <p:spPr bwMode="auto">
          <a:xfrm>
            <a:off x="6214514" y="3073740"/>
            <a:ext cx="990600" cy="10160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6000"/>
              <a:t>5</a:t>
            </a:r>
          </a:p>
        </p:txBody>
      </p:sp>
      <p:sp>
        <p:nvSpPr>
          <p:cNvPr id="65545" name="TextBox 3">
            <a:extLst>
              <a:ext uri="{FF2B5EF4-FFF2-40B4-BE49-F238E27FC236}">
                <a16:creationId xmlns:a16="http://schemas.microsoft.com/office/drawing/2014/main" id="{7D382D84-3BAF-0647-BA41-15BC7F733A09}"/>
              </a:ext>
            </a:extLst>
          </p:cNvPr>
          <p:cNvSpPr txBox="1">
            <a:spLocks noChangeArrowheads="1"/>
          </p:cNvSpPr>
          <p:nvPr/>
        </p:nvSpPr>
        <p:spPr bwMode="auto">
          <a:xfrm>
            <a:off x="6214514" y="4842045"/>
            <a:ext cx="990600" cy="10160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a:r>
              <a:rPr lang="en-US" altLang="en-US" sz="6000"/>
              <a:t>6</a:t>
            </a:r>
          </a:p>
        </p:txBody>
      </p:sp>
    </p:spTree>
    <p:extLst>
      <p:ext uri="{BB962C8B-B14F-4D97-AF65-F5344CB8AC3E}">
        <p14:creationId xmlns:p14="http://schemas.microsoft.com/office/powerpoint/2010/main" val="2503158545"/>
      </p:ext>
    </p:extLst>
  </p:cSld>
  <p:clrMapOvr>
    <a:masterClrMapping/>
  </p:clrMapOvr>
  <p:transition spd="slow"/>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67735-D290-638B-0AD2-10A771AB8BD1}"/>
              </a:ext>
            </a:extLst>
          </p:cNvPr>
          <p:cNvPicPr>
            <a:picLocks noChangeAspect="1"/>
          </p:cNvPicPr>
          <p:nvPr/>
        </p:nvPicPr>
        <p:blipFill>
          <a:blip r:embed="rId3"/>
          <a:stretch>
            <a:fillRect/>
          </a:stretch>
        </p:blipFill>
        <p:spPr>
          <a:xfrm>
            <a:off x="339969" y="228600"/>
            <a:ext cx="5172389" cy="6119446"/>
          </a:xfrm>
          <a:prstGeom prst="rect">
            <a:avLst/>
          </a:prstGeom>
        </p:spPr>
      </p:pic>
      <p:sp>
        <p:nvSpPr>
          <p:cNvPr id="4" name="TextBox 3">
            <a:extLst>
              <a:ext uri="{FF2B5EF4-FFF2-40B4-BE49-F238E27FC236}">
                <a16:creationId xmlns:a16="http://schemas.microsoft.com/office/drawing/2014/main" id="{ECF2D10D-DFD9-3D49-4E93-3729F3F345BA}"/>
              </a:ext>
            </a:extLst>
          </p:cNvPr>
          <p:cNvSpPr txBox="1"/>
          <p:nvPr/>
        </p:nvSpPr>
        <p:spPr>
          <a:xfrm>
            <a:off x="949569" y="1354015"/>
            <a:ext cx="1230923" cy="646331"/>
          </a:xfrm>
          <a:prstGeom prst="rect">
            <a:avLst/>
          </a:prstGeom>
          <a:solidFill>
            <a:srgbClr val="FFFF00"/>
          </a:solidFill>
        </p:spPr>
        <p:txBody>
          <a:bodyPr wrap="square" rtlCol="0">
            <a:spAutoFit/>
          </a:bodyPr>
          <a:lstStyle/>
          <a:p>
            <a:r>
              <a:rPr lang="en-US" sz="3600" dirty="0"/>
              <a:t>p. 36 </a:t>
            </a:r>
          </a:p>
        </p:txBody>
      </p:sp>
      <p:pic>
        <p:nvPicPr>
          <p:cNvPr id="5" name="Picture 4">
            <a:extLst>
              <a:ext uri="{FF2B5EF4-FFF2-40B4-BE49-F238E27FC236}">
                <a16:creationId xmlns:a16="http://schemas.microsoft.com/office/drawing/2014/main" id="{E90B7C9B-E820-88D7-B625-F521A8645D14}"/>
              </a:ext>
            </a:extLst>
          </p:cNvPr>
          <p:cNvPicPr>
            <a:picLocks noChangeAspect="1"/>
          </p:cNvPicPr>
          <p:nvPr/>
        </p:nvPicPr>
        <p:blipFill>
          <a:blip r:embed="rId4"/>
          <a:stretch>
            <a:fillRect/>
          </a:stretch>
        </p:blipFill>
        <p:spPr>
          <a:xfrm>
            <a:off x="0" y="-1"/>
            <a:ext cx="9144000" cy="329285"/>
          </a:xfrm>
          <a:prstGeom prst="rect">
            <a:avLst/>
          </a:prstGeom>
        </p:spPr>
      </p:pic>
      <p:pic>
        <p:nvPicPr>
          <p:cNvPr id="2" name="Picture 1">
            <a:extLst>
              <a:ext uri="{FF2B5EF4-FFF2-40B4-BE49-F238E27FC236}">
                <a16:creationId xmlns:a16="http://schemas.microsoft.com/office/drawing/2014/main" id="{2023654D-36FC-A32E-2580-C862DCB42D5D}"/>
              </a:ext>
            </a:extLst>
          </p:cNvPr>
          <p:cNvPicPr>
            <a:picLocks noChangeAspect="1"/>
          </p:cNvPicPr>
          <p:nvPr/>
        </p:nvPicPr>
        <p:blipFill>
          <a:blip r:embed="rId5"/>
          <a:stretch>
            <a:fillRect/>
          </a:stretch>
        </p:blipFill>
        <p:spPr>
          <a:xfrm>
            <a:off x="4981389" y="1354015"/>
            <a:ext cx="3667922" cy="4230221"/>
          </a:xfrm>
          <a:prstGeom prst="rect">
            <a:avLst/>
          </a:prstGeom>
        </p:spPr>
      </p:pic>
    </p:spTree>
    <p:extLst>
      <p:ext uri="{BB962C8B-B14F-4D97-AF65-F5344CB8AC3E}">
        <p14:creationId xmlns:p14="http://schemas.microsoft.com/office/powerpoint/2010/main" val="109422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B289A9-A5FF-F040-8649-820ED51B0E59}"/>
              </a:ext>
            </a:extLst>
          </p:cNvPr>
          <p:cNvSpPr txBox="1"/>
          <p:nvPr/>
        </p:nvSpPr>
        <p:spPr>
          <a:xfrm>
            <a:off x="258793" y="2104845"/>
            <a:ext cx="8419381" cy="2862322"/>
          </a:xfrm>
          <a:prstGeom prst="rect">
            <a:avLst/>
          </a:prstGeom>
          <a:noFill/>
        </p:spPr>
        <p:txBody>
          <a:bodyPr wrap="square" rtlCol="0">
            <a:spAutoFit/>
          </a:bodyPr>
          <a:lstStyle/>
          <a:p>
            <a:pPr algn="ctr"/>
            <a:r>
              <a:rPr lang="en-US" sz="6000" b="1" dirty="0"/>
              <a:t>The Bridge - Step 1: </a:t>
            </a:r>
          </a:p>
          <a:p>
            <a:pPr algn="ctr"/>
            <a:r>
              <a:rPr lang="en-US" sz="6000" b="1" dirty="0"/>
              <a:t>Review in the Language of Instruction</a:t>
            </a:r>
          </a:p>
        </p:txBody>
      </p:sp>
    </p:spTree>
    <p:extLst>
      <p:ext uri="{BB962C8B-B14F-4D97-AF65-F5344CB8AC3E}">
        <p14:creationId xmlns:p14="http://schemas.microsoft.com/office/powerpoint/2010/main" val="17084688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C37E05B-46A6-F830-3E6E-7B64E3612374}"/>
              </a:ext>
            </a:extLst>
          </p:cNvPr>
          <p:cNvSpPr txBox="1"/>
          <p:nvPr/>
        </p:nvSpPr>
        <p:spPr>
          <a:xfrm>
            <a:off x="1084851" y="5458634"/>
            <a:ext cx="1797830" cy="646331"/>
          </a:xfrm>
          <a:prstGeom prst="rect">
            <a:avLst/>
          </a:prstGeom>
          <a:solidFill>
            <a:srgbClr val="FFFF00"/>
          </a:solidFill>
        </p:spPr>
        <p:txBody>
          <a:bodyPr wrap="square" rtlCol="0">
            <a:spAutoFit/>
          </a:bodyPr>
          <a:lstStyle/>
          <a:p>
            <a:pPr algn="ctr"/>
            <a:r>
              <a:rPr lang="en-US" sz="3600" dirty="0"/>
              <a:t>Step 1</a:t>
            </a:r>
          </a:p>
        </p:txBody>
      </p:sp>
      <p:pic>
        <p:nvPicPr>
          <p:cNvPr id="5" name="Picture 4">
            <a:extLst>
              <a:ext uri="{FF2B5EF4-FFF2-40B4-BE49-F238E27FC236}">
                <a16:creationId xmlns:a16="http://schemas.microsoft.com/office/drawing/2014/main" id="{F038537A-7EF2-AC78-3C1B-95001BF3C08B}"/>
              </a:ext>
            </a:extLst>
          </p:cNvPr>
          <p:cNvPicPr>
            <a:picLocks noChangeAspect="1"/>
          </p:cNvPicPr>
          <p:nvPr/>
        </p:nvPicPr>
        <p:blipFill>
          <a:blip r:embed="rId3"/>
          <a:stretch>
            <a:fillRect/>
          </a:stretch>
        </p:blipFill>
        <p:spPr>
          <a:xfrm>
            <a:off x="1847849" y="753034"/>
            <a:ext cx="6062603" cy="4550485"/>
          </a:xfrm>
          <a:prstGeom prst="rect">
            <a:avLst/>
          </a:prstGeom>
        </p:spPr>
      </p:pic>
    </p:spTree>
    <p:extLst>
      <p:ext uri="{BB962C8B-B14F-4D97-AF65-F5344CB8AC3E}">
        <p14:creationId xmlns:p14="http://schemas.microsoft.com/office/powerpoint/2010/main" val="425828143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4467AC-FFCC-40B3-2249-88C21183100B}"/>
              </a:ext>
            </a:extLst>
          </p:cNvPr>
          <p:cNvPicPr>
            <a:picLocks noChangeAspect="1"/>
          </p:cNvPicPr>
          <p:nvPr/>
        </p:nvPicPr>
        <p:blipFill>
          <a:blip r:embed="rId3"/>
          <a:stretch>
            <a:fillRect/>
          </a:stretch>
        </p:blipFill>
        <p:spPr>
          <a:xfrm>
            <a:off x="2796828" y="478633"/>
            <a:ext cx="5172389" cy="6119446"/>
          </a:xfrm>
          <a:prstGeom prst="rect">
            <a:avLst/>
          </a:prstGeom>
        </p:spPr>
      </p:pic>
      <p:sp>
        <p:nvSpPr>
          <p:cNvPr id="5" name="TextBox 4">
            <a:extLst>
              <a:ext uri="{FF2B5EF4-FFF2-40B4-BE49-F238E27FC236}">
                <a16:creationId xmlns:a16="http://schemas.microsoft.com/office/drawing/2014/main" id="{8D1DBEA8-9983-646C-B186-9D2B083943E6}"/>
              </a:ext>
            </a:extLst>
          </p:cNvPr>
          <p:cNvSpPr txBox="1"/>
          <p:nvPr/>
        </p:nvSpPr>
        <p:spPr>
          <a:xfrm>
            <a:off x="2884260" y="1184129"/>
            <a:ext cx="2486879" cy="1200329"/>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pic>
        <p:nvPicPr>
          <p:cNvPr id="7" name="Picture 6">
            <a:extLst>
              <a:ext uri="{FF2B5EF4-FFF2-40B4-BE49-F238E27FC236}">
                <a16:creationId xmlns:a16="http://schemas.microsoft.com/office/drawing/2014/main" id="{9608F9B6-DF12-29C3-48E8-ECCACEA679FC}"/>
              </a:ext>
            </a:extLst>
          </p:cNvPr>
          <p:cNvPicPr>
            <a:picLocks noChangeAspect="1"/>
          </p:cNvPicPr>
          <p:nvPr/>
        </p:nvPicPr>
        <p:blipFill>
          <a:blip r:embed="rId4"/>
          <a:stretch>
            <a:fillRect/>
          </a:stretch>
        </p:blipFill>
        <p:spPr>
          <a:xfrm>
            <a:off x="0" y="-1"/>
            <a:ext cx="9144000" cy="329285"/>
          </a:xfrm>
          <a:prstGeom prst="rect">
            <a:avLst/>
          </a:prstGeom>
        </p:spPr>
      </p:pic>
      <p:pic>
        <p:nvPicPr>
          <p:cNvPr id="2" name="Picture 1">
            <a:extLst>
              <a:ext uri="{FF2B5EF4-FFF2-40B4-BE49-F238E27FC236}">
                <a16:creationId xmlns:a16="http://schemas.microsoft.com/office/drawing/2014/main" id="{8B1BB909-AB87-8904-FA1A-FEB7345089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2524" y="1206390"/>
            <a:ext cx="1851987" cy="1399088"/>
          </a:xfrm>
          <a:prstGeom prst="rect">
            <a:avLst/>
          </a:prstGeom>
        </p:spPr>
      </p:pic>
      <p:sp>
        <p:nvSpPr>
          <p:cNvPr id="3" name="TextBox 2">
            <a:extLst>
              <a:ext uri="{FF2B5EF4-FFF2-40B4-BE49-F238E27FC236}">
                <a16:creationId xmlns:a16="http://schemas.microsoft.com/office/drawing/2014/main" id="{A0EACFE5-05D5-7C5F-FC82-6EEEF0932E82}"/>
              </a:ext>
            </a:extLst>
          </p:cNvPr>
          <p:cNvSpPr txBox="1"/>
          <p:nvPr/>
        </p:nvSpPr>
        <p:spPr>
          <a:xfrm>
            <a:off x="64861" y="2384458"/>
            <a:ext cx="2949575" cy="3539430"/>
          </a:xfrm>
          <a:prstGeom prst="rect">
            <a:avLst/>
          </a:prstGeom>
          <a:noFill/>
        </p:spPr>
        <p:txBody>
          <a:bodyPr wrap="square" rtlCol="0">
            <a:spAutoFit/>
          </a:bodyPr>
          <a:lstStyle/>
          <a:p>
            <a:pPr marL="285750" indent="-285750">
              <a:buFont typeface="Arial" panose="020B0604020202020204" pitchFamily="34" charset="0"/>
              <a:buChar char="•"/>
            </a:pPr>
            <a:r>
              <a:rPr lang="en-US" sz="3200" dirty="0"/>
              <a:t>Teacher reviews in the language of instruction</a:t>
            </a:r>
          </a:p>
          <a:p>
            <a:pPr marL="285750" indent="-285750">
              <a:buFont typeface="Arial" panose="020B0604020202020204" pitchFamily="34" charset="0"/>
              <a:buChar char="•"/>
            </a:pPr>
            <a:r>
              <a:rPr lang="en-US" sz="3200" dirty="0"/>
              <a:t>Students actively engaged</a:t>
            </a:r>
          </a:p>
        </p:txBody>
      </p:sp>
      <p:sp>
        <p:nvSpPr>
          <p:cNvPr id="4" name="TextBox 3">
            <a:extLst>
              <a:ext uri="{FF2B5EF4-FFF2-40B4-BE49-F238E27FC236}">
                <a16:creationId xmlns:a16="http://schemas.microsoft.com/office/drawing/2014/main" id="{4621A5F7-EFFE-8320-F39B-13633E832F21}"/>
              </a:ext>
            </a:extLst>
          </p:cNvPr>
          <p:cNvSpPr txBox="1"/>
          <p:nvPr/>
        </p:nvSpPr>
        <p:spPr>
          <a:xfrm>
            <a:off x="64861" y="911670"/>
            <a:ext cx="2819400" cy="1323439"/>
          </a:xfrm>
          <a:prstGeom prst="rect">
            <a:avLst/>
          </a:prstGeom>
          <a:noFill/>
        </p:spPr>
        <p:txBody>
          <a:bodyPr wrap="square">
            <a:spAutoFit/>
          </a:bodyPr>
          <a:lstStyle/>
          <a:p>
            <a:pPr algn="ctr"/>
            <a:r>
              <a:rPr lang="en-US" sz="4000" b="1" dirty="0"/>
              <a:t>The Bridge - Step 1: </a:t>
            </a:r>
          </a:p>
        </p:txBody>
      </p:sp>
    </p:spTree>
    <p:extLst>
      <p:ext uri="{BB962C8B-B14F-4D97-AF65-F5344CB8AC3E}">
        <p14:creationId xmlns:p14="http://schemas.microsoft.com/office/powerpoint/2010/main" val="399945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161619-7F3D-17A3-C346-D324CFCC3171}"/>
              </a:ext>
            </a:extLst>
          </p:cNvPr>
          <p:cNvPicPr>
            <a:picLocks noChangeAspect="1"/>
          </p:cNvPicPr>
          <p:nvPr/>
        </p:nvPicPr>
        <p:blipFill>
          <a:blip r:embed="rId3"/>
          <a:stretch>
            <a:fillRect/>
          </a:stretch>
        </p:blipFill>
        <p:spPr>
          <a:xfrm>
            <a:off x="269747" y="313944"/>
            <a:ext cx="8547783" cy="6288024"/>
          </a:xfrm>
          <a:prstGeom prst="rect">
            <a:avLst/>
          </a:prstGeom>
        </p:spPr>
      </p:pic>
      <p:sp>
        <p:nvSpPr>
          <p:cNvPr id="4" name="TextBox 3">
            <a:extLst>
              <a:ext uri="{FF2B5EF4-FFF2-40B4-BE49-F238E27FC236}">
                <a16:creationId xmlns:a16="http://schemas.microsoft.com/office/drawing/2014/main" id="{AC4A4C2D-300C-2CFC-6D6C-945093DA910C}"/>
              </a:ext>
            </a:extLst>
          </p:cNvPr>
          <p:cNvSpPr txBox="1"/>
          <p:nvPr/>
        </p:nvSpPr>
        <p:spPr>
          <a:xfrm>
            <a:off x="3038904" y="6187171"/>
            <a:ext cx="5423064" cy="646331"/>
          </a:xfrm>
          <a:prstGeom prst="rect">
            <a:avLst/>
          </a:prstGeom>
          <a:solidFill>
            <a:srgbClr val="FFFF00"/>
          </a:solidFill>
        </p:spPr>
        <p:txBody>
          <a:bodyPr wrap="square" rtlCol="0">
            <a:spAutoFit/>
          </a:bodyPr>
          <a:lstStyle/>
          <a:p>
            <a:r>
              <a:rPr lang="en-US" sz="3600" dirty="0"/>
              <a:t>Condensed BUF p. 16</a:t>
            </a:r>
          </a:p>
        </p:txBody>
      </p:sp>
      <p:sp>
        <p:nvSpPr>
          <p:cNvPr id="11" name="Frame 10">
            <a:extLst>
              <a:ext uri="{FF2B5EF4-FFF2-40B4-BE49-F238E27FC236}">
                <a16:creationId xmlns:a16="http://schemas.microsoft.com/office/drawing/2014/main" id="{EA589701-D594-DA61-26D4-D1C6968E922F}"/>
              </a:ext>
            </a:extLst>
          </p:cNvPr>
          <p:cNvSpPr/>
          <p:nvPr/>
        </p:nvSpPr>
        <p:spPr>
          <a:xfrm>
            <a:off x="452511" y="1002791"/>
            <a:ext cx="2748072" cy="1097280"/>
          </a:xfrm>
          <a:prstGeom prst="frame">
            <a:avLst>
              <a:gd name="adj1" fmla="val 10948"/>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TextBox 11">
            <a:extLst>
              <a:ext uri="{FF2B5EF4-FFF2-40B4-BE49-F238E27FC236}">
                <a16:creationId xmlns:a16="http://schemas.microsoft.com/office/drawing/2014/main" id="{2EA89DF7-4C78-ECB6-FAD3-D326A18953BA}"/>
              </a:ext>
            </a:extLst>
          </p:cNvPr>
          <p:cNvSpPr txBox="1"/>
          <p:nvPr/>
        </p:nvSpPr>
        <p:spPr>
          <a:xfrm>
            <a:off x="3200583" y="883842"/>
            <a:ext cx="1797830" cy="646331"/>
          </a:xfrm>
          <a:prstGeom prst="rect">
            <a:avLst/>
          </a:prstGeom>
          <a:solidFill>
            <a:srgbClr val="FFFF00"/>
          </a:solidFill>
        </p:spPr>
        <p:txBody>
          <a:bodyPr wrap="square" rtlCol="0">
            <a:spAutoFit/>
          </a:bodyPr>
          <a:lstStyle/>
          <a:p>
            <a:pPr algn="ctr"/>
            <a:r>
              <a:rPr lang="en-US" sz="3600" dirty="0"/>
              <a:t>Step 1</a:t>
            </a:r>
          </a:p>
        </p:txBody>
      </p:sp>
    </p:spTree>
    <p:extLst>
      <p:ext uri="{BB962C8B-B14F-4D97-AF65-F5344CB8AC3E}">
        <p14:creationId xmlns:p14="http://schemas.microsoft.com/office/powerpoint/2010/main" val="40778783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E63D51A-D9AB-8ED5-034B-57728E3CF9BD}"/>
              </a:ext>
            </a:extLst>
          </p:cNvPr>
          <p:cNvPicPr>
            <a:picLocks noChangeAspect="1"/>
          </p:cNvPicPr>
          <p:nvPr/>
        </p:nvPicPr>
        <p:blipFill>
          <a:blip r:embed="rId3"/>
          <a:stretch>
            <a:fillRect/>
          </a:stretch>
        </p:blipFill>
        <p:spPr>
          <a:xfrm>
            <a:off x="1020260" y="424719"/>
            <a:ext cx="7690806" cy="6351611"/>
          </a:xfrm>
          <a:prstGeom prst="rect">
            <a:avLst/>
          </a:prstGeom>
        </p:spPr>
      </p:pic>
      <p:pic>
        <p:nvPicPr>
          <p:cNvPr id="7" name="Picture 6">
            <a:extLst>
              <a:ext uri="{FF2B5EF4-FFF2-40B4-BE49-F238E27FC236}">
                <a16:creationId xmlns:a16="http://schemas.microsoft.com/office/drawing/2014/main" id="{B5784C4B-B405-54DB-AA3D-ECE7F187FC13}"/>
              </a:ext>
            </a:extLst>
          </p:cNvPr>
          <p:cNvPicPr>
            <a:picLocks noChangeAspect="1"/>
          </p:cNvPicPr>
          <p:nvPr/>
        </p:nvPicPr>
        <p:blipFill>
          <a:blip r:embed="rId4"/>
          <a:stretch>
            <a:fillRect/>
          </a:stretch>
        </p:blipFill>
        <p:spPr>
          <a:xfrm>
            <a:off x="0" y="-1"/>
            <a:ext cx="9144000" cy="329285"/>
          </a:xfrm>
          <a:prstGeom prst="rect">
            <a:avLst/>
          </a:prstGeom>
        </p:spPr>
      </p:pic>
      <p:sp>
        <p:nvSpPr>
          <p:cNvPr id="5" name="Rectangle 4">
            <a:extLst>
              <a:ext uri="{FF2B5EF4-FFF2-40B4-BE49-F238E27FC236}">
                <a16:creationId xmlns:a16="http://schemas.microsoft.com/office/drawing/2014/main" id="{FA24E1BB-90F9-4E18-1FBD-0668184D4763}"/>
              </a:ext>
            </a:extLst>
          </p:cNvPr>
          <p:cNvSpPr/>
          <p:nvPr/>
        </p:nvSpPr>
        <p:spPr>
          <a:xfrm>
            <a:off x="2271933" y="5175949"/>
            <a:ext cx="4600134" cy="530698"/>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4000" kern="1200" dirty="0">
                <a:ln w="9525" cap="rnd" cmpd="sng" algn="ctr">
                  <a:solidFill>
                    <a:srgbClr val="FF0000"/>
                  </a:solidFill>
                  <a:prstDash val="solid"/>
                  <a:bevel/>
                </a:ln>
                <a:solidFill>
                  <a:srgbClr val="FF0000"/>
                </a:solidFill>
                <a:effectLst/>
                <a:ea typeface="Times New Roman" panose="02020603050405020304" pitchFamily="18" charset="0"/>
                <a:cs typeface="Times New Roman" panose="02020603050405020304" pitchFamily="18" charset="0"/>
              </a:rPr>
              <a:t>Step </a:t>
            </a:r>
            <a:r>
              <a:rPr lang="en-US" sz="4000" dirty="0">
                <a:ln w="9525" cap="rnd" cmpd="sng" algn="ctr">
                  <a:solidFill>
                    <a:srgbClr val="FF0000"/>
                  </a:solidFill>
                  <a:prstDash val="solid"/>
                  <a:bevel/>
                </a:ln>
                <a:solidFill>
                  <a:srgbClr val="FF0000"/>
                </a:solidFill>
                <a:ea typeface="Times New Roman" panose="02020603050405020304" pitchFamily="18" charset="0"/>
                <a:cs typeface="Times New Roman" panose="02020603050405020304" pitchFamily="18" charset="0"/>
              </a:rPr>
              <a:t>1</a:t>
            </a:r>
            <a:endParaRPr lang="en-US" sz="1200" dirty="0">
              <a:effectLs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3FA9A51E-F082-9724-B69F-CD8D52542F0B}"/>
              </a:ext>
            </a:extLst>
          </p:cNvPr>
          <p:cNvSpPr/>
          <p:nvPr/>
        </p:nvSpPr>
        <p:spPr>
          <a:xfrm>
            <a:off x="2271933" y="5706647"/>
            <a:ext cx="4600134" cy="950975"/>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2400" kern="1200" dirty="0">
                <a:solidFill>
                  <a:srgbClr val="FF0000"/>
                </a:solidFill>
                <a:effectLst/>
                <a:ea typeface="Times New Roman" panose="02020603050405020304" pitchFamily="18" charset="0"/>
                <a:cs typeface="Times New Roman" panose="02020603050405020304" pitchFamily="18" charset="0"/>
              </a:rPr>
              <a:t>Start new ELA/Universal Theme unit</a:t>
            </a:r>
            <a:endParaRPr lang="en-US" sz="12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4008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CEA464-99A9-558E-F37A-42B48D2E268B}"/>
              </a:ext>
            </a:extLst>
          </p:cNvPr>
          <p:cNvPicPr>
            <a:picLocks noChangeAspect="1"/>
          </p:cNvPicPr>
          <p:nvPr/>
        </p:nvPicPr>
        <p:blipFill>
          <a:blip r:embed="rId2"/>
          <a:stretch>
            <a:fillRect/>
          </a:stretch>
        </p:blipFill>
        <p:spPr>
          <a:xfrm>
            <a:off x="0" y="956603"/>
            <a:ext cx="9887130" cy="5781822"/>
          </a:xfrm>
          <a:prstGeom prst="rect">
            <a:avLst/>
          </a:prstGeom>
        </p:spPr>
      </p:pic>
    </p:spTree>
    <p:extLst>
      <p:ext uri="{BB962C8B-B14F-4D97-AF65-F5344CB8AC3E}">
        <p14:creationId xmlns:p14="http://schemas.microsoft.com/office/powerpoint/2010/main" val="281727406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B289A9-A5FF-F040-8649-820ED51B0E59}"/>
              </a:ext>
            </a:extLst>
          </p:cNvPr>
          <p:cNvSpPr txBox="1"/>
          <p:nvPr/>
        </p:nvSpPr>
        <p:spPr>
          <a:xfrm>
            <a:off x="362309" y="759124"/>
            <a:ext cx="8419381" cy="4708981"/>
          </a:xfrm>
          <a:prstGeom prst="rect">
            <a:avLst/>
          </a:prstGeom>
          <a:noFill/>
        </p:spPr>
        <p:txBody>
          <a:bodyPr wrap="square" rtlCol="0">
            <a:spAutoFit/>
          </a:bodyPr>
          <a:lstStyle/>
          <a:p>
            <a:pPr algn="ctr"/>
            <a:r>
              <a:rPr lang="en-US" sz="6000" b="1" dirty="0"/>
              <a:t>The Bridge - Step 2: </a:t>
            </a:r>
          </a:p>
          <a:p>
            <a:pPr algn="ctr"/>
            <a:r>
              <a:rPr lang="en-US" sz="6000" b="1" dirty="0"/>
              <a:t>Elicit key words/phrases/sentences in the language of instruction from students</a:t>
            </a:r>
          </a:p>
        </p:txBody>
      </p:sp>
    </p:spTree>
    <p:extLst>
      <p:ext uri="{BB962C8B-B14F-4D97-AF65-F5344CB8AC3E}">
        <p14:creationId xmlns:p14="http://schemas.microsoft.com/office/powerpoint/2010/main" val="1730972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1A64231-61CD-54F8-B2F5-5810366A6EB4}"/>
              </a:ext>
            </a:extLst>
          </p:cNvPr>
          <p:cNvCxnSpPr>
            <a:cxnSpLocks/>
          </p:cNvCxnSpPr>
          <p:nvPr/>
        </p:nvCxnSpPr>
        <p:spPr>
          <a:xfrm>
            <a:off x="197224" y="1613647"/>
            <a:ext cx="4814178" cy="0"/>
          </a:xfrm>
          <a:prstGeom prst="line">
            <a:avLst/>
          </a:prstGeom>
          <a:ln w="57150"/>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738E3154-8F44-7FA2-E8C5-01CA4D2B6E9D}"/>
              </a:ext>
            </a:extLst>
          </p:cNvPr>
          <p:cNvSpPr txBox="1"/>
          <p:nvPr/>
        </p:nvSpPr>
        <p:spPr>
          <a:xfrm>
            <a:off x="3164422" y="751284"/>
            <a:ext cx="1846980" cy="707886"/>
          </a:xfrm>
          <a:prstGeom prst="rect">
            <a:avLst/>
          </a:prstGeom>
          <a:noFill/>
        </p:spPr>
        <p:txBody>
          <a:bodyPr wrap="none" rtlCol="0">
            <a:spAutoFit/>
          </a:bodyPr>
          <a:lstStyle/>
          <a:p>
            <a:r>
              <a:rPr lang="en-US" sz="4000" b="1" dirty="0" err="1">
                <a:solidFill>
                  <a:srgbClr val="00B050"/>
                </a:solidFill>
              </a:rPr>
              <a:t>Español</a:t>
            </a:r>
            <a:endParaRPr lang="en-US" sz="4000" b="1" dirty="0">
              <a:solidFill>
                <a:srgbClr val="00B050"/>
              </a:solidFill>
            </a:endParaRPr>
          </a:p>
        </p:txBody>
      </p:sp>
      <p:sp>
        <p:nvSpPr>
          <p:cNvPr id="2" name="TextBox 1">
            <a:extLst>
              <a:ext uri="{FF2B5EF4-FFF2-40B4-BE49-F238E27FC236}">
                <a16:creationId xmlns:a16="http://schemas.microsoft.com/office/drawing/2014/main" id="{1C000993-7FA6-DF6D-2CE3-C31C12FA142D}"/>
              </a:ext>
            </a:extLst>
          </p:cNvPr>
          <p:cNvSpPr txBox="1"/>
          <p:nvPr/>
        </p:nvSpPr>
        <p:spPr>
          <a:xfrm>
            <a:off x="309926" y="751284"/>
            <a:ext cx="1688283" cy="707886"/>
          </a:xfrm>
          <a:prstGeom prst="rect">
            <a:avLst/>
          </a:prstGeom>
          <a:noFill/>
        </p:spPr>
        <p:txBody>
          <a:bodyPr wrap="none" rtlCol="0">
            <a:spAutoFit/>
          </a:bodyPr>
          <a:lstStyle/>
          <a:p>
            <a:r>
              <a:rPr lang="en-US" sz="4000" b="1" dirty="0">
                <a:solidFill>
                  <a:srgbClr val="0070C0"/>
                </a:solidFill>
              </a:rPr>
              <a:t>English</a:t>
            </a:r>
          </a:p>
        </p:txBody>
      </p:sp>
      <p:sp>
        <p:nvSpPr>
          <p:cNvPr id="5" name="TextBox 4">
            <a:extLst>
              <a:ext uri="{FF2B5EF4-FFF2-40B4-BE49-F238E27FC236}">
                <a16:creationId xmlns:a16="http://schemas.microsoft.com/office/drawing/2014/main" id="{ED7334F3-93AE-2953-C237-DBB29EE3EE7D}"/>
              </a:ext>
            </a:extLst>
          </p:cNvPr>
          <p:cNvSpPr txBox="1"/>
          <p:nvPr/>
        </p:nvSpPr>
        <p:spPr>
          <a:xfrm>
            <a:off x="1154067" y="5492212"/>
            <a:ext cx="1797830" cy="646331"/>
          </a:xfrm>
          <a:prstGeom prst="rect">
            <a:avLst/>
          </a:prstGeom>
          <a:solidFill>
            <a:srgbClr val="FFFF00"/>
          </a:solidFill>
        </p:spPr>
        <p:txBody>
          <a:bodyPr wrap="square" rtlCol="0">
            <a:spAutoFit/>
          </a:bodyPr>
          <a:lstStyle/>
          <a:p>
            <a:pPr algn="ctr"/>
            <a:r>
              <a:rPr lang="en-US" sz="3600" dirty="0"/>
              <a:t>Step 2</a:t>
            </a:r>
          </a:p>
        </p:txBody>
      </p:sp>
      <p:sp>
        <p:nvSpPr>
          <p:cNvPr id="6" name="TextBox 5">
            <a:extLst>
              <a:ext uri="{FF2B5EF4-FFF2-40B4-BE49-F238E27FC236}">
                <a16:creationId xmlns:a16="http://schemas.microsoft.com/office/drawing/2014/main" id="{0E16481C-E809-D5DD-E705-27DC10013C13}"/>
              </a:ext>
            </a:extLst>
          </p:cNvPr>
          <p:cNvSpPr txBox="1"/>
          <p:nvPr/>
        </p:nvSpPr>
        <p:spPr>
          <a:xfrm>
            <a:off x="-1" y="1847088"/>
            <a:ext cx="2285999" cy="3108543"/>
          </a:xfrm>
          <a:prstGeom prst="rect">
            <a:avLst/>
          </a:prstGeom>
          <a:noFill/>
        </p:spPr>
        <p:txBody>
          <a:bodyPr wrap="square" rtlCol="0">
            <a:spAutoFit/>
          </a:bodyPr>
          <a:lstStyle/>
          <a:p>
            <a:r>
              <a:rPr lang="en-US" sz="2800" dirty="0">
                <a:solidFill>
                  <a:srgbClr val="0432FF"/>
                </a:solidFill>
              </a:rPr>
              <a:t>The emotions</a:t>
            </a:r>
          </a:p>
          <a:p>
            <a:r>
              <a:rPr lang="en-US" sz="2800" dirty="0">
                <a:solidFill>
                  <a:srgbClr val="0432FF"/>
                </a:solidFill>
              </a:rPr>
              <a:t>The events</a:t>
            </a:r>
          </a:p>
          <a:p>
            <a:r>
              <a:rPr lang="en-US" sz="2800" dirty="0">
                <a:solidFill>
                  <a:srgbClr val="0432FF"/>
                </a:solidFill>
              </a:rPr>
              <a:t>Happy </a:t>
            </a:r>
          </a:p>
          <a:p>
            <a:r>
              <a:rPr lang="en-US" sz="2800" dirty="0">
                <a:solidFill>
                  <a:srgbClr val="0432FF"/>
                </a:solidFill>
              </a:rPr>
              <a:t>Sad</a:t>
            </a:r>
          </a:p>
          <a:p>
            <a:r>
              <a:rPr lang="en-US" sz="2800" dirty="0">
                <a:solidFill>
                  <a:srgbClr val="0432FF"/>
                </a:solidFill>
              </a:rPr>
              <a:t>Excited</a:t>
            </a:r>
          </a:p>
          <a:p>
            <a:r>
              <a:rPr lang="en-US" sz="2800" dirty="0">
                <a:solidFill>
                  <a:srgbClr val="0432FF"/>
                </a:solidFill>
              </a:rPr>
              <a:t>Scared</a:t>
            </a:r>
          </a:p>
          <a:p>
            <a:r>
              <a:rPr lang="en-US" sz="2800" dirty="0">
                <a:solidFill>
                  <a:srgbClr val="0432FF"/>
                </a:solidFill>
              </a:rPr>
              <a:t>mad</a:t>
            </a:r>
          </a:p>
        </p:txBody>
      </p:sp>
      <p:sp>
        <p:nvSpPr>
          <p:cNvPr id="11" name="TextBox 10">
            <a:extLst>
              <a:ext uri="{FF2B5EF4-FFF2-40B4-BE49-F238E27FC236}">
                <a16:creationId xmlns:a16="http://schemas.microsoft.com/office/drawing/2014/main" id="{70F4F1CF-ABCF-5E76-497B-3E10E2C38CE5}"/>
              </a:ext>
            </a:extLst>
          </p:cNvPr>
          <p:cNvSpPr txBox="1"/>
          <p:nvPr/>
        </p:nvSpPr>
        <p:spPr>
          <a:xfrm>
            <a:off x="2104092" y="719457"/>
            <a:ext cx="962840" cy="830997"/>
          </a:xfrm>
          <a:prstGeom prst="rect">
            <a:avLst/>
          </a:prstGeom>
          <a:noFill/>
        </p:spPr>
        <p:txBody>
          <a:bodyPr wrap="square" rtlCol="0">
            <a:spAutoFit/>
          </a:bodyPr>
          <a:lstStyle/>
          <a:p>
            <a:r>
              <a:rPr lang="en-US" sz="2400" dirty="0">
                <a:solidFill>
                  <a:srgbClr val="0432FF"/>
                </a:solidFill>
              </a:rPr>
              <a:t>Photo/ </a:t>
            </a:r>
            <a:r>
              <a:rPr lang="en-US" sz="2400" dirty="0" err="1">
                <a:solidFill>
                  <a:srgbClr val="00B050"/>
                </a:solidFill>
              </a:rPr>
              <a:t>foto</a:t>
            </a:r>
            <a:endParaRPr lang="en-US" sz="2400" dirty="0">
              <a:solidFill>
                <a:srgbClr val="00B050"/>
              </a:solidFill>
            </a:endParaRPr>
          </a:p>
        </p:txBody>
      </p:sp>
      <p:pic>
        <p:nvPicPr>
          <p:cNvPr id="12" name="Picture 11">
            <a:extLst>
              <a:ext uri="{FF2B5EF4-FFF2-40B4-BE49-F238E27FC236}">
                <a16:creationId xmlns:a16="http://schemas.microsoft.com/office/drawing/2014/main" id="{6ACCB9AA-818C-9B99-5BF9-9D634A814B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8" y="327481"/>
            <a:ext cx="6130508" cy="5082988"/>
          </a:xfrm>
          <a:prstGeom prst="rect">
            <a:avLst/>
          </a:prstGeom>
        </p:spPr>
      </p:pic>
    </p:spTree>
    <p:extLst>
      <p:ext uri="{BB962C8B-B14F-4D97-AF65-F5344CB8AC3E}">
        <p14:creationId xmlns:p14="http://schemas.microsoft.com/office/powerpoint/2010/main" val="19034189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4467AC-FFCC-40B3-2249-88C21183100B}"/>
              </a:ext>
            </a:extLst>
          </p:cNvPr>
          <p:cNvPicPr>
            <a:picLocks noChangeAspect="1"/>
          </p:cNvPicPr>
          <p:nvPr/>
        </p:nvPicPr>
        <p:blipFill>
          <a:blip r:embed="rId3"/>
          <a:stretch>
            <a:fillRect/>
          </a:stretch>
        </p:blipFill>
        <p:spPr>
          <a:xfrm>
            <a:off x="3322855" y="369277"/>
            <a:ext cx="5172389" cy="6119446"/>
          </a:xfrm>
          <a:prstGeom prst="rect">
            <a:avLst/>
          </a:prstGeom>
        </p:spPr>
      </p:pic>
      <p:sp>
        <p:nvSpPr>
          <p:cNvPr id="5" name="TextBox 4">
            <a:extLst>
              <a:ext uri="{FF2B5EF4-FFF2-40B4-BE49-F238E27FC236}">
                <a16:creationId xmlns:a16="http://schemas.microsoft.com/office/drawing/2014/main" id="{8D1DBEA8-9983-646C-B186-9D2B083943E6}"/>
              </a:ext>
            </a:extLst>
          </p:cNvPr>
          <p:cNvSpPr txBox="1"/>
          <p:nvPr/>
        </p:nvSpPr>
        <p:spPr>
          <a:xfrm>
            <a:off x="3448683" y="1095544"/>
            <a:ext cx="2566280" cy="1200329"/>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sp>
        <p:nvSpPr>
          <p:cNvPr id="6" name="TextBox 5">
            <a:extLst>
              <a:ext uri="{FF2B5EF4-FFF2-40B4-BE49-F238E27FC236}">
                <a16:creationId xmlns:a16="http://schemas.microsoft.com/office/drawing/2014/main" id="{754E68A0-20B5-1A38-51B4-386CE2F7CBBF}"/>
              </a:ext>
            </a:extLst>
          </p:cNvPr>
          <p:cNvSpPr txBox="1"/>
          <p:nvPr/>
        </p:nvSpPr>
        <p:spPr>
          <a:xfrm>
            <a:off x="3448683" y="2909326"/>
            <a:ext cx="2566280" cy="1200329"/>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pic>
        <p:nvPicPr>
          <p:cNvPr id="7" name="Picture 6">
            <a:extLst>
              <a:ext uri="{FF2B5EF4-FFF2-40B4-BE49-F238E27FC236}">
                <a16:creationId xmlns:a16="http://schemas.microsoft.com/office/drawing/2014/main" id="{9608F9B6-DF12-29C3-48E8-ECCACEA679FC}"/>
              </a:ext>
            </a:extLst>
          </p:cNvPr>
          <p:cNvPicPr>
            <a:picLocks noChangeAspect="1"/>
          </p:cNvPicPr>
          <p:nvPr/>
        </p:nvPicPr>
        <p:blipFill>
          <a:blip r:embed="rId4"/>
          <a:stretch>
            <a:fillRect/>
          </a:stretch>
        </p:blipFill>
        <p:spPr>
          <a:xfrm>
            <a:off x="0" y="-1"/>
            <a:ext cx="9144000" cy="329285"/>
          </a:xfrm>
          <a:prstGeom prst="rect">
            <a:avLst/>
          </a:prstGeom>
        </p:spPr>
      </p:pic>
      <p:pic>
        <p:nvPicPr>
          <p:cNvPr id="2" name="Picture 1">
            <a:extLst>
              <a:ext uri="{FF2B5EF4-FFF2-40B4-BE49-F238E27FC236}">
                <a16:creationId xmlns:a16="http://schemas.microsoft.com/office/drawing/2014/main" id="{8B1BB909-AB87-8904-FA1A-FEB7345089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61152" y="1135537"/>
            <a:ext cx="1851987" cy="1399088"/>
          </a:xfrm>
          <a:prstGeom prst="rect">
            <a:avLst/>
          </a:prstGeom>
        </p:spPr>
      </p:pic>
      <p:pic>
        <p:nvPicPr>
          <p:cNvPr id="10" name="Picture 9">
            <a:extLst>
              <a:ext uri="{FF2B5EF4-FFF2-40B4-BE49-F238E27FC236}">
                <a16:creationId xmlns:a16="http://schemas.microsoft.com/office/drawing/2014/main" id="{F517269F-7FEA-2C32-FACE-371EDF0416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8292" y="2809947"/>
            <a:ext cx="1687417" cy="1399088"/>
          </a:xfrm>
          <a:prstGeom prst="rect">
            <a:avLst/>
          </a:prstGeom>
        </p:spPr>
      </p:pic>
      <p:sp>
        <p:nvSpPr>
          <p:cNvPr id="3" name="TextBox 2">
            <a:extLst>
              <a:ext uri="{FF2B5EF4-FFF2-40B4-BE49-F238E27FC236}">
                <a16:creationId xmlns:a16="http://schemas.microsoft.com/office/drawing/2014/main" id="{4D6F4F14-9B0C-EF34-080C-E5D7929ABB65}"/>
              </a:ext>
            </a:extLst>
          </p:cNvPr>
          <p:cNvSpPr txBox="1"/>
          <p:nvPr/>
        </p:nvSpPr>
        <p:spPr>
          <a:xfrm>
            <a:off x="165243" y="216630"/>
            <a:ext cx="2819400" cy="1323439"/>
          </a:xfrm>
          <a:prstGeom prst="rect">
            <a:avLst/>
          </a:prstGeom>
          <a:noFill/>
        </p:spPr>
        <p:txBody>
          <a:bodyPr wrap="square">
            <a:spAutoFit/>
          </a:bodyPr>
          <a:lstStyle/>
          <a:p>
            <a:pPr algn="ctr"/>
            <a:r>
              <a:rPr lang="en-US" sz="4000" b="1" dirty="0"/>
              <a:t>The Bridge - Step 2: </a:t>
            </a:r>
          </a:p>
        </p:txBody>
      </p:sp>
      <p:sp>
        <p:nvSpPr>
          <p:cNvPr id="4" name="TextBox 3">
            <a:extLst>
              <a:ext uri="{FF2B5EF4-FFF2-40B4-BE49-F238E27FC236}">
                <a16:creationId xmlns:a16="http://schemas.microsoft.com/office/drawing/2014/main" id="{01901AE8-4D4B-9B27-8C77-BB7334B27913}"/>
              </a:ext>
            </a:extLst>
          </p:cNvPr>
          <p:cNvSpPr txBox="1"/>
          <p:nvPr/>
        </p:nvSpPr>
        <p:spPr>
          <a:xfrm>
            <a:off x="1" y="1682621"/>
            <a:ext cx="3257550" cy="5016758"/>
          </a:xfrm>
          <a:prstGeom prst="rect">
            <a:avLst/>
          </a:prstGeom>
          <a:noFill/>
        </p:spPr>
        <p:txBody>
          <a:bodyPr wrap="square" rtlCol="0">
            <a:spAutoFit/>
          </a:bodyPr>
          <a:lstStyle/>
          <a:p>
            <a:pPr marL="285750" indent="-285750">
              <a:buFont typeface="Arial" panose="020B0604020202020204" pitchFamily="34" charset="0"/>
              <a:buChar char="•"/>
            </a:pPr>
            <a:r>
              <a:rPr lang="en-US" sz="3200" dirty="0"/>
              <a:t>Students actively engaged</a:t>
            </a:r>
          </a:p>
          <a:p>
            <a:pPr marL="285750" indent="-285750">
              <a:buFont typeface="Arial" panose="020B0604020202020204" pitchFamily="34" charset="0"/>
              <a:buChar char="•"/>
            </a:pPr>
            <a:r>
              <a:rPr lang="en-US" sz="3200" dirty="0"/>
              <a:t>The language generated by students is what is transferred</a:t>
            </a:r>
          </a:p>
          <a:p>
            <a:pPr marL="285750" indent="-285750">
              <a:buFont typeface="Arial" panose="020B0604020202020204" pitchFamily="34" charset="0"/>
              <a:buChar char="•"/>
            </a:pPr>
            <a:r>
              <a:rPr lang="en-US" sz="3200" dirty="0"/>
              <a:t>The teacher does NOT tell students what words to Bridge</a:t>
            </a:r>
          </a:p>
        </p:txBody>
      </p:sp>
    </p:spTree>
    <p:extLst>
      <p:ext uri="{BB962C8B-B14F-4D97-AF65-F5344CB8AC3E}">
        <p14:creationId xmlns:p14="http://schemas.microsoft.com/office/powerpoint/2010/main" val="1141874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dissolv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69D5B-7EE7-68F7-B03C-EB9C1FEA5EB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03B0296-DC0C-7751-A0C4-970CBF04A3DF}"/>
              </a:ext>
            </a:extLst>
          </p:cNvPr>
          <p:cNvPicPr>
            <a:picLocks noChangeAspect="1"/>
          </p:cNvPicPr>
          <p:nvPr/>
        </p:nvPicPr>
        <p:blipFill>
          <a:blip r:embed="rId3"/>
          <a:stretch>
            <a:fillRect/>
          </a:stretch>
        </p:blipFill>
        <p:spPr>
          <a:xfrm>
            <a:off x="141732" y="277368"/>
            <a:ext cx="8721804" cy="6416040"/>
          </a:xfrm>
          <a:prstGeom prst="rect">
            <a:avLst/>
          </a:prstGeom>
        </p:spPr>
      </p:pic>
      <p:sp>
        <p:nvSpPr>
          <p:cNvPr id="2" name="Frame 1">
            <a:extLst>
              <a:ext uri="{FF2B5EF4-FFF2-40B4-BE49-F238E27FC236}">
                <a16:creationId xmlns:a16="http://schemas.microsoft.com/office/drawing/2014/main" id="{B735D121-6D13-C0EC-D609-1D38EDD0D17C}"/>
              </a:ext>
            </a:extLst>
          </p:cNvPr>
          <p:cNvSpPr/>
          <p:nvPr/>
        </p:nvSpPr>
        <p:spPr>
          <a:xfrm>
            <a:off x="280464" y="1719072"/>
            <a:ext cx="3036477" cy="950976"/>
          </a:xfrm>
          <a:prstGeom prst="frame">
            <a:avLst>
              <a:gd name="adj1" fmla="val 18411"/>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6789E2CE-8ED9-6122-9545-6326083907A9}"/>
              </a:ext>
            </a:extLst>
          </p:cNvPr>
          <p:cNvSpPr txBox="1"/>
          <p:nvPr/>
        </p:nvSpPr>
        <p:spPr>
          <a:xfrm>
            <a:off x="3316941" y="1476325"/>
            <a:ext cx="1797830" cy="646331"/>
          </a:xfrm>
          <a:prstGeom prst="rect">
            <a:avLst/>
          </a:prstGeom>
          <a:solidFill>
            <a:srgbClr val="FFFF00"/>
          </a:solidFill>
        </p:spPr>
        <p:txBody>
          <a:bodyPr wrap="square" rtlCol="0">
            <a:spAutoFit/>
          </a:bodyPr>
          <a:lstStyle/>
          <a:p>
            <a:pPr algn="ctr"/>
            <a:r>
              <a:rPr lang="en-US" sz="3600" dirty="0"/>
              <a:t>Step 2</a:t>
            </a:r>
          </a:p>
        </p:txBody>
      </p:sp>
    </p:spTree>
    <p:extLst>
      <p:ext uri="{BB962C8B-B14F-4D97-AF65-F5344CB8AC3E}">
        <p14:creationId xmlns:p14="http://schemas.microsoft.com/office/powerpoint/2010/main" val="33902077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15FE65-635C-16BC-B76C-69E24AC97137}"/>
              </a:ext>
            </a:extLst>
          </p:cNvPr>
          <p:cNvPicPr>
            <a:picLocks noChangeAspect="1"/>
          </p:cNvPicPr>
          <p:nvPr/>
        </p:nvPicPr>
        <p:blipFill>
          <a:blip r:embed="rId3"/>
          <a:stretch>
            <a:fillRect/>
          </a:stretch>
        </p:blipFill>
        <p:spPr>
          <a:xfrm>
            <a:off x="1020260" y="424719"/>
            <a:ext cx="7690806" cy="6351611"/>
          </a:xfrm>
          <a:prstGeom prst="rect">
            <a:avLst/>
          </a:prstGeom>
        </p:spPr>
      </p:pic>
      <p:pic>
        <p:nvPicPr>
          <p:cNvPr id="7" name="Picture 6">
            <a:extLst>
              <a:ext uri="{FF2B5EF4-FFF2-40B4-BE49-F238E27FC236}">
                <a16:creationId xmlns:a16="http://schemas.microsoft.com/office/drawing/2014/main" id="{B5784C4B-B405-54DB-AA3D-ECE7F187FC13}"/>
              </a:ext>
            </a:extLst>
          </p:cNvPr>
          <p:cNvPicPr>
            <a:picLocks noChangeAspect="1"/>
          </p:cNvPicPr>
          <p:nvPr/>
        </p:nvPicPr>
        <p:blipFill>
          <a:blip r:embed="rId4"/>
          <a:stretch>
            <a:fillRect/>
          </a:stretch>
        </p:blipFill>
        <p:spPr>
          <a:xfrm>
            <a:off x="0" y="-1"/>
            <a:ext cx="9144000" cy="329285"/>
          </a:xfrm>
          <a:prstGeom prst="rect">
            <a:avLst/>
          </a:prstGeom>
        </p:spPr>
      </p:pic>
      <p:sp>
        <p:nvSpPr>
          <p:cNvPr id="5" name="Rectangle 4">
            <a:extLst>
              <a:ext uri="{FF2B5EF4-FFF2-40B4-BE49-F238E27FC236}">
                <a16:creationId xmlns:a16="http://schemas.microsoft.com/office/drawing/2014/main" id="{FA24E1BB-90F9-4E18-1FBD-0668184D4763}"/>
              </a:ext>
            </a:extLst>
          </p:cNvPr>
          <p:cNvSpPr/>
          <p:nvPr/>
        </p:nvSpPr>
        <p:spPr>
          <a:xfrm>
            <a:off x="2233246" y="5074748"/>
            <a:ext cx="4551602" cy="626134"/>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4000" kern="1200" dirty="0">
                <a:ln w="9525" cap="rnd" cmpd="sng" algn="ctr">
                  <a:solidFill>
                    <a:srgbClr val="FF0000"/>
                  </a:solidFill>
                  <a:prstDash val="solid"/>
                  <a:bevel/>
                </a:ln>
                <a:solidFill>
                  <a:srgbClr val="FF0000"/>
                </a:solidFill>
                <a:effectLst/>
                <a:ea typeface="Times New Roman" panose="02020603050405020304" pitchFamily="18" charset="0"/>
                <a:cs typeface="Times New Roman" panose="02020603050405020304" pitchFamily="18" charset="0"/>
              </a:rPr>
              <a:t>Steps </a:t>
            </a:r>
            <a:r>
              <a:rPr lang="en-US" sz="4000" dirty="0">
                <a:ln w="9525" cap="rnd" cmpd="sng" algn="ctr">
                  <a:solidFill>
                    <a:srgbClr val="FF0000"/>
                  </a:solidFill>
                  <a:prstDash val="solid"/>
                  <a:bevel/>
                </a:ln>
                <a:solidFill>
                  <a:srgbClr val="FF0000"/>
                </a:solidFill>
                <a:ea typeface="Times New Roman" panose="02020603050405020304" pitchFamily="18" charset="0"/>
                <a:cs typeface="Times New Roman" panose="02020603050405020304" pitchFamily="18" charset="0"/>
              </a:rPr>
              <a:t>1-2</a:t>
            </a:r>
            <a:endParaRPr lang="en-US" sz="1200" dirty="0">
              <a:effectLs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3FA9A51E-F082-9724-B69F-CD8D52542F0B}"/>
              </a:ext>
            </a:extLst>
          </p:cNvPr>
          <p:cNvSpPr/>
          <p:nvPr/>
        </p:nvSpPr>
        <p:spPr>
          <a:xfrm>
            <a:off x="2233246" y="5700882"/>
            <a:ext cx="4551602" cy="928918"/>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2400" kern="1200" dirty="0">
                <a:solidFill>
                  <a:srgbClr val="FF0000"/>
                </a:solidFill>
                <a:effectLst/>
                <a:ea typeface="Times New Roman" panose="02020603050405020304" pitchFamily="18" charset="0"/>
                <a:cs typeface="Times New Roman" panose="02020603050405020304" pitchFamily="18" charset="0"/>
              </a:rPr>
              <a:t>Start new ELA/Universal Theme unit</a:t>
            </a:r>
            <a:endParaRPr lang="en-US" sz="12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857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B289A9-A5FF-F040-8649-820ED51B0E59}"/>
              </a:ext>
            </a:extLst>
          </p:cNvPr>
          <p:cNvSpPr txBox="1"/>
          <p:nvPr/>
        </p:nvSpPr>
        <p:spPr>
          <a:xfrm>
            <a:off x="362309" y="759124"/>
            <a:ext cx="8419381" cy="3785652"/>
          </a:xfrm>
          <a:prstGeom prst="rect">
            <a:avLst/>
          </a:prstGeom>
          <a:noFill/>
        </p:spPr>
        <p:txBody>
          <a:bodyPr wrap="square" rtlCol="0">
            <a:spAutoFit/>
          </a:bodyPr>
          <a:lstStyle/>
          <a:p>
            <a:pPr algn="ctr"/>
            <a:r>
              <a:rPr lang="en-US" sz="6000" b="1" dirty="0"/>
              <a:t>The Bridge - Step 3: </a:t>
            </a:r>
          </a:p>
          <a:p>
            <a:pPr algn="ctr"/>
            <a:r>
              <a:rPr lang="en-US" sz="6000" b="1" dirty="0"/>
              <a:t>The Bridge for Transfer – Practice the Terms in the New Language</a:t>
            </a:r>
          </a:p>
        </p:txBody>
      </p:sp>
    </p:spTree>
    <p:extLst>
      <p:ext uri="{BB962C8B-B14F-4D97-AF65-F5344CB8AC3E}">
        <p14:creationId xmlns:p14="http://schemas.microsoft.com/office/powerpoint/2010/main" val="293002092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D7334F3-93AE-2953-C237-DBB29EE3EE7D}"/>
              </a:ext>
            </a:extLst>
          </p:cNvPr>
          <p:cNvSpPr txBox="1"/>
          <p:nvPr/>
        </p:nvSpPr>
        <p:spPr>
          <a:xfrm>
            <a:off x="3311808" y="480094"/>
            <a:ext cx="1797830" cy="646331"/>
          </a:xfrm>
          <a:prstGeom prst="rect">
            <a:avLst/>
          </a:prstGeom>
          <a:solidFill>
            <a:srgbClr val="FFFF00"/>
          </a:solidFill>
        </p:spPr>
        <p:txBody>
          <a:bodyPr wrap="square" rtlCol="0">
            <a:spAutoFit/>
          </a:bodyPr>
          <a:lstStyle/>
          <a:p>
            <a:pPr algn="ctr"/>
            <a:r>
              <a:rPr lang="en-US" sz="3600" dirty="0"/>
              <a:t>Step 3</a:t>
            </a:r>
          </a:p>
        </p:txBody>
      </p:sp>
      <p:pic>
        <p:nvPicPr>
          <p:cNvPr id="8" name="Picture 7">
            <a:extLst>
              <a:ext uri="{FF2B5EF4-FFF2-40B4-BE49-F238E27FC236}">
                <a16:creationId xmlns:a16="http://schemas.microsoft.com/office/drawing/2014/main" id="{E797BA38-7CB5-88D7-FC00-314E372C23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26425"/>
            <a:ext cx="6130508" cy="5082988"/>
          </a:xfrm>
          <a:prstGeom prst="rect">
            <a:avLst/>
          </a:prstGeom>
        </p:spPr>
      </p:pic>
      <p:sp>
        <p:nvSpPr>
          <p:cNvPr id="9" name="TextBox 8">
            <a:extLst>
              <a:ext uri="{FF2B5EF4-FFF2-40B4-BE49-F238E27FC236}">
                <a16:creationId xmlns:a16="http://schemas.microsoft.com/office/drawing/2014/main" id="{DE04325F-D8A5-9C88-BCA6-21FCAC9124F9}"/>
              </a:ext>
            </a:extLst>
          </p:cNvPr>
          <p:cNvSpPr txBox="1"/>
          <p:nvPr/>
        </p:nvSpPr>
        <p:spPr>
          <a:xfrm>
            <a:off x="5632704" y="1216685"/>
            <a:ext cx="2267712" cy="646331"/>
          </a:xfrm>
          <a:prstGeom prst="rect">
            <a:avLst/>
          </a:prstGeom>
          <a:noFill/>
          <a:ln>
            <a:solidFill>
              <a:schemeClr val="tx1"/>
            </a:solidFill>
          </a:ln>
        </p:spPr>
        <p:txBody>
          <a:bodyPr wrap="square" rtlCol="0">
            <a:spAutoFit/>
          </a:bodyPr>
          <a:lstStyle/>
          <a:p>
            <a:r>
              <a:rPr lang="en-US" sz="3600" b="1" dirty="0" err="1">
                <a:solidFill>
                  <a:srgbClr val="00B050"/>
                </a:solidFill>
              </a:rPr>
              <a:t>Español</a:t>
            </a:r>
            <a:endParaRPr lang="en-US" sz="3600" b="1" dirty="0">
              <a:solidFill>
                <a:srgbClr val="00B050"/>
              </a:solidFill>
            </a:endParaRPr>
          </a:p>
        </p:txBody>
      </p:sp>
      <p:sp>
        <p:nvSpPr>
          <p:cNvPr id="11" name="TextBox 10">
            <a:extLst>
              <a:ext uri="{FF2B5EF4-FFF2-40B4-BE49-F238E27FC236}">
                <a16:creationId xmlns:a16="http://schemas.microsoft.com/office/drawing/2014/main" id="{FD0BB078-A735-EA94-CCE3-F1EC1A5F323B}"/>
              </a:ext>
            </a:extLst>
          </p:cNvPr>
          <p:cNvSpPr txBox="1"/>
          <p:nvPr/>
        </p:nvSpPr>
        <p:spPr>
          <a:xfrm>
            <a:off x="6130508" y="2615184"/>
            <a:ext cx="1769908" cy="2646878"/>
          </a:xfrm>
          <a:prstGeom prst="rect">
            <a:avLst/>
          </a:prstGeom>
          <a:noFill/>
        </p:spPr>
        <p:txBody>
          <a:bodyPr wrap="square" rtlCol="0">
            <a:spAutoFit/>
          </a:bodyPr>
          <a:lstStyle/>
          <a:p>
            <a:r>
              <a:rPr lang="en-US" sz="16600" dirty="0"/>
              <a:t>?</a:t>
            </a:r>
          </a:p>
        </p:txBody>
      </p:sp>
    </p:spTree>
    <p:extLst>
      <p:ext uri="{BB962C8B-B14F-4D97-AF65-F5344CB8AC3E}">
        <p14:creationId xmlns:p14="http://schemas.microsoft.com/office/powerpoint/2010/main" val="10069293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4467AC-FFCC-40B3-2249-88C21183100B}"/>
              </a:ext>
            </a:extLst>
          </p:cNvPr>
          <p:cNvPicPr>
            <a:picLocks noChangeAspect="1"/>
          </p:cNvPicPr>
          <p:nvPr/>
        </p:nvPicPr>
        <p:blipFill>
          <a:blip r:embed="rId3"/>
          <a:stretch>
            <a:fillRect/>
          </a:stretch>
        </p:blipFill>
        <p:spPr>
          <a:xfrm>
            <a:off x="3322855" y="369277"/>
            <a:ext cx="5172389" cy="6119446"/>
          </a:xfrm>
          <a:prstGeom prst="rect">
            <a:avLst/>
          </a:prstGeom>
        </p:spPr>
      </p:pic>
      <p:sp>
        <p:nvSpPr>
          <p:cNvPr id="5" name="TextBox 4">
            <a:extLst>
              <a:ext uri="{FF2B5EF4-FFF2-40B4-BE49-F238E27FC236}">
                <a16:creationId xmlns:a16="http://schemas.microsoft.com/office/drawing/2014/main" id="{8D1DBEA8-9983-646C-B186-9D2B083943E6}"/>
              </a:ext>
            </a:extLst>
          </p:cNvPr>
          <p:cNvSpPr txBox="1"/>
          <p:nvPr/>
        </p:nvSpPr>
        <p:spPr>
          <a:xfrm>
            <a:off x="3448683" y="1095544"/>
            <a:ext cx="2566280" cy="1200329"/>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sp>
        <p:nvSpPr>
          <p:cNvPr id="6" name="TextBox 5">
            <a:extLst>
              <a:ext uri="{FF2B5EF4-FFF2-40B4-BE49-F238E27FC236}">
                <a16:creationId xmlns:a16="http://schemas.microsoft.com/office/drawing/2014/main" id="{754E68A0-20B5-1A38-51B4-386CE2F7CBBF}"/>
              </a:ext>
            </a:extLst>
          </p:cNvPr>
          <p:cNvSpPr txBox="1"/>
          <p:nvPr/>
        </p:nvSpPr>
        <p:spPr>
          <a:xfrm>
            <a:off x="3448683" y="2909326"/>
            <a:ext cx="2566280" cy="1200329"/>
          </a:xfrm>
          <a:prstGeom prst="rect">
            <a:avLst/>
          </a:prstGeom>
          <a:solidFill>
            <a:schemeClr val="accent1">
              <a:lumMod val="60000"/>
              <a:lumOff val="40000"/>
            </a:schemeClr>
          </a:solidFill>
        </p:spPr>
        <p:txBody>
          <a:bodyPr wrap="square">
            <a:spAutoFit/>
          </a:bodyPr>
          <a:lstStyle/>
          <a:p>
            <a:pPr>
              <a:defRPr/>
            </a:pPr>
            <a:r>
              <a:rPr lang="en-US" sz="2400" b="1" dirty="0"/>
              <a:t>English Teacher or</a:t>
            </a:r>
          </a:p>
          <a:p>
            <a:pPr>
              <a:defRPr/>
            </a:pPr>
            <a:r>
              <a:rPr lang="en-US" sz="2400" b="1" dirty="0"/>
              <a:t>During English Time</a:t>
            </a:r>
          </a:p>
        </p:txBody>
      </p:sp>
      <p:pic>
        <p:nvPicPr>
          <p:cNvPr id="7" name="Picture 6">
            <a:extLst>
              <a:ext uri="{FF2B5EF4-FFF2-40B4-BE49-F238E27FC236}">
                <a16:creationId xmlns:a16="http://schemas.microsoft.com/office/drawing/2014/main" id="{9608F9B6-DF12-29C3-48E8-ECCACEA679FC}"/>
              </a:ext>
            </a:extLst>
          </p:cNvPr>
          <p:cNvPicPr>
            <a:picLocks noChangeAspect="1"/>
          </p:cNvPicPr>
          <p:nvPr/>
        </p:nvPicPr>
        <p:blipFill>
          <a:blip r:embed="rId4"/>
          <a:stretch>
            <a:fillRect/>
          </a:stretch>
        </p:blipFill>
        <p:spPr>
          <a:xfrm>
            <a:off x="0" y="-1"/>
            <a:ext cx="9144000" cy="329285"/>
          </a:xfrm>
          <a:prstGeom prst="rect">
            <a:avLst/>
          </a:prstGeom>
        </p:spPr>
      </p:pic>
      <p:pic>
        <p:nvPicPr>
          <p:cNvPr id="2" name="Picture 1">
            <a:extLst>
              <a:ext uri="{FF2B5EF4-FFF2-40B4-BE49-F238E27FC236}">
                <a16:creationId xmlns:a16="http://schemas.microsoft.com/office/drawing/2014/main" id="{8B1BB909-AB87-8904-FA1A-FEB7345089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61152" y="1135537"/>
            <a:ext cx="1851987" cy="1399088"/>
          </a:xfrm>
          <a:prstGeom prst="rect">
            <a:avLst/>
          </a:prstGeom>
        </p:spPr>
      </p:pic>
      <p:pic>
        <p:nvPicPr>
          <p:cNvPr id="10" name="Picture 9">
            <a:extLst>
              <a:ext uri="{FF2B5EF4-FFF2-40B4-BE49-F238E27FC236}">
                <a16:creationId xmlns:a16="http://schemas.microsoft.com/office/drawing/2014/main" id="{F517269F-7FEA-2C32-FACE-371EDF0416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8292" y="2809947"/>
            <a:ext cx="1687417" cy="1399088"/>
          </a:xfrm>
          <a:prstGeom prst="rect">
            <a:avLst/>
          </a:prstGeom>
        </p:spPr>
      </p:pic>
      <p:sp>
        <p:nvSpPr>
          <p:cNvPr id="3" name="TextBox 2">
            <a:extLst>
              <a:ext uri="{FF2B5EF4-FFF2-40B4-BE49-F238E27FC236}">
                <a16:creationId xmlns:a16="http://schemas.microsoft.com/office/drawing/2014/main" id="{4D6F4F14-9B0C-EF34-080C-E5D7929ABB65}"/>
              </a:ext>
            </a:extLst>
          </p:cNvPr>
          <p:cNvSpPr txBox="1"/>
          <p:nvPr/>
        </p:nvSpPr>
        <p:spPr>
          <a:xfrm>
            <a:off x="165243" y="216630"/>
            <a:ext cx="2819400" cy="1323439"/>
          </a:xfrm>
          <a:prstGeom prst="rect">
            <a:avLst/>
          </a:prstGeom>
          <a:noFill/>
        </p:spPr>
        <p:txBody>
          <a:bodyPr wrap="square">
            <a:spAutoFit/>
          </a:bodyPr>
          <a:lstStyle/>
          <a:p>
            <a:pPr algn="ctr"/>
            <a:r>
              <a:rPr lang="en-US" sz="4000" b="1" dirty="0"/>
              <a:t>The Bridge - Step 3: </a:t>
            </a:r>
          </a:p>
        </p:txBody>
      </p:sp>
      <p:sp>
        <p:nvSpPr>
          <p:cNvPr id="9" name="TextBox 8">
            <a:extLst>
              <a:ext uri="{FF2B5EF4-FFF2-40B4-BE49-F238E27FC236}">
                <a16:creationId xmlns:a16="http://schemas.microsoft.com/office/drawing/2014/main" id="{98DC8751-A018-C4C0-D317-2BE017E2F0C7}"/>
              </a:ext>
            </a:extLst>
          </p:cNvPr>
          <p:cNvSpPr txBox="1"/>
          <p:nvPr/>
        </p:nvSpPr>
        <p:spPr>
          <a:xfrm>
            <a:off x="55420" y="1573748"/>
            <a:ext cx="3138867" cy="4524315"/>
          </a:xfrm>
          <a:prstGeom prst="rect">
            <a:avLst/>
          </a:prstGeom>
          <a:noFill/>
        </p:spPr>
        <p:txBody>
          <a:bodyPr wrap="square" rtlCol="0">
            <a:spAutoFit/>
          </a:bodyPr>
          <a:lstStyle/>
          <a:p>
            <a:pPr marL="285750" indent="-285750">
              <a:buFont typeface="Arial" panose="020B0604020202020204" pitchFamily="34" charset="0"/>
              <a:buChar char="•"/>
            </a:pPr>
            <a:r>
              <a:rPr lang="en-US" sz="3200" dirty="0"/>
              <a:t>Looks like step 1 but in other language</a:t>
            </a:r>
          </a:p>
          <a:p>
            <a:pPr marL="285750" indent="-285750">
              <a:buFont typeface="Arial" panose="020B0604020202020204" pitchFamily="34" charset="0"/>
              <a:buChar char="•"/>
            </a:pPr>
            <a:r>
              <a:rPr lang="en-US" sz="3200" dirty="0"/>
              <a:t>Important to take time to PRACTICE oracy</a:t>
            </a:r>
          </a:p>
          <a:p>
            <a:pPr marL="285750" indent="-285750">
              <a:buFont typeface="Arial" panose="020B0604020202020204" pitchFamily="34" charset="0"/>
              <a:buChar char="•"/>
            </a:pPr>
            <a:r>
              <a:rPr lang="en-US" sz="3200" dirty="0"/>
              <a:t>Can happen over multiple days</a:t>
            </a:r>
          </a:p>
        </p:txBody>
      </p:sp>
      <p:sp>
        <p:nvSpPr>
          <p:cNvPr id="11" name="TextBox 10">
            <a:extLst>
              <a:ext uri="{FF2B5EF4-FFF2-40B4-BE49-F238E27FC236}">
                <a16:creationId xmlns:a16="http://schemas.microsoft.com/office/drawing/2014/main" id="{BAA77F61-B13D-447A-3EC5-55A0B52A2E1F}"/>
              </a:ext>
            </a:extLst>
          </p:cNvPr>
          <p:cNvSpPr txBox="1"/>
          <p:nvPr/>
        </p:nvSpPr>
        <p:spPr>
          <a:xfrm>
            <a:off x="3266861" y="4785413"/>
            <a:ext cx="2682854" cy="1200329"/>
          </a:xfrm>
          <a:prstGeom prst="rect">
            <a:avLst/>
          </a:prstGeom>
          <a:solidFill>
            <a:schemeClr val="accent3">
              <a:lumMod val="60000"/>
              <a:lumOff val="40000"/>
            </a:schemeClr>
          </a:solidFill>
        </p:spPr>
        <p:txBody>
          <a:bodyPr wrap="square">
            <a:spAutoFit/>
          </a:bodyPr>
          <a:lstStyle/>
          <a:p>
            <a:pPr>
              <a:defRPr/>
            </a:pPr>
            <a:r>
              <a:rPr lang="en-US" sz="2400" b="1" dirty="0"/>
              <a:t>Spanish Teacher or</a:t>
            </a:r>
          </a:p>
          <a:p>
            <a:pPr>
              <a:defRPr/>
            </a:pPr>
            <a:r>
              <a:rPr lang="en-US" sz="2400" b="1" dirty="0"/>
              <a:t>During Spanish Time</a:t>
            </a:r>
          </a:p>
        </p:txBody>
      </p:sp>
      <p:pic>
        <p:nvPicPr>
          <p:cNvPr id="12" name="Picture 11">
            <a:extLst>
              <a:ext uri="{FF2B5EF4-FFF2-40B4-BE49-F238E27FC236}">
                <a16:creationId xmlns:a16="http://schemas.microsoft.com/office/drawing/2014/main" id="{7B1C4C60-C05B-6345-447C-34A0CECC6C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04940" y="4772921"/>
            <a:ext cx="1804109" cy="1369121"/>
          </a:xfrm>
          <a:prstGeom prst="rect">
            <a:avLst/>
          </a:prstGeom>
        </p:spPr>
      </p:pic>
    </p:spTree>
    <p:extLst>
      <p:ext uri="{BB962C8B-B14F-4D97-AF65-F5344CB8AC3E}">
        <p14:creationId xmlns:p14="http://schemas.microsoft.com/office/powerpoint/2010/main" val="256792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dissolv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48DBA-7070-2CFB-4209-B633F802A14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2FEE9AB-9929-3D5B-5148-7DAD62314B0D}"/>
              </a:ext>
            </a:extLst>
          </p:cNvPr>
          <p:cNvPicPr>
            <a:picLocks noChangeAspect="1"/>
          </p:cNvPicPr>
          <p:nvPr/>
        </p:nvPicPr>
        <p:blipFill>
          <a:blip r:embed="rId3"/>
          <a:stretch>
            <a:fillRect/>
          </a:stretch>
        </p:blipFill>
        <p:spPr>
          <a:xfrm>
            <a:off x="0" y="271630"/>
            <a:ext cx="8584098" cy="6314739"/>
          </a:xfrm>
          <a:prstGeom prst="rect">
            <a:avLst/>
          </a:prstGeom>
        </p:spPr>
      </p:pic>
      <p:sp>
        <p:nvSpPr>
          <p:cNvPr id="2" name="Frame 1">
            <a:extLst>
              <a:ext uri="{FF2B5EF4-FFF2-40B4-BE49-F238E27FC236}">
                <a16:creationId xmlns:a16="http://schemas.microsoft.com/office/drawing/2014/main" id="{2666F058-6FE4-0C92-2487-DC694E2C64A6}"/>
              </a:ext>
            </a:extLst>
          </p:cNvPr>
          <p:cNvSpPr/>
          <p:nvPr/>
        </p:nvSpPr>
        <p:spPr>
          <a:xfrm>
            <a:off x="210312" y="2492873"/>
            <a:ext cx="2679192" cy="646330"/>
          </a:xfrm>
          <a:prstGeom prst="frame">
            <a:avLst>
              <a:gd name="adj1" fmla="val 18411"/>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02B1C3E4-31C0-B17F-740B-3713B30E108C}"/>
              </a:ext>
            </a:extLst>
          </p:cNvPr>
          <p:cNvSpPr txBox="1"/>
          <p:nvPr/>
        </p:nvSpPr>
        <p:spPr>
          <a:xfrm>
            <a:off x="3083859" y="2061010"/>
            <a:ext cx="1797830" cy="646331"/>
          </a:xfrm>
          <a:prstGeom prst="rect">
            <a:avLst/>
          </a:prstGeom>
          <a:solidFill>
            <a:srgbClr val="FFFF00"/>
          </a:solidFill>
        </p:spPr>
        <p:txBody>
          <a:bodyPr wrap="square" rtlCol="0">
            <a:spAutoFit/>
          </a:bodyPr>
          <a:lstStyle/>
          <a:p>
            <a:pPr algn="ctr"/>
            <a:r>
              <a:rPr lang="en-US" sz="3600" dirty="0"/>
              <a:t>Step 3</a:t>
            </a:r>
          </a:p>
        </p:txBody>
      </p:sp>
    </p:spTree>
    <p:extLst>
      <p:ext uri="{BB962C8B-B14F-4D97-AF65-F5344CB8AC3E}">
        <p14:creationId xmlns:p14="http://schemas.microsoft.com/office/powerpoint/2010/main" val="64903448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A371BC5-5411-5C24-6986-28DD65C9D1D2}"/>
              </a:ext>
            </a:extLst>
          </p:cNvPr>
          <p:cNvPicPr>
            <a:picLocks noChangeAspect="1"/>
          </p:cNvPicPr>
          <p:nvPr/>
        </p:nvPicPr>
        <p:blipFill>
          <a:blip r:embed="rId3"/>
          <a:stretch>
            <a:fillRect/>
          </a:stretch>
        </p:blipFill>
        <p:spPr>
          <a:xfrm>
            <a:off x="1020260" y="424719"/>
            <a:ext cx="7690806" cy="6351611"/>
          </a:xfrm>
          <a:prstGeom prst="rect">
            <a:avLst/>
          </a:prstGeom>
        </p:spPr>
      </p:pic>
      <p:sp>
        <p:nvSpPr>
          <p:cNvPr id="3" name="Rectangle 2">
            <a:extLst>
              <a:ext uri="{FF2B5EF4-FFF2-40B4-BE49-F238E27FC236}">
                <a16:creationId xmlns:a16="http://schemas.microsoft.com/office/drawing/2014/main" id="{60BDD4E6-3F20-23A5-FF3E-50BD1AFCA282}"/>
              </a:ext>
            </a:extLst>
          </p:cNvPr>
          <p:cNvSpPr/>
          <p:nvPr/>
        </p:nvSpPr>
        <p:spPr>
          <a:xfrm>
            <a:off x="2233246" y="1401304"/>
            <a:ext cx="4555012" cy="932599"/>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a:solidFill>
                  <a:srgbClr val="FF0000"/>
                </a:solidFill>
              </a:rPr>
              <a:t>Step 3</a:t>
            </a:r>
          </a:p>
        </p:txBody>
      </p:sp>
      <p:sp>
        <p:nvSpPr>
          <p:cNvPr id="4" name="Rectangle 3">
            <a:extLst>
              <a:ext uri="{FF2B5EF4-FFF2-40B4-BE49-F238E27FC236}">
                <a16:creationId xmlns:a16="http://schemas.microsoft.com/office/drawing/2014/main" id="{83945342-98CE-885B-EF29-AEABD786E623}"/>
              </a:ext>
            </a:extLst>
          </p:cNvPr>
          <p:cNvSpPr/>
          <p:nvPr/>
        </p:nvSpPr>
        <p:spPr>
          <a:xfrm>
            <a:off x="2298309" y="2249976"/>
            <a:ext cx="4555012" cy="871709"/>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rgbClr val="FF0000"/>
                </a:solidFill>
              </a:rPr>
              <a:t>Continue with SS/SLA or Sci/SLA unit</a:t>
            </a:r>
          </a:p>
        </p:txBody>
      </p:sp>
      <p:sp>
        <p:nvSpPr>
          <p:cNvPr id="5" name="Rectangle 4">
            <a:extLst>
              <a:ext uri="{FF2B5EF4-FFF2-40B4-BE49-F238E27FC236}">
                <a16:creationId xmlns:a16="http://schemas.microsoft.com/office/drawing/2014/main" id="{FA24E1BB-90F9-4E18-1FBD-0668184D4763}"/>
              </a:ext>
            </a:extLst>
          </p:cNvPr>
          <p:cNvSpPr/>
          <p:nvPr/>
        </p:nvSpPr>
        <p:spPr>
          <a:xfrm>
            <a:off x="2233246" y="5144575"/>
            <a:ext cx="4555012" cy="865968"/>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4000" kern="1200" dirty="0">
                <a:ln w="9525" cap="rnd" cmpd="sng" algn="ctr">
                  <a:solidFill>
                    <a:srgbClr val="FF0000"/>
                  </a:solidFill>
                  <a:prstDash val="solid"/>
                  <a:bevel/>
                </a:ln>
                <a:solidFill>
                  <a:srgbClr val="FF0000"/>
                </a:solidFill>
                <a:effectLst/>
                <a:ea typeface="Times New Roman" panose="02020603050405020304" pitchFamily="18" charset="0"/>
                <a:cs typeface="Times New Roman" panose="02020603050405020304" pitchFamily="18" charset="0"/>
              </a:rPr>
              <a:t>Steps </a:t>
            </a:r>
            <a:r>
              <a:rPr lang="en-US" sz="4000" dirty="0">
                <a:ln w="9525" cap="rnd" cmpd="sng" algn="ctr">
                  <a:solidFill>
                    <a:srgbClr val="FF0000"/>
                  </a:solidFill>
                  <a:prstDash val="solid"/>
                  <a:bevel/>
                </a:ln>
                <a:solidFill>
                  <a:srgbClr val="FF0000"/>
                </a:solidFill>
                <a:ea typeface="Times New Roman" panose="02020603050405020304" pitchFamily="18" charset="0"/>
                <a:cs typeface="Times New Roman" panose="02020603050405020304" pitchFamily="18" charset="0"/>
              </a:rPr>
              <a:t>1-2</a:t>
            </a:r>
            <a:endParaRPr lang="en-US" sz="1200" dirty="0">
              <a:effectLst/>
              <a:ea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3FA9A51E-F082-9724-B69F-CD8D52542F0B}"/>
              </a:ext>
            </a:extLst>
          </p:cNvPr>
          <p:cNvSpPr/>
          <p:nvPr/>
        </p:nvSpPr>
        <p:spPr>
          <a:xfrm>
            <a:off x="2233246" y="6010543"/>
            <a:ext cx="4555012" cy="670353"/>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algn="ctr">
              <a:spcBef>
                <a:spcPts val="0"/>
              </a:spcBef>
              <a:spcAft>
                <a:spcPts val="0"/>
              </a:spcAft>
            </a:pPr>
            <a:r>
              <a:rPr lang="en-US" sz="2400" kern="1200" dirty="0">
                <a:solidFill>
                  <a:srgbClr val="FF0000"/>
                </a:solidFill>
                <a:effectLst/>
                <a:ea typeface="Times New Roman" panose="02020603050405020304" pitchFamily="18" charset="0"/>
                <a:cs typeface="Times New Roman" panose="02020603050405020304" pitchFamily="18" charset="0"/>
              </a:rPr>
              <a:t>Start new ELA/Universal Theme unit</a:t>
            </a:r>
            <a:endParaRPr lang="en-US" sz="1200" dirty="0">
              <a:effectLst/>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5784C4B-B405-54DB-AA3D-ECE7F187FC13}"/>
              </a:ext>
            </a:extLst>
          </p:cNvPr>
          <p:cNvPicPr>
            <a:picLocks noChangeAspect="1"/>
          </p:cNvPicPr>
          <p:nvPr/>
        </p:nvPicPr>
        <p:blipFill>
          <a:blip r:embed="rId4"/>
          <a:stretch>
            <a:fillRect/>
          </a:stretch>
        </p:blipFill>
        <p:spPr>
          <a:xfrm>
            <a:off x="0" y="-1"/>
            <a:ext cx="9144000" cy="329285"/>
          </a:xfrm>
          <a:prstGeom prst="rect">
            <a:avLst/>
          </a:prstGeom>
        </p:spPr>
      </p:pic>
      <p:sp>
        <p:nvSpPr>
          <p:cNvPr id="8" name="TextBox 7">
            <a:extLst>
              <a:ext uri="{FF2B5EF4-FFF2-40B4-BE49-F238E27FC236}">
                <a16:creationId xmlns:a16="http://schemas.microsoft.com/office/drawing/2014/main" id="{F51EA964-BA64-6472-8903-293820A28AAF}"/>
              </a:ext>
            </a:extLst>
          </p:cNvPr>
          <p:cNvSpPr txBox="1"/>
          <p:nvPr/>
        </p:nvSpPr>
        <p:spPr>
          <a:xfrm>
            <a:off x="35169" y="1394689"/>
            <a:ext cx="2198077" cy="1200329"/>
          </a:xfrm>
          <a:prstGeom prst="rect">
            <a:avLst/>
          </a:prstGeom>
          <a:solidFill>
            <a:schemeClr val="accent3">
              <a:lumMod val="60000"/>
              <a:lumOff val="40000"/>
            </a:schemeClr>
          </a:solidFill>
        </p:spPr>
        <p:txBody>
          <a:bodyPr wrap="square" rtlCol="0">
            <a:spAutoFit/>
          </a:bodyPr>
          <a:lstStyle/>
          <a:p>
            <a:r>
              <a:rPr lang="en-US" sz="3600" dirty="0"/>
              <a:t>The next day…</a:t>
            </a:r>
          </a:p>
        </p:txBody>
      </p:sp>
    </p:spTree>
    <p:extLst>
      <p:ext uri="{BB962C8B-B14F-4D97-AF65-F5344CB8AC3E}">
        <p14:creationId xmlns:p14="http://schemas.microsoft.com/office/powerpoint/2010/main" val="223034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iliteracy in Action Urow TABE 2016" id="{CAB611BC-83CA-F244-B123-AD19C9AA1A2C}" vid="{4A83BB20-13DA-F842-9A80-079B72EC0242}"/>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iliteracy in Action Urow TABE 2016" id="{CAB611BC-83CA-F244-B123-AD19C9AA1A2C}" vid="{2D96C4AF-CFBD-054E-BF25-E481457AD39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Biliteracy in Action Urow TABE 2016</Template>
  <TotalTime>39740</TotalTime>
  <Words>5865</Words>
  <Application>Microsoft Macintosh PowerPoint</Application>
  <PresentationFormat>On-screen Show (4:3)</PresentationFormat>
  <Paragraphs>968</Paragraphs>
  <Slides>149</Slides>
  <Notes>103</Notes>
  <HiddenSlides>4</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149</vt:i4>
      </vt:variant>
    </vt:vector>
  </HeadingPairs>
  <TitlesOfParts>
    <vt:vector size="159" baseType="lpstr">
      <vt:lpstr>ＭＳ Ｐゴシック</vt:lpstr>
      <vt:lpstr>Arial</vt:lpstr>
      <vt:lpstr>Calibri</vt:lpstr>
      <vt:lpstr>Chalkboard</vt:lpstr>
      <vt:lpstr>Chalkduster</vt:lpstr>
      <vt:lpstr>Times New Roman</vt:lpstr>
      <vt:lpstr>Wingdings</vt:lpstr>
      <vt:lpstr>Office Theme</vt:lpstr>
      <vt:lpstr>Custom Design</vt:lpstr>
      <vt:lpstr>Acrobat Document</vt:lpstr>
      <vt:lpstr>PowerPoint Presentation</vt:lpstr>
      <vt:lpstr>  Professional Learning Expectations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Development of Oracy and background knowledge</vt:lpstr>
      <vt:lpstr>Development of background knowledge</vt:lpstr>
      <vt:lpstr>Oracy  Receptive (listening)  Productive (speaking)   Receptive (reading)  Productive (writing)</vt:lpstr>
      <vt:lpstr>Oracy  Receptive (listening)  Productive (speaking)   Receptive (reading)  Productive (writing)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Genres within each bucket (Source:  Pathways to the Common Core)</vt:lpstr>
      <vt:lpstr>PowerPoint Presentation</vt:lpstr>
      <vt:lpstr>PowerPoint Presentation</vt:lpstr>
      <vt:lpstr>PowerPoint Presentation</vt:lpstr>
      <vt:lpstr>PowerPoint Presentation</vt:lpstr>
      <vt:lpstr>PowerPoint Presentation</vt:lpstr>
      <vt:lpstr>PowerPoint Presentation</vt:lpstr>
      <vt:lpstr>W. K.2 Informational / Explanatory Informative Book</vt:lpstr>
      <vt:lpstr> </vt:lpstr>
      <vt:lpstr> </vt:lpstr>
      <vt:lpstr>PowerPoint Presentation</vt:lpstr>
      <vt:lpstr>W. K.2 Informational / Explanatory Informative Book</vt:lpstr>
      <vt:lpstr>PowerPoint Presentation</vt:lpstr>
      <vt:lpstr>Frogs</vt:lpstr>
      <vt:lpstr>PowerPoint Presentation</vt:lpstr>
      <vt:lpstr>Performance-Based Summative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Performance-Based Summative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Christmas por David</vt:lpstr>
      <vt:lpstr>What area of Contrastive Analysis would help David? </vt:lpstr>
      <vt:lpstr>Christmas por David</vt:lpstr>
      <vt:lpstr>What area of Contrastive Analysis would help David? </vt:lpstr>
      <vt:lpstr>Christmas por David</vt:lpstr>
      <vt:lpstr>What area of Contrastive Analysis would help David? </vt:lpstr>
      <vt:lpstr>Christmas por David</vt:lpstr>
      <vt:lpstr>What area of Contrastive Analysis would help David? </vt:lpstr>
      <vt:lpstr>PowerPoint Presentation</vt:lpstr>
      <vt:lpstr>PowerPoint Presentation</vt:lpstr>
      <vt:lpstr>Phonology/Grammar:  Articles</vt:lpstr>
      <vt:lpstr>PowerPoint Presentation</vt:lpstr>
      <vt:lpstr>PowerPoint Presentation</vt:lpstr>
      <vt:lpstr>PowerPoint Presentation</vt:lpstr>
      <vt:lpstr>PowerPoint Presentation</vt:lpstr>
      <vt:lpstr>PowerPoint Presentation</vt:lpstr>
      <vt:lpstr>Cross-Linguistic Connection Considerations</vt:lpstr>
      <vt:lpstr>PowerPoint Presentation</vt:lpstr>
      <vt:lpstr>Cross-Linguistic Connection Considerations</vt:lpstr>
      <vt:lpstr>Turn and Talk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urow</dc:creator>
  <cp:lastModifiedBy>Karen Beeman</cp:lastModifiedBy>
  <cp:revision>1204</cp:revision>
  <cp:lastPrinted>2019-12-10T18:00:28Z</cp:lastPrinted>
  <dcterms:created xsi:type="dcterms:W3CDTF">2016-10-05T17:37:55Z</dcterms:created>
  <dcterms:modified xsi:type="dcterms:W3CDTF">2026-06-18T19:12:40Z</dcterms:modified>
</cp:coreProperties>
</file>